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352" r:id="rId3"/>
    <p:sldId id="257" r:id="rId4"/>
    <p:sldId id="258" r:id="rId5"/>
    <p:sldId id="259" r:id="rId6"/>
    <p:sldId id="260" r:id="rId7"/>
    <p:sldId id="261" r:id="rId8"/>
    <p:sldId id="262" r:id="rId9"/>
    <p:sldId id="264"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79"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4" r:id="rId49"/>
    <p:sldId id="302" r:id="rId50"/>
    <p:sldId id="305"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42" r:id="rId72"/>
    <p:sldId id="343" r:id="rId73"/>
    <p:sldId id="344" r:id="rId74"/>
    <p:sldId id="345" r:id="rId75"/>
    <p:sldId id="346" r:id="rId76"/>
    <p:sldId id="347" r:id="rId77"/>
    <p:sldId id="348" r:id="rId78"/>
    <p:sldId id="349" r:id="rId79"/>
    <p:sldId id="350" r:id="rId80"/>
    <p:sldId id="327" r:id="rId81"/>
    <p:sldId id="328" r:id="rId82"/>
    <p:sldId id="329" r:id="rId83"/>
    <p:sldId id="330" r:id="rId84"/>
    <p:sldId id="351" r:id="rId85"/>
    <p:sldId id="339" r:id="rId86"/>
    <p:sldId id="340" r:id="rId87"/>
  </p:sldIdLst>
  <p:sldSz cx="9144000" cy="6858000" type="screen4x3"/>
  <p:notesSz cx="6858000" cy="9144000"/>
  <p:defaultTextStyle>
    <a:defPPr>
      <a:defRPr lang="en-US"/>
    </a:defPPr>
    <a:lvl1pPr algn="ctr" rtl="0" fontAlgn="base">
      <a:spcBef>
        <a:spcPct val="0"/>
      </a:spcBef>
      <a:spcAft>
        <a:spcPct val="0"/>
      </a:spcAft>
      <a:defRPr sz="27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7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7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7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700" kern="1200">
        <a:solidFill>
          <a:schemeClr val="tx1"/>
        </a:solidFill>
        <a:latin typeface="Arial" panose="020B0604020202020204" pitchFamily="34" charset="0"/>
        <a:ea typeface="+mn-ea"/>
        <a:cs typeface="+mn-cs"/>
      </a:defRPr>
    </a:lvl5pPr>
    <a:lvl6pPr marL="2286000" algn="l" defTabSz="914400" rtl="0" eaLnBrk="1" latinLnBrk="0" hangingPunct="1">
      <a:defRPr sz="2700" kern="1200">
        <a:solidFill>
          <a:schemeClr val="tx1"/>
        </a:solidFill>
        <a:latin typeface="Arial" panose="020B0604020202020204" pitchFamily="34" charset="0"/>
        <a:ea typeface="+mn-ea"/>
        <a:cs typeface="+mn-cs"/>
      </a:defRPr>
    </a:lvl6pPr>
    <a:lvl7pPr marL="2743200" algn="l" defTabSz="914400" rtl="0" eaLnBrk="1" latinLnBrk="0" hangingPunct="1">
      <a:defRPr sz="2700" kern="1200">
        <a:solidFill>
          <a:schemeClr val="tx1"/>
        </a:solidFill>
        <a:latin typeface="Arial" panose="020B0604020202020204" pitchFamily="34" charset="0"/>
        <a:ea typeface="+mn-ea"/>
        <a:cs typeface="+mn-cs"/>
      </a:defRPr>
    </a:lvl7pPr>
    <a:lvl8pPr marL="3200400" algn="l" defTabSz="914400" rtl="0" eaLnBrk="1" latinLnBrk="0" hangingPunct="1">
      <a:defRPr sz="2700" kern="1200">
        <a:solidFill>
          <a:schemeClr val="tx1"/>
        </a:solidFill>
        <a:latin typeface="Arial" panose="020B0604020202020204" pitchFamily="34" charset="0"/>
        <a:ea typeface="+mn-ea"/>
        <a:cs typeface="+mn-cs"/>
      </a:defRPr>
    </a:lvl8pPr>
    <a:lvl9pPr marL="3657600" algn="l" defTabSz="914400" rtl="0" eaLnBrk="1" latinLnBrk="0" hangingPunct="1">
      <a:defRPr sz="27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33CC"/>
    <a:srgbClr val="FFFF00"/>
    <a:srgbClr val="00FFCC"/>
    <a:srgbClr val="FFCCFF"/>
    <a:srgbClr val="9999FF"/>
    <a:srgbClr val="00CC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98" autoAdjust="0"/>
  </p:normalViewPr>
  <p:slideViewPr>
    <p:cSldViewPr>
      <p:cViewPr varScale="1">
        <p:scale>
          <a:sx n="65" d="100"/>
          <a:sy n="65" d="100"/>
        </p:scale>
        <p:origin x="153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4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01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C5EFD8D-AD5F-4052-A126-79E3389A4E6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a-IR" altLang="en-US" smtClean="0">
              <a:latin typeface="Arial" panose="020B060402020202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26865DE5-84B1-4AF2-9C53-A7F466C7701D}" type="slidenum">
              <a:rPr lang="en-US" altLang="en-US" sz="1200"/>
              <a:pPr eaLnBrk="1" hangingPunct="1"/>
              <a:t>24</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05/10/2010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Alliance Institute, Hyderabad</a:t>
            </a:r>
          </a:p>
        </p:txBody>
      </p:sp>
      <p:sp>
        <p:nvSpPr>
          <p:cNvPr id="6" name="Rectangle 6"/>
          <p:cNvSpPr>
            <a:spLocks noGrp="1" noChangeArrowheads="1"/>
          </p:cNvSpPr>
          <p:nvPr>
            <p:ph type="sldNum" sz="quarter" idx="12"/>
          </p:nvPr>
        </p:nvSpPr>
        <p:spPr>
          <a:ln/>
        </p:spPr>
        <p:txBody>
          <a:bodyPr/>
          <a:lstStyle>
            <a:lvl1pPr>
              <a:defRPr/>
            </a:lvl1pPr>
          </a:lstStyle>
          <a:p>
            <a:fld id="{04DB4DF3-0DFE-4380-9C14-8DDC4A5FFC96}" type="slidenum">
              <a:rPr lang="en-US" altLang="en-US"/>
              <a:pPr/>
              <a:t>‹#›</a:t>
            </a:fld>
            <a:endParaRPr lang="en-US" altLang="en-US"/>
          </a:p>
        </p:txBody>
      </p:sp>
    </p:spTree>
    <p:extLst>
      <p:ext uri="{BB962C8B-B14F-4D97-AF65-F5344CB8AC3E}">
        <p14:creationId xmlns:p14="http://schemas.microsoft.com/office/powerpoint/2010/main" val="388839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05/10/2010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Alliance Institute, Hyderabad</a:t>
            </a:r>
          </a:p>
        </p:txBody>
      </p:sp>
      <p:sp>
        <p:nvSpPr>
          <p:cNvPr id="6" name="Rectangle 6"/>
          <p:cNvSpPr>
            <a:spLocks noGrp="1" noChangeArrowheads="1"/>
          </p:cNvSpPr>
          <p:nvPr>
            <p:ph type="sldNum" sz="quarter" idx="12"/>
          </p:nvPr>
        </p:nvSpPr>
        <p:spPr>
          <a:ln/>
        </p:spPr>
        <p:txBody>
          <a:bodyPr/>
          <a:lstStyle>
            <a:lvl1pPr>
              <a:defRPr/>
            </a:lvl1pPr>
          </a:lstStyle>
          <a:p>
            <a:fld id="{D78626A4-4CA8-4810-A89A-29800D574F78}" type="slidenum">
              <a:rPr lang="en-US" altLang="en-US"/>
              <a:pPr/>
              <a:t>‹#›</a:t>
            </a:fld>
            <a:endParaRPr lang="en-US" altLang="en-US"/>
          </a:p>
        </p:txBody>
      </p:sp>
    </p:spTree>
    <p:extLst>
      <p:ext uri="{BB962C8B-B14F-4D97-AF65-F5344CB8AC3E}">
        <p14:creationId xmlns:p14="http://schemas.microsoft.com/office/powerpoint/2010/main" val="399043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05/10/2010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Alliance Institute, Hyderabad</a:t>
            </a:r>
          </a:p>
        </p:txBody>
      </p:sp>
      <p:sp>
        <p:nvSpPr>
          <p:cNvPr id="6" name="Rectangle 6"/>
          <p:cNvSpPr>
            <a:spLocks noGrp="1" noChangeArrowheads="1"/>
          </p:cNvSpPr>
          <p:nvPr>
            <p:ph type="sldNum" sz="quarter" idx="12"/>
          </p:nvPr>
        </p:nvSpPr>
        <p:spPr>
          <a:ln/>
        </p:spPr>
        <p:txBody>
          <a:bodyPr/>
          <a:lstStyle>
            <a:lvl1pPr>
              <a:defRPr/>
            </a:lvl1pPr>
          </a:lstStyle>
          <a:p>
            <a:fld id="{926E18A5-CE7D-4B38-8B58-C1E440E26360}" type="slidenum">
              <a:rPr lang="en-US" altLang="en-US"/>
              <a:pPr/>
              <a:t>‹#›</a:t>
            </a:fld>
            <a:endParaRPr lang="en-US" altLang="en-US"/>
          </a:p>
        </p:txBody>
      </p:sp>
    </p:spTree>
    <p:extLst>
      <p:ext uri="{BB962C8B-B14F-4D97-AF65-F5344CB8AC3E}">
        <p14:creationId xmlns:p14="http://schemas.microsoft.com/office/powerpoint/2010/main" val="2729412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05/10/2010</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Alliance Institute, Hyderabad</a:t>
            </a:r>
          </a:p>
        </p:txBody>
      </p:sp>
      <p:sp>
        <p:nvSpPr>
          <p:cNvPr id="7" name="Rectangle 6"/>
          <p:cNvSpPr>
            <a:spLocks noGrp="1" noChangeArrowheads="1"/>
          </p:cNvSpPr>
          <p:nvPr>
            <p:ph type="sldNum" sz="quarter" idx="12"/>
          </p:nvPr>
        </p:nvSpPr>
        <p:spPr>
          <a:ln/>
        </p:spPr>
        <p:txBody>
          <a:bodyPr/>
          <a:lstStyle>
            <a:lvl1pPr>
              <a:defRPr/>
            </a:lvl1pPr>
          </a:lstStyle>
          <a:p>
            <a:fld id="{A3ABF7AC-9AF5-44F3-8AD8-7988CC469F8D}" type="slidenum">
              <a:rPr lang="en-US" altLang="en-US"/>
              <a:pPr/>
              <a:t>‹#›</a:t>
            </a:fld>
            <a:endParaRPr lang="en-US" altLang="en-US"/>
          </a:p>
        </p:txBody>
      </p:sp>
    </p:spTree>
    <p:extLst>
      <p:ext uri="{BB962C8B-B14F-4D97-AF65-F5344CB8AC3E}">
        <p14:creationId xmlns:p14="http://schemas.microsoft.com/office/powerpoint/2010/main" val="1038810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05/10/2010</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Alliance Institute, Hyderabad</a:t>
            </a:r>
          </a:p>
        </p:txBody>
      </p:sp>
      <p:sp>
        <p:nvSpPr>
          <p:cNvPr id="5" name="Rectangle 6"/>
          <p:cNvSpPr>
            <a:spLocks noGrp="1" noChangeArrowheads="1"/>
          </p:cNvSpPr>
          <p:nvPr>
            <p:ph type="sldNum" sz="quarter" idx="12"/>
          </p:nvPr>
        </p:nvSpPr>
        <p:spPr>
          <a:ln/>
        </p:spPr>
        <p:txBody>
          <a:bodyPr/>
          <a:lstStyle>
            <a:lvl1pPr>
              <a:defRPr/>
            </a:lvl1pPr>
          </a:lstStyle>
          <a:p>
            <a:fld id="{09E7B732-E3A8-4B89-AEF1-7BF3019E67FD}" type="slidenum">
              <a:rPr lang="en-US" altLang="en-US"/>
              <a:pPr/>
              <a:t>‹#›</a:t>
            </a:fld>
            <a:endParaRPr lang="en-US" altLang="en-US"/>
          </a:p>
        </p:txBody>
      </p:sp>
    </p:spTree>
    <p:extLst>
      <p:ext uri="{BB962C8B-B14F-4D97-AF65-F5344CB8AC3E}">
        <p14:creationId xmlns:p14="http://schemas.microsoft.com/office/powerpoint/2010/main" val="420505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05/10/2010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Alliance Institute, Hyderabad</a:t>
            </a:r>
          </a:p>
        </p:txBody>
      </p:sp>
      <p:sp>
        <p:nvSpPr>
          <p:cNvPr id="6" name="Rectangle 6"/>
          <p:cNvSpPr>
            <a:spLocks noGrp="1" noChangeArrowheads="1"/>
          </p:cNvSpPr>
          <p:nvPr>
            <p:ph type="sldNum" sz="quarter" idx="12"/>
          </p:nvPr>
        </p:nvSpPr>
        <p:spPr>
          <a:ln/>
        </p:spPr>
        <p:txBody>
          <a:bodyPr/>
          <a:lstStyle>
            <a:lvl1pPr>
              <a:defRPr/>
            </a:lvl1pPr>
          </a:lstStyle>
          <a:p>
            <a:fld id="{B26E60D5-1085-4FBA-A747-4D34F370BCF2}" type="slidenum">
              <a:rPr lang="en-US" altLang="en-US"/>
              <a:pPr/>
              <a:t>‹#›</a:t>
            </a:fld>
            <a:endParaRPr lang="en-US" altLang="en-US"/>
          </a:p>
        </p:txBody>
      </p:sp>
    </p:spTree>
    <p:extLst>
      <p:ext uri="{BB962C8B-B14F-4D97-AF65-F5344CB8AC3E}">
        <p14:creationId xmlns:p14="http://schemas.microsoft.com/office/powerpoint/2010/main" val="219031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05/10/2010</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Alliance Institute, Hyderabad</a:t>
            </a:r>
          </a:p>
        </p:txBody>
      </p:sp>
      <p:sp>
        <p:nvSpPr>
          <p:cNvPr id="6" name="Rectangle 6"/>
          <p:cNvSpPr>
            <a:spLocks noGrp="1" noChangeArrowheads="1"/>
          </p:cNvSpPr>
          <p:nvPr>
            <p:ph type="sldNum" sz="quarter" idx="12"/>
          </p:nvPr>
        </p:nvSpPr>
        <p:spPr>
          <a:ln/>
        </p:spPr>
        <p:txBody>
          <a:bodyPr/>
          <a:lstStyle>
            <a:lvl1pPr>
              <a:defRPr/>
            </a:lvl1pPr>
          </a:lstStyle>
          <a:p>
            <a:fld id="{9F08DC62-57BE-4BDB-9760-772E62245B59}" type="slidenum">
              <a:rPr lang="en-US" altLang="en-US"/>
              <a:pPr/>
              <a:t>‹#›</a:t>
            </a:fld>
            <a:endParaRPr lang="en-US" altLang="en-US"/>
          </a:p>
        </p:txBody>
      </p:sp>
    </p:spTree>
    <p:extLst>
      <p:ext uri="{BB962C8B-B14F-4D97-AF65-F5344CB8AC3E}">
        <p14:creationId xmlns:p14="http://schemas.microsoft.com/office/powerpoint/2010/main" val="308240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05/10/2010</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Alliance Institute, Hyderabad</a:t>
            </a:r>
          </a:p>
        </p:txBody>
      </p:sp>
      <p:sp>
        <p:nvSpPr>
          <p:cNvPr id="7" name="Rectangle 6"/>
          <p:cNvSpPr>
            <a:spLocks noGrp="1" noChangeArrowheads="1"/>
          </p:cNvSpPr>
          <p:nvPr>
            <p:ph type="sldNum" sz="quarter" idx="12"/>
          </p:nvPr>
        </p:nvSpPr>
        <p:spPr>
          <a:ln/>
        </p:spPr>
        <p:txBody>
          <a:bodyPr/>
          <a:lstStyle>
            <a:lvl1pPr>
              <a:defRPr/>
            </a:lvl1pPr>
          </a:lstStyle>
          <a:p>
            <a:fld id="{310DE1F4-2027-4DCF-A159-C290C229B35C}" type="slidenum">
              <a:rPr lang="en-US" altLang="en-US"/>
              <a:pPr/>
              <a:t>‹#›</a:t>
            </a:fld>
            <a:endParaRPr lang="en-US" altLang="en-US"/>
          </a:p>
        </p:txBody>
      </p:sp>
    </p:spTree>
    <p:extLst>
      <p:ext uri="{BB962C8B-B14F-4D97-AF65-F5344CB8AC3E}">
        <p14:creationId xmlns:p14="http://schemas.microsoft.com/office/powerpoint/2010/main" val="4058184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05/10/2010</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Alliance Institute, Hyderabad</a:t>
            </a:r>
          </a:p>
        </p:txBody>
      </p:sp>
      <p:sp>
        <p:nvSpPr>
          <p:cNvPr id="9" name="Rectangle 6"/>
          <p:cNvSpPr>
            <a:spLocks noGrp="1" noChangeArrowheads="1"/>
          </p:cNvSpPr>
          <p:nvPr>
            <p:ph type="sldNum" sz="quarter" idx="12"/>
          </p:nvPr>
        </p:nvSpPr>
        <p:spPr>
          <a:ln/>
        </p:spPr>
        <p:txBody>
          <a:bodyPr/>
          <a:lstStyle>
            <a:lvl1pPr>
              <a:defRPr/>
            </a:lvl1pPr>
          </a:lstStyle>
          <a:p>
            <a:fld id="{47953376-A375-4F2E-9CD8-6C02EDC4BA6D}" type="slidenum">
              <a:rPr lang="en-US" altLang="en-US"/>
              <a:pPr/>
              <a:t>‹#›</a:t>
            </a:fld>
            <a:endParaRPr lang="en-US" altLang="en-US"/>
          </a:p>
        </p:txBody>
      </p:sp>
    </p:spTree>
    <p:extLst>
      <p:ext uri="{BB962C8B-B14F-4D97-AF65-F5344CB8AC3E}">
        <p14:creationId xmlns:p14="http://schemas.microsoft.com/office/powerpoint/2010/main" val="38167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05/10/2010</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Alliance Institute, Hyderabad</a:t>
            </a:r>
          </a:p>
        </p:txBody>
      </p:sp>
      <p:sp>
        <p:nvSpPr>
          <p:cNvPr id="5" name="Rectangle 6"/>
          <p:cNvSpPr>
            <a:spLocks noGrp="1" noChangeArrowheads="1"/>
          </p:cNvSpPr>
          <p:nvPr>
            <p:ph type="sldNum" sz="quarter" idx="12"/>
          </p:nvPr>
        </p:nvSpPr>
        <p:spPr>
          <a:ln/>
        </p:spPr>
        <p:txBody>
          <a:bodyPr/>
          <a:lstStyle>
            <a:lvl1pPr>
              <a:defRPr/>
            </a:lvl1pPr>
          </a:lstStyle>
          <a:p>
            <a:fld id="{63F63BD1-AD99-4FD1-ADEF-14CCF36AC327}" type="slidenum">
              <a:rPr lang="en-US" altLang="en-US"/>
              <a:pPr/>
              <a:t>‹#›</a:t>
            </a:fld>
            <a:endParaRPr lang="en-US" altLang="en-US"/>
          </a:p>
        </p:txBody>
      </p:sp>
    </p:spTree>
    <p:extLst>
      <p:ext uri="{BB962C8B-B14F-4D97-AF65-F5344CB8AC3E}">
        <p14:creationId xmlns:p14="http://schemas.microsoft.com/office/powerpoint/2010/main" val="1368281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05/10/2010</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Alliance Institute, Hyderabad</a:t>
            </a:r>
          </a:p>
        </p:txBody>
      </p:sp>
      <p:sp>
        <p:nvSpPr>
          <p:cNvPr id="4" name="Rectangle 6"/>
          <p:cNvSpPr>
            <a:spLocks noGrp="1" noChangeArrowheads="1"/>
          </p:cNvSpPr>
          <p:nvPr>
            <p:ph type="sldNum" sz="quarter" idx="12"/>
          </p:nvPr>
        </p:nvSpPr>
        <p:spPr>
          <a:ln/>
        </p:spPr>
        <p:txBody>
          <a:bodyPr/>
          <a:lstStyle>
            <a:lvl1pPr>
              <a:defRPr/>
            </a:lvl1pPr>
          </a:lstStyle>
          <a:p>
            <a:fld id="{1BD71C89-A0C0-4143-84D6-D2C607750545}" type="slidenum">
              <a:rPr lang="en-US" altLang="en-US"/>
              <a:pPr/>
              <a:t>‹#›</a:t>
            </a:fld>
            <a:endParaRPr lang="en-US" altLang="en-US"/>
          </a:p>
        </p:txBody>
      </p:sp>
    </p:spTree>
    <p:extLst>
      <p:ext uri="{BB962C8B-B14F-4D97-AF65-F5344CB8AC3E}">
        <p14:creationId xmlns:p14="http://schemas.microsoft.com/office/powerpoint/2010/main" val="292740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05/10/2010</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Alliance Institute, Hyderabad</a:t>
            </a:r>
          </a:p>
        </p:txBody>
      </p:sp>
      <p:sp>
        <p:nvSpPr>
          <p:cNvPr id="7" name="Rectangle 6"/>
          <p:cNvSpPr>
            <a:spLocks noGrp="1" noChangeArrowheads="1"/>
          </p:cNvSpPr>
          <p:nvPr>
            <p:ph type="sldNum" sz="quarter" idx="12"/>
          </p:nvPr>
        </p:nvSpPr>
        <p:spPr>
          <a:ln/>
        </p:spPr>
        <p:txBody>
          <a:bodyPr/>
          <a:lstStyle>
            <a:lvl1pPr>
              <a:defRPr/>
            </a:lvl1pPr>
          </a:lstStyle>
          <a:p>
            <a:fld id="{CD88552B-BB08-4EA0-8E7B-67D933A846F6}" type="slidenum">
              <a:rPr lang="en-US" altLang="en-US"/>
              <a:pPr/>
              <a:t>‹#›</a:t>
            </a:fld>
            <a:endParaRPr lang="en-US" altLang="en-US"/>
          </a:p>
        </p:txBody>
      </p:sp>
    </p:spTree>
    <p:extLst>
      <p:ext uri="{BB962C8B-B14F-4D97-AF65-F5344CB8AC3E}">
        <p14:creationId xmlns:p14="http://schemas.microsoft.com/office/powerpoint/2010/main" val="1262296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05/10/2010</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Alliance Institute, Hyderabad</a:t>
            </a:r>
          </a:p>
        </p:txBody>
      </p:sp>
      <p:sp>
        <p:nvSpPr>
          <p:cNvPr id="7" name="Rectangle 6"/>
          <p:cNvSpPr>
            <a:spLocks noGrp="1" noChangeArrowheads="1"/>
          </p:cNvSpPr>
          <p:nvPr>
            <p:ph type="sldNum" sz="quarter" idx="12"/>
          </p:nvPr>
        </p:nvSpPr>
        <p:spPr>
          <a:ln/>
        </p:spPr>
        <p:txBody>
          <a:bodyPr/>
          <a:lstStyle>
            <a:lvl1pPr>
              <a:defRPr/>
            </a:lvl1pPr>
          </a:lstStyle>
          <a:p>
            <a:fld id="{2F49A9C6-ACE7-4995-B60B-FC67BCA3BCFE}" type="slidenum">
              <a:rPr lang="en-US" altLang="en-US"/>
              <a:pPr/>
              <a:t>‹#›</a:t>
            </a:fld>
            <a:endParaRPr lang="en-US" altLang="en-US"/>
          </a:p>
        </p:txBody>
      </p:sp>
    </p:spTree>
    <p:extLst>
      <p:ext uri="{BB962C8B-B14F-4D97-AF65-F5344CB8AC3E}">
        <p14:creationId xmlns:p14="http://schemas.microsoft.com/office/powerpoint/2010/main" val="191855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r>
              <a:rPr lang="en-US"/>
              <a:t>05/10/2010</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r>
              <a:rPr lang="en-US"/>
              <a:t>Alliance Institute, Hyderabad</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F4120CC-F176-4A12-9DEA-E54E63B644A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knanjwade@yahoo.co.i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image" Target="http://books.google.com/books?id=HBH-0KaFWDkC&amp;pg=PA29&amp;img=1&amp;zoom=3&amp;hl=en&amp;sig=ACfU3U0o5TORVaIXSQzePNEfkPqxLuDGAg&amp;w=575"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http://books.google.com/books?id=HBH-0KaFWDkC&amp;pg=PA30&amp;img=1&amp;zoom=3&amp;hl=en&amp;sig=ACfU3U2-YsKQeBS1gfGYhKWB7AbhchrjRg&amp;w=575"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http://books.google.com/books?id=HBH-0KaFWDkC&amp;pg=PA31&amp;img=1&amp;zoom=3&amp;hl=en&amp;sig=ACfU3U2UfxpRh4CHW2g1ZXwgVOgiblvUwA&amp;w=575" TargetMode="External"/><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http://books.google.com/books?id=HBH-0KaFWDkC&amp;pg=PA33&amp;img=1&amp;zoom=3&amp;hl=en&amp;sig=ACfU3U024lH_wEEujTp8Udc-o5DY9zGNzg&amp;w=575"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685800"/>
            <a:ext cx="9144000" cy="2209800"/>
          </a:xfrm>
        </p:spPr>
        <p:txBody>
          <a:bodyPr/>
          <a:lstStyle/>
          <a:p>
            <a:pPr eaLnBrk="1" hangingPunct="1"/>
            <a:r>
              <a:rPr lang="en-US" altLang="en-US" b="1" smtClean="0">
                <a:solidFill>
                  <a:srgbClr val="FF0000"/>
                </a:solidFill>
              </a:rPr>
              <a:t>Concept and System Design of </a:t>
            </a:r>
            <a:br>
              <a:rPr lang="en-US" altLang="en-US" b="1" smtClean="0">
                <a:solidFill>
                  <a:srgbClr val="FF0000"/>
                </a:solidFill>
              </a:rPr>
            </a:br>
            <a:r>
              <a:rPr lang="en-US" altLang="en-US" b="1" smtClean="0">
                <a:solidFill>
                  <a:srgbClr val="FF0000"/>
                </a:solidFill>
              </a:rPr>
              <a:t>Rate-Controlled Drug Delivery System</a:t>
            </a:r>
          </a:p>
        </p:txBody>
      </p:sp>
      <p:sp>
        <p:nvSpPr>
          <p:cNvPr id="2051" name="Rectangle 3"/>
          <p:cNvSpPr>
            <a:spLocks noGrp="1" noChangeArrowheads="1"/>
          </p:cNvSpPr>
          <p:nvPr>
            <p:ph type="subTitle" idx="1"/>
          </p:nvPr>
        </p:nvSpPr>
        <p:spPr>
          <a:xfrm>
            <a:off x="1371600" y="3733800"/>
            <a:ext cx="6400800" cy="2438400"/>
          </a:xfrm>
        </p:spPr>
        <p:txBody>
          <a:bodyPr/>
          <a:lstStyle/>
          <a:p>
            <a:pPr eaLnBrk="1" hangingPunct="1">
              <a:lnSpc>
                <a:spcPct val="90000"/>
              </a:lnSpc>
            </a:pPr>
            <a:r>
              <a:rPr lang="en-US" altLang="en-US" sz="2400" smtClean="0">
                <a:solidFill>
                  <a:srgbClr val="FF33CC"/>
                </a:solidFill>
              </a:rPr>
              <a:t>By </a:t>
            </a:r>
          </a:p>
          <a:p>
            <a:pPr eaLnBrk="1" hangingPunct="1">
              <a:lnSpc>
                <a:spcPct val="90000"/>
              </a:lnSpc>
            </a:pPr>
            <a:r>
              <a:rPr lang="en-US" altLang="en-US" sz="2400" b="1" smtClean="0">
                <a:solidFill>
                  <a:srgbClr val="0033CC"/>
                </a:solidFill>
              </a:rPr>
              <a:t>Prof. Dr. Basavaraj K. Nanjwade </a:t>
            </a:r>
            <a:r>
              <a:rPr lang="en-US" altLang="en-US" sz="1400" b="1" smtClean="0">
                <a:solidFill>
                  <a:srgbClr val="0033CC"/>
                </a:solidFill>
              </a:rPr>
              <a:t>M. Pharm., Ph. D</a:t>
            </a:r>
          </a:p>
          <a:p>
            <a:pPr eaLnBrk="1" hangingPunct="1">
              <a:lnSpc>
                <a:spcPct val="90000"/>
              </a:lnSpc>
            </a:pPr>
            <a:r>
              <a:rPr lang="en-US" altLang="en-US" sz="2000" smtClean="0"/>
              <a:t>Department of Pharmaceutics</a:t>
            </a:r>
          </a:p>
          <a:p>
            <a:pPr eaLnBrk="1" hangingPunct="1">
              <a:lnSpc>
                <a:spcPct val="90000"/>
              </a:lnSpc>
            </a:pPr>
            <a:r>
              <a:rPr lang="en-US" altLang="en-US" sz="2000" smtClean="0"/>
              <a:t>KLE University’s College of Pharmacy</a:t>
            </a:r>
          </a:p>
          <a:p>
            <a:pPr eaLnBrk="1" hangingPunct="1">
              <a:lnSpc>
                <a:spcPct val="90000"/>
              </a:lnSpc>
            </a:pPr>
            <a:r>
              <a:rPr lang="en-US" altLang="en-US" sz="2000" smtClean="0"/>
              <a:t>BELGAUM-590010, Karnataka, India</a:t>
            </a:r>
          </a:p>
          <a:p>
            <a:pPr eaLnBrk="1" hangingPunct="1">
              <a:lnSpc>
                <a:spcPct val="90000"/>
              </a:lnSpc>
            </a:pPr>
            <a:r>
              <a:rPr lang="en-US" altLang="en-US" sz="1400" smtClean="0"/>
              <a:t>E-mail: </a:t>
            </a:r>
            <a:r>
              <a:rPr lang="en-US" altLang="en-US" sz="1400" smtClean="0">
                <a:hlinkClick r:id="rId2"/>
              </a:rPr>
              <a:t>bknanjwade@yahoo.co.in</a:t>
            </a:r>
            <a:endParaRPr lang="en-US" altLang="en-US" sz="1400" smtClean="0"/>
          </a:p>
          <a:p>
            <a:pPr eaLnBrk="1" hangingPunct="1">
              <a:lnSpc>
                <a:spcPct val="90000"/>
              </a:lnSpc>
            </a:pPr>
            <a:r>
              <a:rPr lang="en-US" altLang="en-US" sz="1400" smtClean="0"/>
              <a:t>Cell No: 00919742431000</a:t>
            </a:r>
          </a:p>
        </p:txBody>
      </p:sp>
      <p:sp>
        <p:nvSpPr>
          <p:cNvPr id="205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20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76B9B2DA-F673-49D1-A00D-D266A1607CA4}" type="slidenum">
              <a:rPr lang="en-US" altLang="en-US" sz="1400"/>
              <a:pPr eaLnBrk="1" hangingPunct="1"/>
              <a:t>1</a:t>
            </a:fld>
            <a:endParaRPr lang="en-US" altLang="en-US" sz="1400"/>
          </a:p>
        </p:txBody>
      </p:sp>
      <p:sp>
        <p:nvSpPr>
          <p:cNvPr id="205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81000" y="304800"/>
            <a:ext cx="8229600" cy="6019800"/>
          </a:xfrm>
        </p:spPr>
        <p:txBody>
          <a:bodyPr/>
          <a:lstStyle/>
          <a:p>
            <a:pPr eaLnBrk="1" hangingPunct="1">
              <a:spcAft>
                <a:spcPct val="20000"/>
              </a:spcAft>
              <a:buFontTx/>
              <a:buBlip>
                <a:blip r:embed="rId2"/>
              </a:buBlip>
            </a:pPr>
            <a:r>
              <a:rPr lang="en-US" altLang="en-US" sz="2800" smtClean="0"/>
              <a:t>The rate of drug release is defined by,</a:t>
            </a:r>
          </a:p>
          <a:p>
            <a:pPr eaLnBrk="1" hangingPunct="1">
              <a:spcAft>
                <a:spcPct val="20000"/>
              </a:spcAft>
              <a:buFontTx/>
              <a:buNone/>
            </a:pPr>
            <a:r>
              <a:rPr lang="en-US" altLang="en-US" sz="2800" smtClean="0"/>
              <a:t>		</a:t>
            </a:r>
            <a:r>
              <a:rPr lang="sv-SE" altLang="en-US" u="sng" smtClean="0"/>
              <a:t>Q </a:t>
            </a:r>
            <a:r>
              <a:rPr lang="sv-SE" altLang="en-US" smtClean="0"/>
              <a:t>  </a:t>
            </a:r>
            <a:r>
              <a:rPr lang="sv-SE" altLang="en-US" baseline="-30000" smtClean="0"/>
              <a:t>=  </a:t>
            </a:r>
            <a:r>
              <a:rPr lang="sv-SE" altLang="en-US" u="sng" smtClean="0"/>
              <a:t>         K</a:t>
            </a:r>
            <a:r>
              <a:rPr lang="sv-SE" altLang="en-US" u="sng" baseline="-4000" smtClean="0"/>
              <a:t>m/r </a:t>
            </a:r>
            <a:r>
              <a:rPr lang="sv-SE" altLang="en-US" u="sng" smtClean="0"/>
              <a:t>K</a:t>
            </a:r>
            <a:r>
              <a:rPr lang="sv-SE" altLang="en-US" u="sng" baseline="-4000" smtClean="0"/>
              <a:t>a/m </a:t>
            </a:r>
            <a:r>
              <a:rPr lang="sv-SE" altLang="en-US" u="sng" smtClean="0"/>
              <a:t>D</a:t>
            </a:r>
            <a:r>
              <a:rPr lang="sv-SE" altLang="en-US" u="sng" baseline="-4000" smtClean="0"/>
              <a:t>d</a:t>
            </a:r>
            <a:r>
              <a:rPr lang="sv-SE" altLang="en-US" u="sng" smtClean="0"/>
              <a:t>D</a:t>
            </a:r>
            <a:r>
              <a:rPr lang="sv-SE" altLang="en-US" u="sng" baseline="-4000" smtClean="0"/>
              <a:t>m</a:t>
            </a:r>
            <a:r>
              <a:rPr lang="sv-SE" altLang="en-US" u="sng" smtClean="0"/>
              <a:t>      </a:t>
            </a:r>
            <a:r>
              <a:rPr lang="sv-SE" altLang="en-US" smtClean="0"/>
              <a:t> x C</a:t>
            </a:r>
            <a:r>
              <a:rPr lang="sv-SE" altLang="en-US" baseline="-4000" smtClean="0"/>
              <a:t>R</a:t>
            </a:r>
          </a:p>
          <a:p>
            <a:pPr eaLnBrk="1" hangingPunct="1">
              <a:spcAft>
                <a:spcPct val="20000"/>
              </a:spcAft>
              <a:buFontTx/>
              <a:buNone/>
            </a:pPr>
            <a:r>
              <a:rPr lang="sv-SE" altLang="en-US" smtClean="0"/>
              <a:t>    	 t        K</a:t>
            </a:r>
            <a:r>
              <a:rPr lang="sv-SE" altLang="en-US" baseline="-4000" smtClean="0"/>
              <a:t>m/r </a:t>
            </a:r>
            <a:r>
              <a:rPr lang="sv-SE" altLang="en-US" smtClean="0"/>
              <a:t>D</a:t>
            </a:r>
            <a:r>
              <a:rPr lang="sv-SE" altLang="en-US" baseline="-4000" smtClean="0"/>
              <a:t>m</a:t>
            </a:r>
            <a:r>
              <a:rPr lang="sv-SE" altLang="en-US" smtClean="0"/>
              <a:t>h</a:t>
            </a:r>
            <a:r>
              <a:rPr lang="sv-SE" altLang="en-US" baseline="-4000" smtClean="0"/>
              <a:t>d</a:t>
            </a:r>
            <a:r>
              <a:rPr lang="sv-SE" altLang="en-US" smtClean="0"/>
              <a:t> + K</a:t>
            </a:r>
            <a:r>
              <a:rPr lang="sv-SE" altLang="en-US" baseline="-4000" smtClean="0"/>
              <a:t>a/m</a:t>
            </a:r>
            <a:r>
              <a:rPr lang="sv-SE" altLang="en-US" smtClean="0"/>
              <a:t> D</a:t>
            </a:r>
            <a:r>
              <a:rPr lang="sv-SE" altLang="en-US" baseline="-4000" smtClean="0"/>
              <a:t>d</a:t>
            </a:r>
            <a:r>
              <a:rPr lang="sv-SE" altLang="en-US" smtClean="0"/>
              <a:t>h</a:t>
            </a:r>
            <a:r>
              <a:rPr lang="sv-SE" altLang="en-US" baseline="-4000" smtClean="0"/>
              <a:t>m</a:t>
            </a:r>
          </a:p>
          <a:p>
            <a:pPr eaLnBrk="1" hangingPunct="1">
              <a:spcAft>
                <a:spcPct val="20000"/>
              </a:spcAft>
              <a:buFontTx/>
              <a:buNone/>
            </a:pPr>
            <a:r>
              <a:rPr lang="sv-SE" altLang="en-US" baseline="-4000" smtClean="0"/>
              <a:t>Where,</a:t>
            </a:r>
          </a:p>
          <a:p>
            <a:pPr eaLnBrk="1" hangingPunct="1">
              <a:spcAft>
                <a:spcPct val="30000"/>
              </a:spcAft>
              <a:buFontTx/>
              <a:buNone/>
            </a:pPr>
            <a:r>
              <a:rPr lang="sv-SE" altLang="en-US" baseline="-4000" smtClean="0"/>
              <a:t>	</a:t>
            </a:r>
            <a:r>
              <a:rPr lang="sv-SE" altLang="en-US" sz="2400" smtClean="0"/>
              <a:t>K</a:t>
            </a:r>
            <a:r>
              <a:rPr lang="sv-SE" altLang="en-US" sz="2400" baseline="-18000" smtClean="0"/>
              <a:t>m/r  </a:t>
            </a:r>
            <a:r>
              <a:rPr lang="sv-SE" altLang="en-US" sz="2400" smtClean="0"/>
              <a:t>&amp; K</a:t>
            </a:r>
            <a:r>
              <a:rPr lang="sv-SE" altLang="en-US" sz="2400" baseline="-25000" smtClean="0"/>
              <a:t>a/m </a:t>
            </a:r>
            <a:r>
              <a:rPr lang="sv-SE" altLang="en-US" sz="2400" smtClean="0"/>
              <a:t>= partition coefficient of the drug 	molecule 	from reservoir to rate controlling membrane &amp; from 	membrane to aq. Layer respectively.</a:t>
            </a:r>
          </a:p>
          <a:p>
            <a:pPr eaLnBrk="1" hangingPunct="1">
              <a:spcAft>
                <a:spcPct val="30000"/>
              </a:spcAft>
              <a:buFontTx/>
              <a:buNone/>
            </a:pPr>
            <a:r>
              <a:rPr lang="sv-SE" altLang="en-US" sz="2400" smtClean="0"/>
              <a:t>	D</a:t>
            </a:r>
            <a:r>
              <a:rPr lang="sv-SE" altLang="en-US" sz="2400" baseline="-25000" smtClean="0"/>
              <a:t>d</a:t>
            </a:r>
            <a:r>
              <a:rPr lang="sv-SE" altLang="en-US" sz="2400" smtClean="0"/>
              <a:t> &amp; D</a:t>
            </a:r>
            <a:r>
              <a:rPr lang="sv-SE" altLang="en-US" sz="2400" baseline="-25000" smtClean="0"/>
              <a:t>m</a:t>
            </a:r>
            <a:r>
              <a:rPr lang="sv-SE" altLang="en-US" sz="2400" smtClean="0"/>
              <a:t> = diffusion coefficient of rate controlling 	membrane &amp; aqueous diffusion layer respectively.</a:t>
            </a:r>
            <a:endParaRPr lang="sv-SE" altLang="en-US" sz="2400" baseline="-25000" smtClean="0"/>
          </a:p>
          <a:p>
            <a:pPr eaLnBrk="1" hangingPunct="1">
              <a:spcAft>
                <a:spcPct val="30000"/>
              </a:spcAft>
              <a:buFontTx/>
              <a:buNone/>
            </a:pPr>
            <a:r>
              <a:rPr lang="sv-SE" altLang="en-US" sz="2400" baseline="-25000" smtClean="0"/>
              <a:t>	</a:t>
            </a:r>
            <a:r>
              <a:rPr lang="sv-SE" altLang="en-US" sz="2400" smtClean="0"/>
              <a:t>hm &amp; hd = thickness of rate controlling membrane &amp; 	aqueous diffusion layer respectively.</a:t>
            </a:r>
          </a:p>
          <a:p>
            <a:pPr eaLnBrk="1" hangingPunct="1">
              <a:spcAft>
                <a:spcPct val="30000"/>
              </a:spcAft>
              <a:buFontTx/>
              <a:buNone/>
            </a:pPr>
            <a:r>
              <a:rPr lang="en-US" altLang="en-US" sz="2400" smtClean="0"/>
              <a:t>	 </a:t>
            </a:r>
            <a:r>
              <a:rPr lang="sv-SE" altLang="en-US" sz="2400" smtClean="0"/>
              <a:t>C</a:t>
            </a:r>
            <a:r>
              <a:rPr lang="sv-SE" altLang="en-US" sz="2400" baseline="-4000" smtClean="0"/>
              <a:t>R</a:t>
            </a:r>
            <a:r>
              <a:rPr lang="sv-SE" altLang="en-US" sz="2400" smtClean="0"/>
              <a:t> – drug conc. In reservoir compartment.</a:t>
            </a:r>
            <a:r>
              <a:rPr lang="en-US" altLang="en-US" sz="2400" smtClean="0"/>
              <a:t> 	</a:t>
            </a:r>
          </a:p>
        </p:txBody>
      </p:sp>
      <p:sp>
        <p:nvSpPr>
          <p:cNvPr id="1126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11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6968477E-62AB-4EBE-A733-5C1059455952}" type="slidenum">
              <a:rPr lang="en-US" altLang="en-US" sz="1400"/>
              <a:pPr eaLnBrk="1" hangingPunct="1"/>
              <a:t>10</a:t>
            </a:fld>
            <a:endParaRPr lang="en-US" altLang="en-US" sz="1400"/>
          </a:p>
        </p:txBody>
      </p:sp>
      <p:sp>
        <p:nvSpPr>
          <p:cNvPr id="1126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1524000"/>
            <a:ext cx="8382000" cy="5668963"/>
          </a:xfrm>
        </p:spPr>
        <p:txBody>
          <a:bodyPr/>
          <a:lstStyle/>
          <a:p>
            <a:pPr eaLnBrk="1" hangingPunct="1">
              <a:lnSpc>
                <a:spcPct val="140000"/>
              </a:lnSpc>
              <a:spcAft>
                <a:spcPct val="20000"/>
              </a:spcAft>
              <a:buFontTx/>
              <a:buBlip>
                <a:blip r:embed="rId2"/>
              </a:buBlip>
            </a:pPr>
            <a:r>
              <a:rPr lang="en-US" altLang="en-US" smtClean="0"/>
              <a:t>Release of drug molecules is controlled by :</a:t>
            </a:r>
          </a:p>
          <a:p>
            <a:pPr lvl="1" eaLnBrk="1" hangingPunct="1">
              <a:lnSpc>
                <a:spcPct val="140000"/>
              </a:lnSpc>
              <a:spcAft>
                <a:spcPct val="20000"/>
              </a:spcAft>
              <a:buFontTx/>
              <a:buBlip>
                <a:blip r:embed="rId3"/>
              </a:buBlip>
            </a:pPr>
            <a:r>
              <a:rPr lang="en-US" altLang="en-US" smtClean="0"/>
              <a:t>Partition coefficient of the drug molecule.</a:t>
            </a:r>
          </a:p>
          <a:p>
            <a:pPr lvl="1" eaLnBrk="1" hangingPunct="1">
              <a:lnSpc>
                <a:spcPct val="140000"/>
              </a:lnSpc>
              <a:spcAft>
                <a:spcPct val="20000"/>
              </a:spcAft>
              <a:buFontTx/>
              <a:buBlip>
                <a:blip r:embed="rId3"/>
              </a:buBlip>
            </a:pPr>
            <a:r>
              <a:rPr lang="en-US" altLang="en-US" smtClean="0"/>
              <a:t>Diffusivity of the drug molecule.</a:t>
            </a:r>
          </a:p>
          <a:p>
            <a:pPr lvl="1" eaLnBrk="1" hangingPunct="1">
              <a:lnSpc>
                <a:spcPct val="140000"/>
              </a:lnSpc>
              <a:spcAft>
                <a:spcPct val="20000"/>
              </a:spcAft>
              <a:buFontTx/>
              <a:buBlip>
                <a:blip r:embed="rId3"/>
              </a:buBlip>
            </a:pPr>
            <a:r>
              <a:rPr lang="en-US" altLang="en-US" smtClean="0"/>
              <a:t>The thickness of the rate controlling membrane.</a:t>
            </a:r>
          </a:p>
          <a:p>
            <a:pPr eaLnBrk="1" hangingPunct="1">
              <a:lnSpc>
                <a:spcPct val="120000"/>
              </a:lnSpc>
              <a:buFontTx/>
              <a:buNone/>
            </a:pPr>
            <a:endParaRPr lang="en-US" altLang="en-US" sz="2800" smtClean="0"/>
          </a:p>
        </p:txBody>
      </p:sp>
      <p:sp>
        <p:nvSpPr>
          <p:cNvPr id="12291"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122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E0F0671A-EF9A-47AE-8763-7EE88CD5DA97}" type="slidenum">
              <a:rPr lang="en-US" altLang="en-US" sz="1400"/>
              <a:pPr eaLnBrk="1" hangingPunct="1"/>
              <a:t>11</a:t>
            </a:fld>
            <a:endParaRPr lang="en-US" altLang="en-US" sz="1400"/>
          </a:p>
        </p:txBody>
      </p:sp>
      <p:sp>
        <p:nvSpPr>
          <p:cNvPr id="1229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sz="half" idx="1"/>
          </p:nvPr>
        </p:nvSpPr>
        <p:spPr/>
        <p:txBody>
          <a:bodyPr/>
          <a:lstStyle/>
          <a:p>
            <a:pPr eaLnBrk="1" hangingPunct="1">
              <a:lnSpc>
                <a:spcPct val="120000"/>
              </a:lnSpc>
              <a:buFontTx/>
              <a:buNone/>
            </a:pPr>
            <a:endParaRPr lang="en-US" altLang="en-US" sz="2400" u="sng" smtClean="0">
              <a:solidFill>
                <a:srgbClr val="0000FF"/>
              </a:solidFill>
            </a:endParaRPr>
          </a:p>
          <a:p>
            <a:pPr eaLnBrk="1" hangingPunct="1">
              <a:lnSpc>
                <a:spcPct val="90000"/>
              </a:lnSpc>
            </a:pPr>
            <a:endParaRPr lang="en-US" altLang="en-US" smtClean="0"/>
          </a:p>
        </p:txBody>
      </p:sp>
      <p:sp>
        <p:nvSpPr>
          <p:cNvPr id="13315" name="Rectangle 18"/>
          <p:cNvSpPr>
            <a:spLocks noGrp="1" noChangeArrowheads="1"/>
          </p:cNvSpPr>
          <p:nvPr>
            <p:ph type="body" sz="half" idx="2"/>
          </p:nvPr>
        </p:nvSpPr>
        <p:spPr>
          <a:xfrm>
            <a:off x="4495800" y="838200"/>
            <a:ext cx="4343400" cy="5638800"/>
          </a:xfrm>
        </p:spPr>
        <p:txBody>
          <a:bodyPr/>
          <a:lstStyle/>
          <a:p>
            <a:pPr eaLnBrk="1" hangingPunct="1">
              <a:lnSpc>
                <a:spcPct val="90000"/>
              </a:lnSpc>
              <a:spcAft>
                <a:spcPct val="20000"/>
              </a:spcAft>
            </a:pPr>
            <a:r>
              <a:rPr lang="en-US" altLang="en-US" sz="2400" smtClean="0"/>
              <a:t>The drug reservoir is a suspension of progesterone &amp; barium sulphate in silicone medical fluid &amp; is encapsulated in the vertical limb of a T-shaped device walled by a non-porous membrane of ethylene-vinyl acetate co-polymer.</a:t>
            </a:r>
          </a:p>
          <a:p>
            <a:pPr eaLnBrk="1" hangingPunct="1">
              <a:lnSpc>
                <a:spcPct val="90000"/>
              </a:lnSpc>
              <a:spcAft>
                <a:spcPct val="20000"/>
              </a:spcAft>
            </a:pPr>
            <a:r>
              <a:rPr lang="en-US" altLang="en-US" sz="2400" smtClean="0"/>
              <a:t>It is designed to deliver natural progesterone continuously in uterine cavity at a daily dosage rate of at least 65 </a:t>
            </a:r>
            <a:r>
              <a:rPr lang="el-GR" altLang="en-US" sz="2400" smtClean="0">
                <a:cs typeface="Arial" panose="020B0604020202020204" pitchFamily="34" charset="0"/>
              </a:rPr>
              <a:t>μ</a:t>
            </a:r>
            <a:r>
              <a:rPr lang="en-US" altLang="en-US" sz="2400" smtClean="0">
                <a:cs typeface="Arial" panose="020B0604020202020204" pitchFamily="34" charset="0"/>
              </a:rPr>
              <a:t>g/day to achieve contraception for 1 year.</a:t>
            </a:r>
            <a:endParaRPr lang="el-GR" altLang="en-US" sz="2400" smtClean="0">
              <a:cs typeface="Arial" panose="020B0604020202020204" pitchFamily="34" charset="0"/>
            </a:endParaRPr>
          </a:p>
        </p:txBody>
      </p:sp>
      <p:pic>
        <p:nvPicPr>
          <p:cNvPr id="13316"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3886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20"/>
          <p:cNvSpPr>
            <a:spLocks noChangeArrowheads="1"/>
          </p:cNvSpPr>
          <p:nvPr/>
        </p:nvSpPr>
        <p:spPr bwMode="auto">
          <a:xfrm>
            <a:off x="381000" y="152400"/>
            <a:ext cx="3352800" cy="990600"/>
          </a:xfrm>
          <a:prstGeom prst="rect">
            <a:avLst/>
          </a:prstGeom>
          <a:solidFill>
            <a:srgbClr val="CCFFFF"/>
          </a:solidFill>
          <a:ln w="9525">
            <a:solidFill>
              <a:schemeClr val="bg1"/>
            </a:solidFill>
            <a:miter lim="800000"/>
            <a:headEnd/>
            <a:tailEnd/>
          </a:ln>
        </p:spPr>
        <p:txBody>
          <a:bodyPr wrap="none" anchor="ct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2800">
                <a:solidFill>
                  <a:srgbClr val="0000FF"/>
                </a:solidFill>
              </a:rPr>
              <a:t>Ex. Progestasert IUD</a:t>
            </a:r>
          </a:p>
        </p:txBody>
      </p:sp>
      <p:sp>
        <p:nvSpPr>
          <p:cNvPr id="13318" name="Date Placeholder 7"/>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13319"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8ECFF06F-421D-493B-ACC0-D335D4DA1BD6}" type="slidenum">
              <a:rPr lang="en-US" altLang="en-US" sz="1400"/>
              <a:pPr eaLnBrk="1" hangingPunct="1"/>
              <a:t>12</a:t>
            </a:fld>
            <a:endParaRPr lang="en-US" altLang="en-US" sz="1400"/>
          </a:p>
        </p:txBody>
      </p:sp>
      <p:sp>
        <p:nvSpPr>
          <p:cNvPr id="13320"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z="4000" smtClean="0">
                <a:solidFill>
                  <a:srgbClr val="FF0000"/>
                </a:solidFill>
              </a:rPr>
              <a:t>2. Polymer matrix diffusion-controlled drug delivery system</a:t>
            </a:r>
          </a:p>
        </p:txBody>
      </p:sp>
      <p:sp>
        <p:nvSpPr>
          <p:cNvPr id="14339" name="Rectangle 3"/>
          <p:cNvSpPr>
            <a:spLocks noGrp="1" noChangeArrowheads="1"/>
          </p:cNvSpPr>
          <p:nvPr>
            <p:ph type="body" idx="1"/>
          </p:nvPr>
        </p:nvSpPr>
        <p:spPr>
          <a:xfrm>
            <a:off x="457200" y="1600200"/>
            <a:ext cx="8229600" cy="5257800"/>
          </a:xfrm>
        </p:spPr>
        <p:txBody>
          <a:bodyPr/>
          <a:lstStyle/>
          <a:p>
            <a:pPr eaLnBrk="1" hangingPunct="1">
              <a:lnSpc>
                <a:spcPct val="110000"/>
              </a:lnSpc>
              <a:spcAft>
                <a:spcPct val="20000"/>
              </a:spcAft>
              <a:buFontTx/>
              <a:buBlip>
                <a:blip r:embed="rId2"/>
              </a:buBlip>
            </a:pPr>
            <a:r>
              <a:rPr lang="en-US" altLang="en-US" sz="2400" smtClean="0"/>
              <a:t>In this type, drug reservoir is prepared by homogeneously dispersing drug particle in rate controlling polymer matrix from either a lipophilic or a hydrophilic polymer.</a:t>
            </a:r>
          </a:p>
          <a:p>
            <a:pPr eaLnBrk="1" hangingPunct="1">
              <a:lnSpc>
                <a:spcPct val="110000"/>
              </a:lnSpc>
              <a:spcAft>
                <a:spcPct val="20000"/>
              </a:spcAft>
              <a:buFontTx/>
              <a:buBlip>
                <a:blip r:embed="rId3"/>
              </a:buBlip>
            </a:pPr>
            <a:r>
              <a:rPr lang="en-US" altLang="en-US" sz="2400" smtClean="0"/>
              <a:t>The drug dispersion in the polymer matrix is accomplished by either,</a:t>
            </a:r>
          </a:p>
          <a:p>
            <a:pPr eaLnBrk="1" hangingPunct="1">
              <a:lnSpc>
                <a:spcPct val="110000"/>
              </a:lnSpc>
              <a:spcAft>
                <a:spcPct val="20000"/>
              </a:spcAft>
              <a:buFontTx/>
              <a:buNone/>
            </a:pPr>
            <a:r>
              <a:rPr lang="en-US" altLang="en-US" sz="2400" smtClean="0"/>
              <a:t> 1) blending therapeutic dose of drug with polymer or highly viscous base polymer, followed by cross linking of polymer chains.</a:t>
            </a:r>
          </a:p>
          <a:p>
            <a:pPr eaLnBrk="1" hangingPunct="1">
              <a:lnSpc>
                <a:spcPct val="110000"/>
              </a:lnSpc>
              <a:spcAft>
                <a:spcPct val="20000"/>
              </a:spcAft>
              <a:buFontTx/>
              <a:buNone/>
            </a:pPr>
            <a:r>
              <a:rPr lang="en-US" altLang="en-US" sz="2400" smtClean="0"/>
              <a:t>2) mixing drug solid with rubbery polymer at elevated temp.</a:t>
            </a:r>
          </a:p>
          <a:p>
            <a:pPr eaLnBrk="1" hangingPunct="1">
              <a:buFontTx/>
              <a:buNone/>
            </a:pPr>
            <a:endParaRPr lang="en-US" altLang="en-US" sz="2400" smtClean="0"/>
          </a:p>
          <a:p>
            <a:pPr eaLnBrk="1" hangingPunct="1"/>
            <a:endParaRPr lang="en-US" altLang="en-US" sz="2400" smtClean="0"/>
          </a:p>
        </p:txBody>
      </p:sp>
      <p:sp>
        <p:nvSpPr>
          <p:cNvPr id="14340"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143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EFCEC39E-A361-4E1A-BD36-91794332A5A4}" type="slidenum">
              <a:rPr lang="en-US" altLang="en-US" sz="1400"/>
              <a:pPr eaLnBrk="1" hangingPunct="1"/>
              <a:t>13</a:t>
            </a:fld>
            <a:endParaRPr lang="en-US" altLang="en-US" sz="1400"/>
          </a:p>
        </p:txBody>
      </p:sp>
      <p:sp>
        <p:nvSpPr>
          <p:cNvPr id="14342"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228600" y="533400"/>
            <a:ext cx="8458200" cy="5592763"/>
          </a:xfrm>
        </p:spPr>
        <p:txBody>
          <a:bodyPr/>
          <a:lstStyle/>
          <a:p>
            <a:pPr eaLnBrk="1" hangingPunct="1">
              <a:lnSpc>
                <a:spcPct val="120000"/>
              </a:lnSpc>
              <a:buFontTx/>
              <a:buBlip>
                <a:blip r:embed="rId2"/>
              </a:buBlip>
            </a:pPr>
            <a:r>
              <a:rPr lang="en-US" altLang="en-US" sz="2800" smtClean="0"/>
              <a:t>The rate of the drug release from this system,</a:t>
            </a:r>
          </a:p>
          <a:p>
            <a:pPr eaLnBrk="1" hangingPunct="1">
              <a:lnSpc>
                <a:spcPct val="120000"/>
              </a:lnSpc>
              <a:buFontTx/>
              <a:buNone/>
            </a:pPr>
            <a:r>
              <a:rPr lang="en-US" altLang="en-US" sz="2800" smtClean="0"/>
              <a:t>	</a:t>
            </a:r>
            <a:r>
              <a:rPr lang="en-US" altLang="en-US" smtClean="0"/>
              <a:t>   </a:t>
            </a:r>
            <a:r>
              <a:rPr lang="sv-SE" altLang="en-US" smtClean="0"/>
              <a:t>Q    =  (2AC</a:t>
            </a:r>
            <a:r>
              <a:rPr lang="sv-SE" altLang="en-US" baseline="-25000" smtClean="0"/>
              <a:t>R</a:t>
            </a:r>
            <a:r>
              <a:rPr lang="sv-SE" altLang="en-US" smtClean="0"/>
              <a:t>D</a:t>
            </a:r>
            <a:r>
              <a:rPr lang="sv-SE" altLang="en-US" baseline="-10000" smtClean="0"/>
              <a:t>p</a:t>
            </a:r>
            <a:r>
              <a:rPr lang="sv-SE" altLang="en-US" smtClean="0"/>
              <a:t>)</a:t>
            </a:r>
            <a:r>
              <a:rPr lang="sv-SE" altLang="en-US" baseline="30000" smtClean="0"/>
              <a:t>1/2</a:t>
            </a:r>
          </a:p>
          <a:p>
            <a:pPr eaLnBrk="1" hangingPunct="1">
              <a:lnSpc>
                <a:spcPct val="120000"/>
              </a:lnSpc>
              <a:buFontTx/>
              <a:buNone/>
            </a:pPr>
            <a:endParaRPr lang="sv-SE" altLang="en-US" baseline="30000" smtClean="0"/>
          </a:p>
          <a:p>
            <a:pPr eaLnBrk="1" hangingPunct="1">
              <a:lnSpc>
                <a:spcPct val="120000"/>
              </a:lnSpc>
              <a:buFontTx/>
              <a:buNone/>
            </a:pPr>
            <a:r>
              <a:rPr lang="en-US" altLang="en-US" sz="2800" smtClean="0"/>
              <a:t>Where,</a:t>
            </a:r>
          </a:p>
          <a:p>
            <a:pPr eaLnBrk="1" hangingPunct="1">
              <a:lnSpc>
                <a:spcPct val="120000"/>
              </a:lnSpc>
              <a:buFontTx/>
              <a:buNone/>
            </a:pPr>
            <a:r>
              <a:rPr lang="en-US" altLang="en-US" sz="2800" smtClean="0"/>
              <a:t>		</a:t>
            </a:r>
            <a:r>
              <a:rPr lang="sv-SE" altLang="en-US" sz="2800" smtClean="0"/>
              <a:t>Q/t</a:t>
            </a:r>
            <a:r>
              <a:rPr lang="sv-SE" altLang="en-US" sz="2800" baseline="30000" smtClean="0"/>
              <a:t>1/2 </a:t>
            </a:r>
            <a:r>
              <a:rPr lang="sv-SE" altLang="en-US" sz="2800" smtClean="0"/>
              <a:t>- </a:t>
            </a:r>
            <a:r>
              <a:rPr lang="en-US" altLang="en-US" sz="2800" smtClean="0"/>
              <a:t>rate of release of drug</a:t>
            </a:r>
          </a:p>
          <a:p>
            <a:pPr eaLnBrk="1" hangingPunct="1">
              <a:buFontTx/>
              <a:buNone/>
            </a:pPr>
            <a:r>
              <a:rPr lang="en-US" altLang="en-US" sz="2800" smtClean="0"/>
              <a:t>           A – initial drug loading dose in the polymer 			matrix</a:t>
            </a:r>
          </a:p>
          <a:p>
            <a:pPr eaLnBrk="1" hangingPunct="1">
              <a:buFontTx/>
              <a:buNone/>
            </a:pPr>
            <a:r>
              <a:rPr lang="en-US" altLang="en-US" sz="2800" smtClean="0"/>
              <a:t>           </a:t>
            </a:r>
            <a:r>
              <a:rPr lang="sv-SE" altLang="en-US" sz="2800" smtClean="0"/>
              <a:t>C</a:t>
            </a:r>
            <a:r>
              <a:rPr lang="sv-SE" altLang="en-US" sz="2800" baseline="-4000" smtClean="0"/>
              <a:t>R</a:t>
            </a:r>
            <a:r>
              <a:rPr lang="sv-SE" altLang="en-US" sz="2800" smtClean="0"/>
              <a:t> – drug solubility in polymer</a:t>
            </a:r>
          </a:p>
          <a:p>
            <a:pPr eaLnBrk="1" hangingPunct="1">
              <a:buFontTx/>
              <a:buNone/>
            </a:pPr>
            <a:r>
              <a:rPr lang="sv-SE" altLang="en-US" sz="2800" smtClean="0"/>
              <a:t>           D</a:t>
            </a:r>
            <a:r>
              <a:rPr lang="sv-SE" altLang="en-US" sz="2800" baseline="-18000" smtClean="0"/>
              <a:t>p</a:t>
            </a:r>
            <a:r>
              <a:rPr lang="sv-SE" altLang="en-US" sz="2800" smtClean="0"/>
              <a:t> – diffusivity of drug in polymer matrix</a:t>
            </a:r>
            <a:endParaRPr lang="en-US" altLang="en-US" sz="2800" smtClean="0"/>
          </a:p>
          <a:p>
            <a:pPr eaLnBrk="1" hangingPunct="1">
              <a:buFontTx/>
              <a:buNone/>
            </a:pPr>
            <a:endParaRPr lang="en-US" altLang="en-US" sz="2800" smtClean="0"/>
          </a:p>
        </p:txBody>
      </p:sp>
      <p:sp>
        <p:nvSpPr>
          <p:cNvPr id="15363" name="Line 4"/>
          <p:cNvSpPr>
            <a:spLocks noChangeShapeType="1"/>
          </p:cNvSpPr>
          <p:nvPr/>
        </p:nvSpPr>
        <p:spPr bwMode="auto">
          <a:xfrm>
            <a:off x="990600" y="17526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 name="Text Box 5"/>
          <p:cNvSpPr txBox="1">
            <a:spLocks noChangeArrowheads="1"/>
          </p:cNvSpPr>
          <p:nvPr/>
        </p:nvSpPr>
        <p:spPr bwMode="auto">
          <a:xfrm>
            <a:off x="1066800" y="17526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3200"/>
              <a:t>t</a:t>
            </a:r>
          </a:p>
        </p:txBody>
      </p:sp>
      <p:sp>
        <p:nvSpPr>
          <p:cNvPr id="15365"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15366"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844565C2-AFB6-4410-B702-2AF47EB73321}" type="slidenum">
              <a:rPr lang="en-US" altLang="en-US" sz="1400"/>
              <a:pPr eaLnBrk="1" hangingPunct="1"/>
              <a:t>14</a:t>
            </a:fld>
            <a:endParaRPr lang="en-US" altLang="en-US" sz="1400"/>
          </a:p>
        </p:txBody>
      </p:sp>
      <p:sp>
        <p:nvSpPr>
          <p:cNvPr id="15367"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457200"/>
            <a:ext cx="8229600" cy="5668963"/>
          </a:xfrm>
        </p:spPr>
        <p:txBody>
          <a:bodyPr/>
          <a:lstStyle/>
          <a:p>
            <a:pPr eaLnBrk="1" hangingPunct="1">
              <a:buFontTx/>
              <a:buBlip>
                <a:blip r:embed="rId2"/>
              </a:buBlip>
            </a:pPr>
            <a:r>
              <a:rPr lang="en-US" altLang="en-US" smtClean="0"/>
              <a:t>Release of drug molecule is controlled by</a:t>
            </a:r>
          </a:p>
          <a:p>
            <a:pPr eaLnBrk="1" hangingPunct="1">
              <a:buFont typeface="Wingdings" panose="05000000000000000000" pitchFamily="2" charset="2"/>
              <a:buBlip>
                <a:blip r:embed="rId3"/>
              </a:buBlip>
            </a:pPr>
            <a:r>
              <a:rPr lang="en-US" altLang="en-US" sz="2800" smtClean="0"/>
              <a:t>Loading dose</a:t>
            </a:r>
          </a:p>
          <a:p>
            <a:pPr eaLnBrk="1" hangingPunct="1">
              <a:buFont typeface="Wingdings" panose="05000000000000000000" pitchFamily="2" charset="2"/>
              <a:buBlip>
                <a:blip r:embed="rId3"/>
              </a:buBlip>
            </a:pPr>
            <a:r>
              <a:rPr lang="en-US" altLang="en-US" sz="2800" smtClean="0"/>
              <a:t>Polymer solubility of drug</a:t>
            </a:r>
          </a:p>
          <a:p>
            <a:pPr eaLnBrk="1" hangingPunct="1">
              <a:buFont typeface="Wingdings" panose="05000000000000000000" pitchFamily="2" charset="2"/>
              <a:buBlip>
                <a:blip r:embed="rId3"/>
              </a:buBlip>
            </a:pPr>
            <a:r>
              <a:rPr lang="en-US" altLang="en-US" sz="2800" smtClean="0"/>
              <a:t>Drug diffusivity in polymer matrix.</a:t>
            </a:r>
          </a:p>
          <a:p>
            <a:pPr eaLnBrk="1" hangingPunct="1">
              <a:buFont typeface="Wingdings" panose="05000000000000000000" pitchFamily="2" charset="2"/>
              <a:buNone/>
            </a:pPr>
            <a:endParaRPr lang="en-US" altLang="en-US" smtClean="0"/>
          </a:p>
          <a:p>
            <a:pPr eaLnBrk="1" hangingPunct="1">
              <a:spcAft>
                <a:spcPct val="20000"/>
              </a:spcAft>
              <a:buFont typeface="Wingdings" panose="05000000000000000000" pitchFamily="2" charset="2"/>
              <a:buNone/>
            </a:pPr>
            <a:r>
              <a:rPr lang="en-US" altLang="en-US" smtClean="0">
                <a:solidFill>
                  <a:srgbClr val="0000FF"/>
                </a:solidFill>
              </a:rPr>
              <a:t>Ex. </a:t>
            </a:r>
            <a:r>
              <a:rPr lang="en-US" altLang="en-US" u="sng" smtClean="0">
                <a:solidFill>
                  <a:srgbClr val="0000FF"/>
                </a:solidFill>
              </a:rPr>
              <a:t>Nitro-Dur </a:t>
            </a:r>
            <a:r>
              <a:rPr lang="en-US" altLang="en-US" smtClean="0">
                <a:solidFill>
                  <a:srgbClr val="0000FF"/>
                </a:solidFill>
              </a:rPr>
              <a:t>:</a:t>
            </a:r>
          </a:p>
          <a:p>
            <a:pPr eaLnBrk="1" hangingPunct="1">
              <a:spcAft>
                <a:spcPct val="20000"/>
              </a:spcAft>
            </a:pPr>
            <a:r>
              <a:rPr lang="en-US" altLang="en-US" sz="2800" smtClean="0"/>
              <a:t>Nitro-Dur is a transdermal system contains nitroglycerin in acrylic-based polymer</a:t>
            </a:r>
            <a:r>
              <a:rPr lang="en-US" altLang="en-US" smtClean="0"/>
              <a:t> </a:t>
            </a:r>
            <a:r>
              <a:rPr lang="en-US" altLang="en-US" sz="2800" smtClean="0"/>
              <a:t>adhesives with a resinous cross-linking agent to provide a continuous source of active ingredient.</a:t>
            </a:r>
          </a:p>
        </p:txBody>
      </p:sp>
      <p:sp>
        <p:nvSpPr>
          <p:cNvPr id="1638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88DF9D1A-6E76-4E7F-9A4A-62740632152D}" type="slidenum">
              <a:rPr lang="en-US" altLang="en-US" sz="1400"/>
              <a:pPr eaLnBrk="1" hangingPunct="1"/>
              <a:t>15</a:t>
            </a:fld>
            <a:endParaRPr lang="en-US" altLang="en-US" sz="1400"/>
          </a:p>
        </p:txBody>
      </p:sp>
      <p:sp>
        <p:nvSpPr>
          <p:cNvPr id="1638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4953000"/>
          </a:xfrm>
          <a:noFill/>
        </p:spPr>
      </p:pic>
      <p:sp>
        <p:nvSpPr>
          <p:cNvPr id="17411" name="Text Box 6"/>
          <p:cNvSpPr txBox="1">
            <a:spLocks noChangeArrowheads="1"/>
          </p:cNvSpPr>
          <p:nvPr/>
        </p:nvSpPr>
        <p:spPr bwMode="auto">
          <a:xfrm>
            <a:off x="457200" y="4800600"/>
            <a:ext cx="807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2400"/>
              <a:t>It is designed for application on to intact skin for 24 hrs to provide a continuous transdermal infusion of nitroglycerin at dosage rate of 0.5 mg/cm</a:t>
            </a:r>
            <a:r>
              <a:rPr lang="en-US" altLang="en-US" sz="2400" baseline="30000"/>
              <a:t>2</a:t>
            </a:r>
            <a:r>
              <a:rPr lang="en-US" altLang="en-US" sz="2400"/>
              <a:t>/day for the treatment of angina pectoris.</a:t>
            </a:r>
            <a:endParaRPr lang="en-US" altLang="en-US" sz="2400" baseline="30000"/>
          </a:p>
        </p:txBody>
      </p:sp>
      <p:sp>
        <p:nvSpPr>
          <p:cNvPr id="17412"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1741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D0207974-BD22-4FA3-9BE8-C9C40F00F0FD}" type="slidenum">
              <a:rPr lang="en-US" altLang="en-US" sz="1400"/>
              <a:pPr eaLnBrk="1" hangingPunct="1"/>
              <a:t>16</a:t>
            </a:fld>
            <a:endParaRPr lang="en-US" altLang="en-US" sz="1400"/>
          </a:p>
        </p:txBody>
      </p:sp>
      <p:sp>
        <p:nvSpPr>
          <p:cNvPr id="17414"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4000" smtClean="0">
                <a:solidFill>
                  <a:srgbClr val="FF0000"/>
                </a:solidFill>
              </a:rPr>
              <a:t>3.Microreservior partition-controlled drug delivery system</a:t>
            </a:r>
          </a:p>
        </p:txBody>
      </p:sp>
      <p:sp>
        <p:nvSpPr>
          <p:cNvPr id="18435" name="Rectangle 3"/>
          <p:cNvSpPr>
            <a:spLocks noGrp="1" noChangeArrowheads="1"/>
          </p:cNvSpPr>
          <p:nvPr>
            <p:ph type="body" idx="1"/>
          </p:nvPr>
        </p:nvSpPr>
        <p:spPr/>
        <p:txBody>
          <a:bodyPr/>
          <a:lstStyle/>
          <a:p>
            <a:pPr eaLnBrk="1" hangingPunct="1">
              <a:spcAft>
                <a:spcPct val="40000"/>
              </a:spcAft>
              <a:buFontTx/>
              <a:buBlip>
                <a:blip r:embed="rId2"/>
              </a:buBlip>
            </a:pPr>
            <a:r>
              <a:rPr lang="en-US" altLang="en-US" sz="2800" smtClean="0"/>
              <a:t>In this type, drug reservoir is fabricated by micro dispersion of an aqueous Suspension of drug in biocompatible polymer to form homogeneous dispersion.</a:t>
            </a:r>
          </a:p>
          <a:p>
            <a:pPr eaLnBrk="1" hangingPunct="1">
              <a:spcAft>
                <a:spcPct val="40000"/>
              </a:spcAft>
              <a:buFontTx/>
              <a:buBlip>
                <a:blip r:embed="rId2"/>
              </a:buBlip>
            </a:pPr>
            <a:r>
              <a:rPr lang="en-US" altLang="en-US" sz="2800" smtClean="0"/>
              <a:t>Depending upon the physicochemical properties of drugs &amp; desired rate of drug release, the device can be further coated with a layer of biocompatible polymer to modify the mechanism &amp; the rate of drug release.</a:t>
            </a:r>
          </a:p>
          <a:p>
            <a:pPr eaLnBrk="1" hangingPunct="1">
              <a:spcAft>
                <a:spcPct val="40000"/>
              </a:spcAft>
            </a:pPr>
            <a:endParaRPr lang="en-US" altLang="en-US" sz="2800" smtClean="0"/>
          </a:p>
        </p:txBody>
      </p:sp>
      <p:sp>
        <p:nvSpPr>
          <p:cNvPr id="18436"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1843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B13A6D4A-1203-4175-B36B-63CD6D0AF22A}" type="slidenum">
              <a:rPr lang="en-US" altLang="en-US" sz="1400"/>
              <a:pPr eaLnBrk="1" hangingPunct="1"/>
              <a:t>17</a:t>
            </a:fld>
            <a:endParaRPr lang="en-US" altLang="en-US" sz="1400"/>
          </a:p>
        </p:txBody>
      </p:sp>
      <p:sp>
        <p:nvSpPr>
          <p:cNvPr id="18438"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381000" y="533400"/>
            <a:ext cx="8229600" cy="5745163"/>
          </a:xfrm>
        </p:spPr>
        <p:txBody>
          <a:bodyPr/>
          <a:lstStyle/>
          <a:p>
            <a:pPr eaLnBrk="1" hangingPunct="1">
              <a:lnSpc>
                <a:spcPct val="90000"/>
              </a:lnSpc>
              <a:spcAft>
                <a:spcPct val="30000"/>
              </a:spcAft>
              <a:buFontTx/>
              <a:buBlip>
                <a:blip r:embed="rId2"/>
              </a:buBlip>
            </a:pPr>
            <a:r>
              <a:rPr lang="en-US" altLang="en-US" sz="2800" smtClean="0"/>
              <a:t>The rate of drug release is defined by,</a:t>
            </a:r>
          </a:p>
          <a:p>
            <a:pPr eaLnBrk="1" hangingPunct="1">
              <a:lnSpc>
                <a:spcPct val="90000"/>
              </a:lnSpc>
              <a:spcAft>
                <a:spcPct val="30000"/>
              </a:spcAft>
              <a:buFontTx/>
              <a:buNone/>
            </a:pPr>
            <a:r>
              <a:rPr lang="en-US" altLang="en-US" sz="2800" smtClean="0"/>
              <a:t>dQ   =    D</a:t>
            </a:r>
            <a:r>
              <a:rPr lang="en-US" altLang="en-US" sz="2800" baseline="-25000" smtClean="0"/>
              <a:t>p</a:t>
            </a:r>
            <a:r>
              <a:rPr lang="en-US" altLang="en-US" sz="2800" smtClean="0"/>
              <a:t>D</a:t>
            </a:r>
            <a:r>
              <a:rPr lang="en-US" altLang="en-US" sz="2800" baseline="-25000" smtClean="0"/>
              <a:t>d</a:t>
            </a:r>
            <a:r>
              <a:rPr lang="en-US" altLang="en-US" sz="2800" smtClean="0"/>
              <a:t>mK</a:t>
            </a:r>
            <a:r>
              <a:rPr lang="en-US" altLang="en-US" sz="2800" baseline="-25000" smtClean="0"/>
              <a:t>p</a:t>
            </a:r>
            <a:r>
              <a:rPr lang="en-US" altLang="en-US" sz="2800" smtClean="0"/>
              <a:t>             nS</a:t>
            </a:r>
            <a:r>
              <a:rPr lang="en-US" altLang="en-US" sz="2800" baseline="-25000" smtClean="0"/>
              <a:t>p</a:t>
            </a:r>
            <a:r>
              <a:rPr lang="en-US" altLang="en-US" sz="2800" smtClean="0"/>
              <a:t> – D</a:t>
            </a:r>
            <a:r>
              <a:rPr lang="en-US" altLang="en-US" sz="2800" baseline="-25000" smtClean="0"/>
              <a:t>l</a:t>
            </a:r>
            <a:r>
              <a:rPr lang="en-US" altLang="en-US" sz="2800" smtClean="0"/>
              <a:t>S</a:t>
            </a:r>
            <a:r>
              <a:rPr lang="en-US" altLang="en-US" sz="2800" baseline="-25000" smtClean="0"/>
              <a:t>l</a:t>
            </a:r>
            <a:r>
              <a:rPr lang="en-US" altLang="en-US" sz="2800" smtClean="0"/>
              <a:t>(1-n)   1 + 1</a:t>
            </a:r>
            <a:endParaRPr lang="en-US" altLang="en-US" sz="2800" baseline="-25000" smtClean="0"/>
          </a:p>
          <a:p>
            <a:pPr eaLnBrk="1" hangingPunct="1">
              <a:lnSpc>
                <a:spcPct val="90000"/>
              </a:lnSpc>
              <a:spcAft>
                <a:spcPct val="30000"/>
              </a:spcAft>
              <a:buFontTx/>
              <a:buNone/>
            </a:pPr>
            <a:endParaRPr lang="en-US" altLang="en-US" sz="2800" smtClean="0"/>
          </a:p>
          <a:p>
            <a:pPr eaLnBrk="1" hangingPunct="1">
              <a:lnSpc>
                <a:spcPct val="90000"/>
              </a:lnSpc>
              <a:buFontTx/>
              <a:buNone/>
            </a:pPr>
            <a:r>
              <a:rPr lang="en-US" altLang="en-US" sz="2400" smtClean="0"/>
              <a:t>Where,</a:t>
            </a:r>
          </a:p>
          <a:p>
            <a:pPr eaLnBrk="1" hangingPunct="1">
              <a:lnSpc>
                <a:spcPct val="90000"/>
              </a:lnSpc>
              <a:spcAft>
                <a:spcPct val="20000"/>
              </a:spcAft>
              <a:buFontTx/>
              <a:buNone/>
            </a:pPr>
            <a:r>
              <a:rPr lang="en-US" altLang="en-US" sz="2400" smtClean="0"/>
              <a:t>	n = the ratio of drug conc. At the inner edge of the 	interfacial barrier over the drug solubility in the 	polymer matrix.</a:t>
            </a:r>
          </a:p>
          <a:p>
            <a:pPr eaLnBrk="1" hangingPunct="1">
              <a:lnSpc>
                <a:spcPct val="90000"/>
              </a:lnSpc>
              <a:spcAft>
                <a:spcPct val="20000"/>
              </a:spcAft>
              <a:buFontTx/>
              <a:buNone/>
            </a:pPr>
            <a:r>
              <a:rPr lang="en-US" altLang="en-US" sz="2400" smtClean="0"/>
              <a:t>	m = a/b, a – ratio of drug conc. In the bulk of elution 		  solution over drug solubility in the same 		   medium.</a:t>
            </a:r>
          </a:p>
          <a:p>
            <a:pPr eaLnBrk="1" hangingPunct="1">
              <a:lnSpc>
                <a:spcPct val="90000"/>
              </a:lnSpc>
              <a:spcAft>
                <a:spcPct val="20000"/>
              </a:spcAft>
              <a:buFontTx/>
              <a:buNone/>
            </a:pPr>
            <a:r>
              <a:rPr lang="en-US" altLang="en-US" sz="2400" smtClean="0"/>
              <a:t>		       b – ratio of drug conc. At the outer edge of the 		  polymer coating membrane over drug 			 solubility in the same polymer.</a:t>
            </a:r>
          </a:p>
        </p:txBody>
      </p:sp>
      <p:sp>
        <p:nvSpPr>
          <p:cNvPr id="19459" name="Line 5"/>
          <p:cNvSpPr>
            <a:spLocks noChangeShapeType="1"/>
          </p:cNvSpPr>
          <p:nvPr/>
        </p:nvSpPr>
        <p:spPr bwMode="auto">
          <a:xfrm flipV="1">
            <a:off x="609600" y="16002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0" name="Line 7"/>
          <p:cNvSpPr>
            <a:spLocks noChangeShapeType="1"/>
          </p:cNvSpPr>
          <p:nvPr/>
        </p:nvSpPr>
        <p:spPr bwMode="auto">
          <a:xfrm>
            <a:off x="1676400" y="16764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1" name="Text Box 4"/>
          <p:cNvSpPr txBox="1">
            <a:spLocks noChangeArrowheads="1"/>
          </p:cNvSpPr>
          <p:nvPr/>
        </p:nvSpPr>
        <p:spPr bwMode="auto">
          <a:xfrm>
            <a:off x="609600" y="16002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2800"/>
              <a:t>dt</a:t>
            </a:r>
          </a:p>
        </p:txBody>
      </p:sp>
      <p:sp>
        <p:nvSpPr>
          <p:cNvPr id="19462" name="Text Box 6"/>
          <p:cNvSpPr txBox="1">
            <a:spLocks noChangeArrowheads="1"/>
          </p:cNvSpPr>
          <p:nvPr/>
        </p:nvSpPr>
        <p:spPr bwMode="auto">
          <a:xfrm>
            <a:off x="1524000" y="1752600"/>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2800"/>
              <a:t>D</a:t>
            </a:r>
            <a:r>
              <a:rPr lang="en-US" altLang="en-US" sz="2800" baseline="-25000"/>
              <a:t>p</a:t>
            </a:r>
            <a:r>
              <a:rPr lang="en-US" altLang="en-US" sz="2800"/>
              <a:t>h</a:t>
            </a:r>
            <a:r>
              <a:rPr lang="en-US" altLang="en-US" sz="2800" baseline="-25000"/>
              <a:t>d</a:t>
            </a:r>
            <a:r>
              <a:rPr lang="en-US" altLang="en-US" sz="2800"/>
              <a:t>  + D</a:t>
            </a:r>
            <a:r>
              <a:rPr lang="en-US" altLang="en-US" sz="2800" baseline="-25000"/>
              <a:t>d</a:t>
            </a:r>
            <a:r>
              <a:rPr lang="en-US" altLang="en-US" sz="2800"/>
              <a:t>h</a:t>
            </a:r>
            <a:r>
              <a:rPr lang="en-US" altLang="en-US" sz="2800" baseline="-25000"/>
              <a:t>p</a:t>
            </a:r>
            <a:r>
              <a:rPr lang="en-US" altLang="en-US" sz="2800"/>
              <a:t>mK</a:t>
            </a:r>
            <a:r>
              <a:rPr lang="en-US" altLang="en-US" sz="2800" baseline="-25000"/>
              <a:t>p</a:t>
            </a:r>
          </a:p>
        </p:txBody>
      </p:sp>
      <p:sp>
        <p:nvSpPr>
          <p:cNvPr id="19463" name="Text Box 8"/>
          <p:cNvSpPr txBox="1">
            <a:spLocks noChangeArrowheads="1"/>
          </p:cNvSpPr>
          <p:nvPr/>
        </p:nvSpPr>
        <p:spPr bwMode="auto">
          <a:xfrm>
            <a:off x="4267200" y="990600"/>
            <a:ext cx="30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6000"/>
              <a:t>[</a:t>
            </a:r>
          </a:p>
        </p:txBody>
      </p:sp>
      <p:sp>
        <p:nvSpPr>
          <p:cNvPr id="19464" name="Text Box 10"/>
          <p:cNvSpPr txBox="1">
            <a:spLocks noChangeArrowheads="1"/>
          </p:cNvSpPr>
          <p:nvPr/>
        </p:nvSpPr>
        <p:spPr bwMode="auto">
          <a:xfrm>
            <a:off x="6934200" y="914400"/>
            <a:ext cx="457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5400"/>
              <a:t>(</a:t>
            </a:r>
          </a:p>
        </p:txBody>
      </p:sp>
      <p:sp>
        <p:nvSpPr>
          <p:cNvPr id="19465" name="Line 11"/>
          <p:cNvSpPr>
            <a:spLocks noChangeShapeType="1"/>
          </p:cNvSpPr>
          <p:nvPr/>
        </p:nvSpPr>
        <p:spPr bwMode="auto">
          <a:xfrm>
            <a:off x="5715000" y="1600200"/>
            <a:ext cx="114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 name="Line 12"/>
          <p:cNvSpPr>
            <a:spLocks noChangeShapeType="1"/>
          </p:cNvSpPr>
          <p:nvPr/>
        </p:nvSpPr>
        <p:spPr bwMode="auto">
          <a:xfrm flipV="1">
            <a:off x="7239000" y="15240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13"/>
          <p:cNvSpPr>
            <a:spLocks noChangeShapeType="1"/>
          </p:cNvSpPr>
          <p:nvPr/>
        </p:nvSpPr>
        <p:spPr bwMode="auto">
          <a:xfrm>
            <a:off x="7848600" y="1524000"/>
            <a:ext cx="30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Text Box 15"/>
          <p:cNvSpPr txBox="1">
            <a:spLocks noChangeArrowheads="1"/>
          </p:cNvSpPr>
          <p:nvPr/>
        </p:nvSpPr>
        <p:spPr bwMode="auto">
          <a:xfrm>
            <a:off x="6019800" y="1676400"/>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2800"/>
              <a:t>h</a:t>
            </a:r>
            <a:r>
              <a:rPr lang="en-US" altLang="en-US" sz="2800" baseline="-25000"/>
              <a:t>l</a:t>
            </a:r>
          </a:p>
        </p:txBody>
      </p:sp>
      <p:sp>
        <p:nvSpPr>
          <p:cNvPr id="19469" name="Text Box 16"/>
          <p:cNvSpPr txBox="1">
            <a:spLocks noChangeArrowheads="1"/>
          </p:cNvSpPr>
          <p:nvPr/>
        </p:nvSpPr>
        <p:spPr bwMode="auto">
          <a:xfrm>
            <a:off x="7162800" y="1524000"/>
            <a:ext cx="68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2800"/>
              <a:t>k</a:t>
            </a:r>
            <a:r>
              <a:rPr lang="en-US" altLang="en-US" sz="2800" baseline="-25000"/>
              <a:t>l</a:t>
            </a:r>
          </a:p>
        </p:txBody>
      </p:sp>
      <p:sp>
        <p:nvSpPr>
          <p:cNvPr id="19470" name="Text Box 17"/>
          <p:cNvSpPr txBox="1">
            <a:spLocks noChangeArrowheads="1"/>
          </p:cNvSpPr>
          <p:nvPr/>
        </p:nvSpPr>
        <p:spPr bwMode="auto">
          <a:xfrm>
            <a:off x="7772400" y="1600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2400"/>
              <a:t>K</a:t>
            </a:r>
            <a:r>
              <a:rPr lang="en-US" altLang="en-US" sz="2400" baseline="-25000"/>
              <a:t>m</a:t>
            </a:r>
          </a:p>
        </p:txBody>
      </p:sp>
      <p:sp>
        <p:nvSpPr>
          <p:cNvPr id="19471" name="Text Box 18"/>
          <p:cNvSpPr txBox="1">
            <a:spLocks noChangeArrowheads="1"/>
          </p:cNvSpPr>
          <p:nvPr/>
        </p:nvSpPr>
        <p:spPr bwMode="auto">
          <a:xfrm rot="10800000">
            <a:off x="8077200" y="1066800"/>
            <a:ext cx="457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5400"/>
              <a:t>(</a:t>
            </a:r>
          </a:p>
        </p:txBody>
      </p:sp>
      <p:sp>
        <p:nvSpPr>
          <p:cNvPr id="19472" name="Text Box 23"/>
          <p:cNvSpPr txBox="1">
            <a:spLocks noChangeArrowheads="1"/>
          </p:cNvSpPr>
          <p:nvPr/>
        </p:nvSpPr>
        <p:spPr bwMode="auto">
          <a:xfrm>
            <a:off x="8305800" y="914400"/>
            <a:ext cx="53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6000"/>
              <a:t>]</a:t>
            </a:r>
          </a:p>
        </p:txBody>
      </p:sp>
      <p:sp>
        <p:nvSpPr>
          <p:cNvPr id="19473" name="Date Placeholder 18"/>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19474" name="Slide Number Placeholder 1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D3B37D97-3102-44FD-9E31-D676ED04B0EC}" type="slidenum">
              <a:rPr lang="en-US" altLang="en-US" sz="1400"/>
              <a:pPr eaLnBrk="1" hangingPunct="1"/>
              <a:t>18</a:t>
            </a:fld>
            <a:endParaRPr lang="en-US" altLang="en-US" sz="1400"/>
          </a:p>
        </p:txBody>
      </p:sp>
      <p:sp>
        <p:nvSpPr>
          <p:cNvPr id="19475" name="Footer Placeholder 20"/>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81000" y="609600"/>
            <a:ext cx="8229600" cy="5668963"/>
          </a:xfrm>
        </p:spPr>
        <p:txBody>
          <a:bodyPr/>
          <a:lstStyle/>
          <a:p>
            <a:pPr eaLnBrk="1" hangingPunct="1">
              <a:lnSpc>
                <a:spcPct val="120000"/>
              </a:lnSpc>
              <a:spcAft>
                <a:spcPct val="20000"/>
              </a:spcAft>
              <a:buFontTx/>
              <a:buNone/>
            </a:pPr>
            <a:r>
              <a:rPr lang="en-US" altLang="en-US" sz="2400" smtClean="0"/>
              <a:t>K</a:t>
            </a:r>
            <a:r>
              <a:rPr lang="en-US" altLang="en-US" sz="2400" baseline="-25000" smtClean="0"/>
              <a:t>l</a:t>
            </a:r>
            <a:r>
              <a:rPr lang="en-US" altLang="en-US" sz="2400" smtClean="0"/>
              <a:t>, K</a:t>
            </a:r>
            <a:r>
              <a:rPr lang="en-US" altLang="en-US" sz="2400" baseline="-25000" smtClean="0"/>
              <a:t>m</a:t>
            </a:r>
            <a:r>
              <a:rPr lang="en-US" altLang="en-US" sz="2400" smtClean="0"/>
              <a:t> &amp; Kp = partition coefficient for the interfacial   partitioning of the drug from the liquid compartment to the polymer matrix, from the polymer matrix to the polymer-coating membrane &amp; from the polymer coating membrane to the elution solution respectively.</a:t>
            </a:r>
          </a:p>
          <a:p>
            <a:pPr eaLnBrk="1" hangingPunct="1">
              <a:lnSpc>
                <a:spcPct val="120000"/>
              </a:lnSpc>
              <a:spcAft>
                <a:spcPct val="20000"/>
              </a:spcAft>
              <a:buFontTx/>
              <a:buNone/>
            </a:pPr>
            <a:r>
              <a:rPr lang="en-US" altLang="en-US" sz="2400" smtClean="0"/>
              <a:t>Dl, Dp &amp; Dd = diffusivities of the drug in the lipid layer surrounding the drug particle, the polymer coating membrane enveloping the polymer matrix, &amp; the hydrodynamic diffusion layer surrounding the polymer coating membrane with the thickness h</a:t>
            </a:r>
            <a:r>
              <a:rPr lang="en-US" altLang="en-US" sz="2400" baseline="-25000" smtClean="0"/>
              <a:t>l</a:t>
            </a:r>
            <a:r>
              <a:rPr lang="en-US" altLang="en-US" sz="2400" smtClean="0"/>
              <a:t>, h</a:t>
            </a:r>
            <a:r>
              <a:rPr lang="en-US" altLang="en-US" sz="2400" baseline="-25000" smtClean="0"/>
              <a:t>p</a:t>
            </a:r>
            <a:r>
              <a:rPr lang="en-US" altLang="en-US" sz="2400" smtClean="0"/>
              <a:t> &amp; h</a:t>
            </a:r>
            <a:r>
              <a:rPr lang="en-US" altLang="en-US" sz="2400" baseline="-25000" smtClean="0"/>
              <a:t>d</a:t>
            </a:r>
            <a:r>
              <a:rPr lang="en-US" altLang="en-US" sz="2400" smtClean="0"/>
              <a:t>.</a:t>
            </a:r>
          </a:p>
          <a:p>
            <a:pPr eaLnBrk="1" hangingPunct="1">
              <a:lnSpc>
                <a:spcPct val="120000"/>
              </a:lnSpc>
              <a:spcAft>
                <a:spcPct val="20000"/>
              </a:spcAft>
              <a:buFontTx/>
              <a:buNone/>
            </a:pPr>
            <a:r>
              <a:rPr lang="en-US" altLang="en-US" sz="2400" smtClean="0"/>
              <a:t>S</a:t>
            </a:r>
            <a:r>
              <a:rPr lang="en-US" altLang="en-US" sz="2400" baseline="-25000" smtClean="0"/>
              <a:t>l</a:t>
            </a:r>
            <a:r>
              <a:rPr lang="en-US" altLang="en-US" sz="2400" smtClean="0"/>
              <a:t> &amp; S</a:t>
            </a:r>
            <a:r>
              <a:rPr lang="en-US" altLang="en-US" sz="2400" baseline="-25000" smtClean="0"/>
              <a:t>p</a:t>
            </a:r>
            <a:r>
              <a:rPr lang="en-US" altLang="en-US" sz="2400" smtClean="0"/>
              <a:t> = solubilities of the drug in the liquid compartments &amp; in the polymer matrix, respectively.</a:t>
            </a:r>
          </a:p>
        </p:txBody>
      </p:sp>
      <p:sp>
        <p:nvSpPr>
          <p:cNvPr id="2048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204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604114D7-7A78-4467-8E38-03343D7A2905}" type="slidenum">
              <a:rPr lang="en-US" altLang="en-US" sz="1400"/>
              <a:pPr eaLnBrk="1" hangingPunct="1"/>
              <a:t>19</a:t>
            </a:fld>
            <a:endParaRPr lang="en-US" altLang="en-US" sz="1400"/>
          </a:p>
        </p:txBody>
      </p:sp>
      <p:sp>
        <p:nvSpPr>
          <p:cNvPr id="2048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1143000"/>
          </a:xfrm>
        </p:spPr>
        <p:txBody>
          <a:bodyPr/>
          <a:lstStyle/>
          <a:p>
            <a:pPr eaLnBrk="1" hangingPunct="1"/>
            <a:r>
              <a:rPr lang="en-US" altLang="en-US" b="1" i="1" smtClean="0">
                <a:solidFill>
                  <a:srgbClr val="FF0000"/>
                </a:solidFill>
              </a:rPr>
              <a:t>Contents</a:t>
            </a:r>
          </a:p>
        </p:txBody>
      </p:sp>
      <p:sp>
        <p:nvSpPr>
          <p:cNvPr id="3075" name="Rectangle 3"/>
          <p:cNvSpPr>
            <a:spLocks noGrp="1" noChangeArrowheads="1"/>
          </p:cNvSpPr>
          <p:nvPr>
            <p:ph type="body" idx="1"/>
          </p:nvPr>
        </p:nvSpPr>
        <p:spPr/>
        <p:txBody>
          <a:bodyPr/>
          <a:lstStyle/>
          <a:p>
            <a:pPr eaLnBrk="1" hangingPunct="1">
              <a:spcAft>
                <a:spcPct val="10000"/>
              </a:spcAft>
              <a:buFontTx/>
              <a:buBlip>
                <a:blip r:embed="rId2"/>
              </a:buBlip>
            </a:pPr>
            <a:r>
              <a:rPr lang="en-US" altLang="en-US" sz="2800" smtClean="0">
                <a:solidFill>
                  <a:srgbClr val="0033CC"/>
                </a:solidFill>
              </a:rPr>
              <a:t>Introduction</a:t>
            </a:r>
          </a:p>
          <a:p>
            <a:pPr eaLnBrk="1" hangingPunct="1">
              <a:spcAft>
                <a:spcPct val="10000"/>
              </a:spcAft>
              <a:buFontTx/>
              <a:buBlip>
                <a:blip r:embed="rId2"/>
              </a:buBlip>
            </a:pPr>
            <a:r>
              <a:rPr lang="en-US" altLang="en-US" sz="2800" smtClean="0">
                <a:solidFill>
                  <a:srgbClr val="FF0000"/>
                </a:solidFill>
              </a:rPr>
              <a:t>Classification of rate controlled DD Systems</a:t>
            </a:r>
          </a:p>
          <a:p>
            <a:pPr eaLnBrk="1" hangingPunct="1">
              <a:spcAft>
                <a:spcPct val="10000"/>
              </a:spcAft>
              <a:buFontTx/>
              <a:buBlip>
                <a:blip r:embed="rId2"/>
              </a:buBlip>
            </a:pPr>
            <a:r>
              <a:rPr lang="en-US" altLang="en-US" sz="2800" smtClean="0">
                <a:solidFill>
                  <a:srgbClr val="0033CC"/>
                </a:solidFill>
              </a:rPr>
              <a:t>Rate programmed Drug Delivery System</a:t>
            </a:r>
          </a:p>
          <a:p>
            <a:pPr eaLnBrk="1" hangingPunct="1">
              <a:spcAft>
                <a:spcPct val="10000"/>
              </a:spcAft>
              <a:buFontTx/>
              <a:buBlip>
                <a:blip r:embed="rId2"/>
              </a:buBlip>
            </a:pPr>
            <a:r>
              <a:rPr lang="en-US" altLang="en-US" sz="2800" smtClean="0">
                <a:solidFill>
                  <a:srgbClr val="FF0000"/>
                </a:solidFill>
              </a:rPr>
              <a:t>Activation Modulated Drug Delivery System</a:t>
            </a:r>
          </a:p>
          <a:p>
            <a:pPr eaLnBrk="1" hangingPunct="1">
              <a:spcAft>
                <a:spcPct val="10000"/>
              </a:spcAft>
              <a:buFontTx/>
              <a:buBlip>
                <a:blip r:embed="rId2"/>
              </a:buBlip>
            </a:pPr>
            <a:r>
              <a:rPr lang="en-US" altLang="en-US" sz="2800" smtClean="0">
                <a:solidFill>
                  <a:srgbClr val="0033CC"/>
                </a:solidFill>
              </a:rPr>
              <a:t>Feedback regulated Drug Delivery System</a:t>
            </a:r>
          </a:p>
          <a:p>
            <a:pPr eaLnBrk="1" hangingPunct="1">
              <a:spcAft>
                <a:spcPct val="10000"/>
              </a:spcAft>
              <a:buFontTx/>
              <a:buBlip>
                <a:blip r:embed="rId2"/>
              </a:buBlip>
            </a:pPr>
            <a:r>
              <a:rPr lang="en-US" altLang="en-US" sz="2800" smtClean="0">
                <a:solidFill>
                  <a:srgbClr val="FF0066"/>
                </a:solidFill>
              </a:rPr>
              <a:t>Effect of System Parameters on Controlled Drug Delivery System</a:t>
            </a:r>
          </a:p>
          <a:p>
            <a:pPr eaLnBrk="1" hangingPunct="1">
              <a:spcAft>
                <a:spcPct val="10000"/>
              </a:spcAft>
              <a:buFontTx/>
              <a:buBlip>
                <a:blip r:embed="rId2"/>
              </a:buBlip>
            </a:pPr>
            <a:r>
              <a:rPr lang="en-US" altLang="en-US" sz="2800" smtClean="0">
                <a:solidFill>
                  <a:srgbClr val="0033CC"/>
                </a:solidFill>
              </a:rPr>
              <a:t>References</a:t>
            </a:r>
          </a:p>
        </p:txBody>
      </p:sp>
      <p:sp>
        <p:nvSpPr>
          <p:cNvPr id="3076"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307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708934FD-D603-45A5-A33D-B2B3C2B3DD2F}" type="slidenum">
              <a:rPr lang="en-US" altLang="en-US" sz="1400"/>
              <a:pPr eaLnBrk="1" hangingPunct="1"/>
              <a:t>2</a:t>
            </a:fld>
            <a:endParaRPr lang="en-US" altLang="en-US" sz="1400"/>
          </a:p>
        </p:txBody>
      </p:sp>
      <p:sp>
        <p:nvSpPr>
          <p:cNvPr id="3078"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81000" y="457200"/>
            <a:ext cx="8229600" cy="5592763"/>
          </a:xfrm>
        </p:spPr>
        <p:txBody>
          <a:bodyPr/>
          <a:lstStyle/>
          <a:p>
            <a:pPr eaLnBrk="1" hangingPunct="1">
              <a:lnSpc>
                <a:spcPct val="120000"/>
              </a:lnSpc>
              <a:spcAft>
                <a:spcPct val="30000"/>
              </a:spcAft>
              <a:buFontTx/>
              <a:buBlip>
                <a:blip r:embed="rId2"/>
              </a:buBlip>
            </a:pPr>
            <a:r>
              <a:rPr lang="en-US" altLang="en-US" sz="2800" smtClean="0"/>
              <a:t>Release of drug molecules from this type of system can follow either a dissolution or a matrix diffusion controlled process depending upon the relative magnitude of S</a:t>
            </a:r>
            <a:r>
              <a:rPr lang="en-US" altLang="en-US" sz="2800" baseline="-25000" smtClean="0"/>
              <a:t>l</a:t>
            </a:r>
            <a:r>
              <a:rPr lang="en-US" altLang="en-US" sz="2800" smtClean="0"/>
              <a:t> &amp; S</a:t>
            </a:r>
            <a:r>
              <a:rPr lang="en-US" altLang="en-US" sz="2800" baseline="-25000" smtClean="0"/>
              <a:t>p</a:t>
            </a:r>
            <a:r>
              <a:rPr lang="en-US" altLang="en-US" sz="2800" smtClean="0"/>
              <a:t>.</a:t>
            </a:r>
          </a:p>
          <a:p>
            <a:pPr eaLnBrk="1" hangingPunct="1">
              <a:lnSpc>
                <a:spcPct val="120000"/>
              </a:lnSpc>
              <a:spcAft>
                <a:spcPct val="30000"/>
              </a:spcAft>
              <a:buFontTx/>
              <a:buBlip>
                <a:blip r:embed="rId2"/>
              </a:buBlip>
            </a:pPr>
            <a:r>
              <a:rPr lang="en-US" altLang="en-US" sz="2800" smtClean="0"/>
              <a:t>Release of drug molecule is controlled by,</a:t>
            </a:r>
          </a:p>
          <a:p>
            <a:pPr eaLnBrk="1" hangingPunct="1">
              <a:lnSpc>
                <a:spcPct val="120000"/>
              </a:lnSpc>
              <a:spcAft>
                <a:spcPct val="30000"/>
              </a:spcAft>
              <a:buFont typeface="Wingdings" panose="05000000000000000000" pitchFamily="2" charset="2"/>
              <a:buBlip>
                <a:blip r:embed="rId3"/>
              </a:buBlip>
            </a:pPr>
            <a:r>
              <a:rPr lang="en-US" altLang="en-US" sz="2800" smtClean="0"/>
              <a:t>Partition coefficient</a:t>
            </a:r>
          </a:p>
          <a:p>
            <a:pPr eaLnBrk="1" hangingPunct="1">
              <a:lnSpc>
                <a:spcPct val="120000"/>
              </a:lnSpc>
              <a:spcAft>
                <a:spcPct val="30000"/>
              </a:spcAft>
              <a:buFont typeface="Wingdings" panose="05000000000000000000" pitchFamily="2" charset="2"/>
              <a:buBlip>
                <a:blip r:embed="rId3"/>
              </a:buBlip>
            </a:pPr>
            <a:r>
              <a:rPr lang="en-US" altLang="en-US" sz="2800" smtClean="0"/>
              <a:t>Diffusivity of drug</a:t>
            </a:r>
          </a:p>
          <a:p>
            <a:pPr eaLnBrk="1" hangingPunct="1">
              <a:lnSpc>
                <a:spcPct val="120000"/>
              </a:lnSpc>
              <a:spcAft>
                <a:spcPct val="30000"/>
              </a:spcAft>
              <a:buFont typeface="Wingdings" panose="05000000000000000000" pitchFamily="2" charset="2"/>
              <a:buBlip>
                <a:blip r:embed="rId3"/>
              </a:buBlip>
            </a:pPr>
            <a:r>
              <a:rPr lang="en-US" altLang="en-US" sz="2800" smtClean="0"/>
              <a:t>Solubility of drug</a:t>
            </a:r>
          </a:p>
          <a:p>
            <a:pPr eaLnBrk="1" hangingPunct="1">
              <a:buFont typeface="Wingdings" panose="05000000000000000000" pitchFamily="2" charset="2"/>
              <a:buNone/>
            </a:pPr>
            <a:r>
              <a:rPr lang="en-US" altLang="en-US" sz="2800" smtClean="0"/>
              <a:t> </a:t>
            </a:r>
          </a:p>
          <a:p>
            <a:pPr eaLnBrk="1" hangingPunct="1">
              <a:buFontTx/>
              <a:buNone/>
            </a:pPr>
            <a:endParaRPr lang="en-US" altLang="en-US" sz="2800" smtClean="0"/>
          </a:p>
        </p:txBody>
      </p:sp>
      <p:sp>
        <p:nvSpPr>
          <p:cNvPr id="2150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ACBBD6B1-C254-4C93-93CC-6313D9DCD746}" type="slidenum">
              <a:rPr lang="en-US" altLang="en-US" sz="1400"/>
              <a:pPr eaLnBrk="1" hangingPunct="1"/>
              <a:t>20</a:t>
            </a:fld>
            <a:endParaRPr lang="en-US" altLang="en-US" sz="1400"/>
          </a:p>
        </p:txBody>
      </p:sp>
      <p:sp>
        <p:nvSpPr>
          <p:cNvPr id="2150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books?id=HBH-0KaFWDkC&amp;pg=PA17&amp;img=1&amp;zoom=3&amp;hl=en&amp;sig=ACfU3U1fAhJ0XXDxOzescag-wtzndReOuA&amp;w=575"/>
          <p:cNvPicPr>
            <a:picLocks noChangeAspect="1" noChangeArrowheads="1"/>
          </p:cNvPicPr>
          <p:nvPr/>
        </p:nvPicPr>
        <p:blipFill>
          <a:blip r:embed="rId2">
            <a:extLst>
              <a:ext uri="{28A0092B-C50C-407E-A947-70E740481C1C}">
                <a14:useLocalDpi xmlns:a14="http://schemas.microsoft.com/office/drawing/2010/main" val="0"/>
              </a:ext>
            </a:extLst>
          </a:blip>
          <a:srcRect l="12512" t="42867" r="47862" b="41922"/>
          <a:stretch>
            <a:fillRect/>
          </a:stretch>
        </p:blipFill>
        <p:spPr bwMode="auto">
          <a:xfrm>
            <a:off x="838200" y="990600"/>
            <a:ext cx="6172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7"/>
          <p:cNvSpPr>
            <a:spLocks noGrp="1" noChangeArrowheads="1"/>
          </p:cNvSpPr>
          <p:nvPr>
            <p:ph type="body" idx="1"/>
          </p:nvPr>
        </p:nvSpPr>
        <p:spPr>
          <a:xfrm>
            <a:off x="457200" y="1600200"/>
            <a:ext cx="8229600" cy="5257800"/>
          </a:xfrm>
        </p:spPr>
        <p:txBody>
          <a:bodyPr/>
          <a:lstStyle/>
          <a:p>
            <a:pPr eaLnBrk="1" hangingPunct="1"/>
            <a:endParaRPr lang="en-US" altLang="en-US" sz="2400" smtClean="0"/>
          </a:p>
          <a:p>
            <a:pPr eaLnBrk="1" hangingPunct="1"/>
            <a:endParaRPr lang="en-US" altLang="en-US" sz="2400" smtClean="0"/>
          </a:p>
          <a:p>
            <a:pPr eaLnBrk="1" hangingPunct="1"/>
            <a:endParaRPr lang="en-US" altLang="en-US" sz="2400" smtClean="0"/>
          </a:p>
          <a:p>
            <a:pPr eaLnBrk="1" hangingPunct="1"/>
            <a:endParaRPr lang="en-US" altLang="en-US" sz="2400" smtClean="0"/>
          </a:p>
          <a:p>
            <a:pPr eaLnBrk="1" hangingPunct="1"/>
            <a:endParaRPr lang="en-US" altLang="en-US" sz="2400" smtClean="0"/>
          </a:p>
          <a:p>
            <a:pPr eaLnBrk="1" hangingPunct="1"/>
            <a:endParaRPr lang="en-US" altLang="en-US" sz="2400" smtClean="0"/>
          </a:p>
          <a:p>
            <a:pPr eaLnBrk="1" hangingPunct="1"/>
            <a:endParaRPr lang="en-US" altLang="en-US" sz="2400" smtClean="0"/>
          </a:p>
          <a:p>
            <a:pPr eaLnBrk="1" hangingPunct="1"/>
            <a:endParaRPr lang="en-US" altLang="en-US" sz="2400" smtClean="0"/>
          </a:p>
          <a:p>
            <a:pPr eaLnBrk="1" hangingPunct="1"/>
            <a:r>
              <a:rPr lang="en-US" altLang="en-US" sz="2400" smtClean="0"/>
              <a:t>It is fabricated by dispersing the drug reservoir, which is a suspension of norgestomet in an aqueous solution of PEG 400, in a viscous mixture of silicone elastomer.</a:t>
            </a:r>
          </a:p>
          <a:p>
            <a:pPr eaLnBrk="1" hangingPunct="1">
              <a:buFontTx/>
              <a:buNone/>
            </a:pPr>
            <a:endParaRPr lang="en-US" altLang="en-US" sz="2400" smtClean="0"/>
          </a:p>
        </p:txBody>
      </p:sp>
      <p:sp>
        <p:nvSpPr>
          <p:cNvPr id="22532" name="Text Box 8"/>
          <p:cNvSpPr txBox="1">
            <a:spLocks noChangeArrowheads="1"/>
          </p:cNvSpPr>
          <p:nvPr/>
        </p:nvSpPr>
        <p:spPr bwMode="auto">
          <a:xfrm>
            <a:off x="381000" y="304800"/>
            <a:ext cx="335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2800">
                <a:solidFill>
                  <a:srgbClr val="0000FF"/>
                </a:solidFill>
              </a:rPr>
              <a:t>Ex. </a:t>
            </a:r>
            <a:r>
              <a:rPr lang="en-US" altLang="en-US" sz="2800" u="sng">
                <a:solidFill>
                  <a:srgbClr val="0000FF"/>
                </a:solidFill>
              </a:rPr>
              <a:t>Syncro mate - c</a:t>
            </a:r>
          </a:p>
        </p:txBody>
      </p:sp>
      <p:sp>
        <p:nvSpPr>
          <p:cNvPr id="22533"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22534"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CE2D8598-FE62-4BEC-A54B-0994648B1CCB}" type="slidenum">
              <a:rPr lang="en-US" altLang="en-US" sz="1400"/>
              <a:pPr eaLnBrk="1" hangingPunct="1"/>
              <a:t>21</a:t>
            </a:fld>
            <a:endParaRPr lang="en-US" altLang="en-US" sz="1400"/>
          </a:p>
        </p:txBody>
      </p:sp>
      <p:sp>
        <p:nvSpPr>
          <p:cNvPr id="22535"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457200" y="381000"/>
            <a:ext cx="8229600" cy="5745163"/>
          </a:xfrm>
        </p:spPr>
        <p:txBody>
          <a:bodyPr/>
          <a:lstStyle/>
          <a:p>
            <a:pPr eaLnBrk="1" hangingPunct="1">
              <a:spcAft>
                <a:spcPct val="20000"/>
              </a:spcAft>
            </a:pPr>
            <a:r>
              <a:rPr lang="en-US" altLang="en-US" sz="2800" smtClean="0"/>
              <a:t>After adding the catalyst, the suspension will be delivered into the silicone medical grade tubing, which serves as mold as well as the coating membrane &amp; then polymerized in situ.</a:t>
            </a:r>
          </a:p>
          <a:p>
            <a:pPr eaLnBrk="1" hangingPunct="1">
              <a:spcAft>
                <a:spcPct val="20000"/>
              </a:spcAft>
            </a:pPr>
            <a:r>
              <a:rPr lang="en-US" altLang="en-US" sz="2800" smtClean="0"/>
              <a:t>The polymerized drug polymer composition is then cut into a cylindrical drug delivery device with the open ends.</a:t>
            </a:r>
          </a:p>
          <a:p>
            <a:pPr eaLnBrk="1" hangingPunct="1">
              <a:spcAft>
                <a:spcPct val="20000"/>
              </a:spcAft>
            </a:pPr>
            <a:r>
              <a:rPr lang="en-US" altLang="en-US" sz="2800" smtClean="0"/>
              <a:t>It is designed to be inserted into the subcutaneous tissue of the livestock’s ear flap &amp; to release norgestomet for up to 20 days for control of estrus &amp; ovulation as well as for up to 160 days for growth promotion.</a:t>
            </a:r>
          </a:p>
        </p:txBody>
      </p:sp>
      <p:sp>
        <p:nvSpPr>
          <p:cNvPr id="2355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EE670014-8BD6-4CA0-82AB-A9A68F238AE7}" type="slidenum">
              <a:rPr lang="en-US" altLang="en-US" sz="1400"/>
              <a:pPr eaLnBrk="1" hangingPunct="1"/>
              <a:t>22</a:t>
            </a:fld>
            <a:endParaRPr lang="en-US" altLang="en-US" sz="1400"/>
          </a:p>
        </p:txBody>
      </p:sp>
      <p:sp>
        <p:nvSpPr>
          <p:cNvPr id="23557"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4000" smtClean="0">
                <a:solidFill>
                  <a:srgbClr val="FF0000"/>
                </a:solidFill>
              </a:rPr>
              <a:t>Activation modulated drug delivery system</a:t>
            </a:r>
          </a:p>
        </p:txBody>
      </p:sp>
      <p:sp>
        <p:nvSpPr>
          <p:cNvPr id="24579" name="Rectangle 3"/>
          <p:cNvSpPr>
            <a:spLocks noGrp="1" noChangeArrowheads="1"/>
          </p:cNvSpPr>
          <p:nvPr>
            <p:ph type="body" idx="1"/>
          </p:nvPr>
        </p:nvSpPr>
        <p:spPr>
          <a:xfrm>
            <a:off x="4648200" y="1752600"/>
            <a:ext cx="3962400" cy="4525963"/>
          </a:xfrm>
        </p:spPr>
        <p:txBody>
          <a:bodyPr/>
          <a:lstStyle/>
          <a:p>
            <a:pPr eaLnBrk="1" hangingPunct="1">
              <a:lnSpc>
                <a:spcPct val="90000"/>
              </a:lnSpc>
            </a:pPr>
            <a:r>
              <a:rPr lang="en-US" altLang="en-US" sz="2800" smtClean="0"/>
              <a:t>In this group of controlled release drug delivery system, the release of drug molecules from the delivery system is activated by some physical, chemical, or biochemical process and/or by energy supplied externally.</a:t>
            </a:r>
          </a:p>
        </p:txBody>
      </p:sp>
      <p:pic>
        <p:nvPicPr>
          <p:cNvPr id="24580" name="Picture 4" descr="books?id=HBH-0KaFWDkC&amp;pg=PA4&amp;img=1&amp;zoom=3&amp;hl=en&amp;sig=ACfU3U36kY_uqycvgnwpxopIYYT8xDLhAg&amp;w=575"/>
          <p:cNvPicPr>
            <a:picLocks noChangeAspect="1" noChangeArrowheads="1"/>
          </p:cNvPicPr>
          <p:nvPr/>
        </p:nvPicPr>
        <p:blipFill>
          <a:blip r:embed="rId2">
            <a:extLst>
              <a:ext uri="{28A0092B-C50C-407E-A947-70E740481C1C}">
                <a14:useLocalDpi xmlns:a14="http://schemas.microsoft.com/office/drawing/2010/main" val="0"/>
              </a:ext>
            </a:extLst>
          </a:blip>
          <a:srcRect l="50110" t="12601" r="16588" b="67796"/>
          <a:stretch>
            <a:fillRect/>
          </a:stretch>
        </p:blipFill>
        <p:spPr bwMode="auto">
          <a:xfrm>
            <a:off x="381000" y="1905000"/>
            <a:ext cx="388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2458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3CBBB3A4-2365-4CC5-AD20-6DC19CA17DC6}" type="slidenum">
              <a:rPr lang="en-US" altLang="en-US" sz="1400"/>
              <a:pPr eaLnBrk="1" hangingPunct="1"/>
              <a:t>23</a:t>
            </a:fld>
            <a:endParaRPr lang="en-US" altLang="en-US" sz="1400"/>
          </a:p>
        </p:txBody>
      </p:sp>
      <p:sp>
        <p:nvSpPr>
          <p:cNvPr id="24583"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body" idx="1"/>
          </p:nvPr>
        </p:nvSpPr>
        <p:spPr>
          <a:xfrm>
            <a:off x="457200" y="304800"/>
            <a:ext cx="8229600" cy="6096000"/>
          </a:xfrm>
          <a:noFill/>
        </p:spPr>
        <p:txBody>
          <a:bodyPr/>
          <a:lstStyle/>
          <a:p>
            <a:pPr marL="609600" indent="-609600" eaLnBrk="1" hangingPunct="1">
              <a:lnSpc>
                <a:spcPct val="90000"/>
              </a:lnSpc>
              <a:buFontTx/>
              <a:buBlip>
                <a:blip r:embed="rId3"/>
              </a:buBlip>
            </a:pPr>
            <a:r>
              <a:rPr lang="en-US" altLang="en-US" sz="2800" smtClean="0"/>
              <a:t>Based on nature of the process or type of energy used they can be classified into </a:t>
            </a:r>
          </a:p>
          <a:p>
            <a:pPr marL="609600" indent="-609600" eaLnBrk="1" hangingPunct="1">
              <a:lnSpc>
                <a:spcPct val="90000"/>
              </a:lnSpc>
            </a:pPr>
            <a:endParaRPr lang="en-US" altLang="en-US" sz="2800" smtClean="0"/>
          </a:p>
          <a:p>
            <a:pPr marL="609600" indent="-609600" eaLnBrk="1" hangingPunct="1">
              <a:lnSpc>
                <a:spcPct val="90000"/>
              </a:lnSpc>
              <a:buFontTx/>
              <a:buNone/>
            </a:pPr>
            <a:r>
              <a:rPr lang="en-US" altLang="en-US" sz="2800" smtClean="0">
                <a:solidFill>
                  <a:srgbClr val="FF0000"/>
                </a:solidFill>
              </a:rPr>
              <a:t>1.  </a:t>
            </a:r>
            <a:r>
              <a:rPr lang="en-US" altLang="en-US" sz="2800" u="sng" smtClean="0">
                <a:solidFill>
                  <a:srgbClr val="FF0000"/>
                </a:solidFill>
              </a:rPr>
              <a:t>Physical means</a:t>
            </a:r>
            <a:r>
              <a:rPr lang="en-US" altLang="en-US" sz="2800" smtClean="0">
                <a:solidFill>
                  <a:srgbClr val="FF0000"/>
                </a:solidFill>
              </a:rPr>
              <a:t> </a:t>
            </a:r>
          </a:p>
          <a:p>
            <a:pPr marL="609600" indent="-609600" eaLnBrk="1" hangingPunct="1">
              <a:lnSpc>
                <a:spcPct val="90000"/>
              </a:lnSpc>
              <a:spcAft>
                <a:spcPct val="10000"/>
              </a:spcAft>
              <a:buFontTx/>
              <a:buNone/>
            </a:pPr>
            <a:r>
              <a:rPr lang="en-US" altLang="en-US" sz="2800" smtClean="0"/>
              <a:t>	 a. Osmotic pressure-activated DDS</a:t>
            </a:r>
          </a:p>
          <a:p>
            <a:pPr marL="609600" indent="-609600" eaLnBrk="1" hangingPunct="1">
              <a:lnSpc>
                <a:spcPct val="90000"/>
              </a:lnSpc>
              <a:spcAft>
                <a:spcPct val="10000"/>
              </a:spcAft>
              <a:buFontTx/>
              <a:buNone/>
            </a:pPr>
            <a:r>
              <a:rPr lang="en-US" altLang="en-US" sz="2800" smtClean="0"/>
              <a:t>       b. Hydrodynamic pressure-activated DDS</a:t>
            </a:r>
          </a:p>
          <a:p>
            <a:pPr marL="609600" indent="-609600" eaLnBrk="1" hangingPunct="1">
              <a:lnSpc>
                <a:spcPct val="90000"/>
              </a:lnSpc>
              <a:spcAft>
                <a:spcPct val="10000"/>
              </a:spcAft>
              <a:buFontTx/>
              <a:buNone/>
            </a:pPr>
            <a:r>
              <a:rPr lang="en-US" altLang="en-US" sz="2800" smtClean="0"/>
              <a:t>       c. Vapor pressure-activated DDS</a:t>
            </a:r>
          </a:p>
          <a:p>
            <a:pPr marL="609600" indent="-609600" eaLnBrk="1" hangingPunct="1">
              <a:lnSpc>
                <a:spcPct val="90000"/>
              </a:lnSpc>
              <a:spcAft>
                <a:spcPct val="10000"/>
              </a:spcAft>
              <a:buFontTx/>
              <a:buNone/>
            </a:pPr>
            <a:r>
              <a:rPr lang="en-US" altLang="en-US" sz="2800" smtClean="0"/>
              <a:t>       d. Mechanically activated DDS</a:t>
            </a:r>
          </a:p>
          <a:p>
            <a:pPr marL="609600" indent="-609600" eaLnBrk="1" hangingPunct="1">
              <a:lnSpc>
                <a:spcPct val="90000"/>
              </a:lnSpc>
              <a:spcAft>
                <a:spcPct val="10000"/>
              </a:spcAft>
              <a:buFontTx/>
              <a:buNone/>
            </a:pPr>
            <a:r>
              <a:rPr lang="en-US" altLang="en-US" sz="2800" smtClean="0"/>
              <a:t>       e. Magnetically activated DDS</a:t>
            </a:r>
          </a:p>
          <a:p>
            <a:pPr marL="609600" indent="-609600" eaLnBrk="1" hangingPunct="1">
              <a:lnSpc>
                <a:spcPct val="90000"/>
              </a:lnSpc>
              <a:spcAft>
                <a:spcPct val="10000"/>
              </a:spcAft>
              <a:buFontTx/>
              <a:buNone/>
            </a:pPr>
            <a:r>
              <a:rPr lang="en-US" altLang="en-US" sz="2800" smtClean="0"/>
              <a:t>       f.  Sonophoresis activated DDS</a:t>
            </a:r>
          </a:p>
          <a:p>
            <a:pPr marL="609600" indent="-609600" eaLnBrk="1" hangingPunct="1">
              <a:lnSpc>
                <a:spcPct val="90000"/>
              </a:lnSpc>
              <a:spcAft>
                <a:spcPct val="10000"/>
              </a:spcAft>
              <a:buFontTx/>
              <a:buNone/>
            </a:pPr>
            <a:r>
              <a:rPr lang="en-US" altLang="en-US" sz="2800" smtClean="0"/>
              <a:t>       g. Iontophoresis activated DDS</a:t>
            </a:r>
          </a:p>
          <a:p>
            <a:pPr marL="609600" indent="-609600" eaLnBrk="1" hangingPunct="1">
              <a:lnSpc>
                <a:spcPct val="90000"/>
              </a:lnSpc>
              <a:spcAft>
                <a:spcPct val="10000"/>
              </a:spcAft>
              <a:buFontTx/>
              <a:buNone/>
            </a:pPr>
            <a:r>
              <a:rPr lang="en-US" altLang="en-US" sz="2800" smtClean="0"/>
              <a:t>       h. Hydration-activated DDS</a:t>
            </a:r>
          </a:p>
          <a:p>
            <a:pPr marL="609600" indent="-609600" eaLnBrk="1" hangingPunct="1">
              <a:lnSpc>
                <a:spcPct val="90000"/>
              </a:lnSpc>
              <a:buFontTx/>
              <a:buNone/>
            </a:pPr>
            <a:endParaRPr lang="en-US" altLang="en-US" sz="2400" smtClean="0"/>
          </a:p>
        </p:txBody>
      </p:sp>
      <p:sp>
        <p:nvSpPr>
          <p:cNvPr id="2560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55F17B3B-6926-4BB5-9048-FDA06573F589}" type="slidenum">
              <a:rPr lang="en-US" altLang="en-US" sz="1400"/>
              <a:pPr eaLnBrk="1" hangingPunct="1"/>
              <a:t>24</a:t>
            </a:fld>
            <a:endParaRPr lang="en-US" altLang="en-US" sz="1400"/>
          </a:p>
        </p:txBody>
      </p:sp>
      <p:sp>
        <p:nvSpPr>
          <p:cNvPr id="2560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457200" y="304800"/>
            <a:ext cx="8229600" cy="5943600"/>
          </a:xfrm>
        </p:spPr>
        <p:txBody>
          <a:bodyPr/>
          <a:lstStyle/>
          <a:p>
            <a:pPr marL="609600" indent="-609600" eaLnBrk="1" hangingPunct="1">
              <a:buFontTx/>
              <a:buNone/>
            </a:pPr>
            <a:endParaRPr lang="en-US" altLang="en-US" sz="2800" u="sng" smtClean="0"/>
          </a:p>
          <a:p>
            <a:pPr marL="609600" indent="-609600" eaLnBrk="1" hangingPunct="1">
              <a:buFontTx/>
              <a:buNone/>
            </a:pPr>
            <a:r>
              <a:rPr lang="en-US" altLang="en-US" sz="2800" smtClean="0">
                <a:solidFill>
                  <a:srgbClr val="FF0000"/>
                </a:solidFill>
              </a:rPr>
              <a:t>2.  </a:t>
            </a:r>
            <a:r>
              <a:rPr lang="en-US" altLang="en-US" sz="2800" u="sng" smtClean="0">
                <a:solidFill>
                  <a:srgbClr val="FF0000"/>
                </a:solidFill>
              </a:rPr>
              <a:t>Chemical means</a:t>
            </a:r>
          </a:p>
          <a:p>
            <a:pPr marL="609600" indent="-609600" eaLnBrk="1" hangingPunct="1">
              <a:buFontTx/>
              <a:buNone/>
            </a:pPr>
            <a:r>
              <a:rPr lang="en-US" altLang="en-US" sz="2800" smtClean="0"/>
              <a:t>       a. pH- activated DDS</a:t>
            </a:r>
          </a:p>
          <a:p>
            <a:pPr marL="609600" indent="-609600" eaLnBrk="1" hangingPunct="1">
              <a:buFontTx/>
              <a:buNone/>
            </a:pPr>
            <a:r>
              <a:rPr lang="en-US" altLang="en-US" sz="2800" smtClean="0"/>
              <a:t>       b. Ion- activated DDS</a:t>
            </a:r>
          </a:p>
          <a:p>
            <a:pPr marL="609600" indent="-609600" eaLnBrk="1" hangingPunct="1">
              <a:buFontTx/>
              <a:buNone/>
            </a:pPr>
            <a:r>
              <a:rPr lang="en-US" altLang="en-US" sz="2800" smtClean="0"/>
              <a:t>       c. Hydrolysis- activated DDS</a:t>
            </a:r>
          </a:p>
          <a:p>
            <a:pPr marL="609600" indent="-609600" eaLnBrk="1" hangingPunct="1">
              <a:buFontTx/>
              <a:buNone/>
            </a:pPr>
            <a:endParaRPr lang="en-US" altLang="en-US" sz="2800" smtClean="0"/>
          </a:p>
          <a:p>
            <a:pPr marL="609600" indent="-609600" eaLnBrk="1" hangingPunct="1">
              <a:buFontTx/>
              <a:buNone/>
            </a:pPr>
            <a:endParaRPr lang="en-US" altLang="en-US" sz="2800" u="sng" smtClean="0">
              <a:solidFill>
                <a:srgbClr val="FF0000"/>
              </a:solidFill>
            </a:endParaRPr>
          </a:p>
          <a:p>
            <a:pPr marL="609600" indent="-609600" eaLnBrk="1" hangingPunct="1">
              <a:buFontTx/>
              <a:buNone/>
            </a:pPr>
            <a:r>
              <a:rPr lang="en-US" altLang="en-US" sz="2800" smtClean="0">
                <a:solidFill>
                  <a:srgbClr val="FF0000"/>
                </a:solidFill>
              </a:rPr>
              <a:t>3.  </a:t>
            </a:r>
            <a:r>
              <a:rPr lang="en-US" altLang="en-US" sz="2800" u="sng" smtClean="0">
                <a:solidFill>
                  <a:srgbClr val="FF0000"/>
                </a:solidFill>
              </a:rPr>
              <a:t>Biochemical means</a:t>
            </a:r>
          </a:p>
          <a:p>
            <a:pPr marL="609600" indent="-609600" eaLnBrk="1" hangingPunct="1">
              <a:buFontTx/>
              <a:buNone/>
            </a:pPr>
            <a:r>
              <a:rPr lang="en-US" altLang="en-US" sz="2800" smtClean="0"/>
              <a:t>       a. Enzyme- activated DDS</a:t>
            </a:r>
          </a:p>
          <a:p>
            <a:pPr marL="609600" indent="-609600" eaLnBrk="1" hangingPunct="1">
              <a:buFontTx/>
              <a:buNone/>
            </a:pPr>
            <a:r>
              <a:rPr lang="en-US" altLang="en-US" sz="2800" smtClean="0"/>
              <a:t>       b. Biochemical- activated DDS</a:t>
            </a:r>
          </a:p>
        </p:txBody>
      </p:sp>
      <p:sp>
        <p:nvSpPr>
          <p:cNvPr id="2662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266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F34F4EC5-FF4B-4AD2-8A28-50C1C0F02B1B}" type="slidenum">
              <a:rPr lang="en-US" altLang="en-US" sz="1400"/>
              <a:pPr eaLnBrk="1" hangingPunct="1"/>
              <a:t>25</a:t>
            </a:fld>
            <a:endParaRPr lang="en-US" altLang="en-US" sz="1400"/>
          </a:p>
        </p:txBody>
      </p:sp>
      <p:sp>
        <p:nvSpPr>
          <p:cNvPr id="2662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title"/>
          </p:nvPr>
        </p:nvSpPr>
        <p:spPr/>
        <p:txBody>
          <a:bodyPr/>
          <a:lstStyle/>
          <a:p>
            <a:pPr eaLnBrk="1" hangingPunct="1"/>
            <a:r>
              <a:rPr lang="en-US" altLang="en-US" sz="4000" smtClean="0">
                <a:solidFill>
                  <a:srgbClr val="FF0000"/>
                </a:solidFill>
              </a:rPr>
              <a:t>a. Osmotic controlled activated drug delivery system.</a:t>
            </a:r>
          </a:p>
        </p:txBody>
      </p:sp>
      <p:sp>
        <p:nvSpPr>
          <p:cNvPr id="27651" name="Rectangle 6"/>
          <p:cNvSpPr>
            <a:spLocks noGrp="1" noChangeArrowheads="1"/>
          </p:cNvSpPr>
          <p:nvPr>
            <p:ph type="body" idx="1"/>
          </p:nvPr>
        </p:nvSpPr>
        <p:spPr>
          <a:xfrm>
            <a:off x="457200" y="1600200"/>
            <a:ext cx="8229600" cy="4800600"/>
          </a:xfrm>
        </p:spPr>
        <p:txBody>
          <a:bodyPr/>
          <a:lstStyle/>
          <a:p>
            <a:pPr eaLnBrk="1" hangingPunct="1">
              <a:spcAft>
                <a:spcPct val="20000"/>
              </a:spcAft>
              <a:buFontTx/>
              <a:buBlip>
                <a:blip r:embed="rId2"/>
              </a:buBlip>
            </a:pPr>
            <a:r>
              <a:rPr lang="en-US" altLang="en-US" sz="2800" smtClean="0"/>
              <a:t>In this type, drug reservoir can be either solution or solid formulation contained within semi permeable housing with controlled water permeability.</a:t>
            </a:r>
          </a:p>
          <a:p>
            <a:pPr eaLnBrk="1" hangingPunct="1">
              <a:spcAft>
                <a:spcPct val="20000"/>
              </a:spcAft>
              <a:buFontTx/>
              <a:buBlip>
                <a:blip r:embed="rId2"/>
              </a:buBlip>
            </a:pPr>
            <a:r>
              <a:rPr lang="en-US" altLang="en-US" sz="2800" smtClean="0"/>
              <a:t>The drug is activated to release in solution form at a constant rate through a special delivery orifice.</a:t>
            </a:r>
          </a:p>
          <a:p>
            <a:pPr eaLnBrk="1" hangingPunct="1">
              <a:spcAft>
                <a:spcPct val="20000"/>
              </a:spcAft>
              <a:buFontTx/>
              <a:buBlip>
                <a:blip r:embed="rId2"/>
              </a:buBlip>
            </a:pPr>
            <a:r>
              <a:rPr lang="en-US" altLang="en-US" sz="2800" smtClean="0"/>
              <a:t>The rate of drug release is modulated by controlling the gradient of osmotic pressure.</a:t>
            </a:r>
          </a:p>
        </p:txBody>
      </p:sp>
      <p:sp>
        <p:nvSpPr>
          <p:cNvPr id="27652"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2765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489DE48D-BA8F-4A15-9090-3F4AD14E8CC3}" type="slidenum">
              <a:rPr lang="en-US" altLang="en-US" sz="1400"/>
              <a:pPr eaLnBrk="1" hangingPunct="1"/>
              <a:t>26</a:t>
            </a:fld>
            <a:endParaRPr lang="en-US" altLang="en-US" sz="1400"/>
          </a:p>
        </p:txBody>
      </p:sp>
      <p:sp>
        <p:nvSpPr>
          <p:cNvPr id="27654"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57200" y="304800"/>
            <a:ext cx="8229600" cy="5821363"/>
          </a:xfrm>
        </p:spPr>
        <p:txBody>
          <a:bodyPr/>
          <a:lstStyle/>
          <a:p>
            <a:pPr eaLnBrk="1" hangingPunct="1">
              <a:buFontTx/>
              <a:buBlip>
                <a:blip r:embed="rId2"/>
              </a:buBlip>
            </a:pPr>
            <a:r>
              <a:rPr lang="en-US" altLang="en-US" sz="2800" smtClean="0"/>
              <a:t>For the drug delivery system containing a solution formulation, the intrinsic rate of drug release is defined by,</a:t>
            </a:r>
          </a:p>
          <a:p>
            <a:pPr eaLnBrk="1" hangingPunct="1">
              <a:buFontTx/>
              <a:buNone/>
            </a:pPr>
            <a:r>
              <a:rPr lang="en-US" altLang="en-US" sz="2800" smtClean="0"/>
              <a:t>		Q  	  P</a:t>
            </a:r>
            <a:r>
              <a:rPr lang="en-US" altLang="en-US" sz="2800" baseline="-25000" smtClean="0"/>
              <a:t>w</a:t>
            </a:r>
            <a:r>
              <a:rPr lang="en-US" altLang="en-US" sz="2800" smtClean="0"/>
              <a:t> A</a:t>
            </a:r>
            <a:r>
              <a:rPr lang="en-US" altLang="en-US" sz="2800" baseline="-25000" smtClean="0"/>
              <a:t>m</a:t>
            </a:r>
          </a:p>
          <a:p>
            <a:pPr eaLnBrk="1" hangingPunct="1">
              <a:buFontTx/>
              <a:buNone/>
            </a:pPr>
            <a:endParaRPr lang="en-US" altLang="en-US" sz="2800" smtClean="0"/>
          </a:p>
          <a:p>
            <a:pPr eaLnBrk="1" hangingPunct="1">
              <a:buFontTx/>
              <a:buNone/>
            </a:pPr>
            <a:endParaRPr lang="en-US" altLang="en-US" sz="2800" smtClean="0"/>
          </a:p>
          <a:p>
            <a:pPr eaLnBrk="1" hangingPunct="1">
              <a:buFontTx/>
              <a:buBlip>
                <a:blip r:embed="rId2"/>
              </a:buBlip>
            </a:pPr>
            <a:r>
              <a:rPr lang="en-US" altLang="en-US" sz="2800" smtClean="0"/>
              <a:t>For the drug delivery system containing a solid formulation, the intrinsic rate of drug release is defined by,</a:t>
            </a:r>
          </a:p>
          <a:p>
            <a:pPr eaLnBrk="1" hangingPunct="1">
              <a:buFontTx/>
              <a:buNone/>
            </a:pPr>
            <a:r>
              <a:rPr lang="en-US" altLang="en-US" sz="2800" smtClean="0"/>
              <a:t>		Q 	  P</a:t>
            </a:r>
            <a:r>
              <a:rPr lang="en-US" altLang="en-US" sz="2800" baseline="-25000" smtClean="0"/>
              <a:t>w</a:t>
            </a:r>
            <a:r>
              <a:rPr lang="en-US" altLang="en-US" sz="2800" smtClean="0"/>
              <a:t> A</a:t>
            </a:r>
            <a:r>
              <a:rPr lang="en-US" altLang="en-US" sz="2800" baseline="-25000" smtClean="0"/>
              <a:t>m		    </a:t>
            </a:r>
          </a:p>
        </p:txBody>
      </p:sp>
      <p:sp>
        <p:nvSpPr>
          <p:cNvPr id="28675" name="Line 4"/>
          <p:cNvSpPr>
            <a:spLocks noChangeShapeType="1"/>
          </p:cNvSpPr>
          <p:nvPr/>
        </p:nvSpPr>
        <p:spPr bwMode="auto">
          <a:xfrm>
            <a:off x="1371600" y="2133600"/>
            <a:ext cx="45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6" name="Line 5"/>
          <p:cNvSpPr>
            <a:spLocks noChangeShapeType="1"/>
          </p:cNvSpPr>
          <p:nvPr/>
        </p:nvSpPr>
        <p:spPr bwMode="auto">
          <a:xfrm>
            <a:off x="2514600" y="2209800"/>
            <a:ext cx="1295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7" name="Text Box 8"/>
          <p:cNvSpPr txBox="1">
            <a:spLocks noChangeArrowheads="1"/>
          </p:cNvSpPr>
          <p:nvPr/>
        </p:nvSpPr>
        <p:spPr bwMode="auto">
          <a:xfrm>
            <a:off x="1905000" y="19050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2800"/>
              <a:t>=</a:t>
            </a:r>
          </a:p>
        </p:txBody>
      </p:sp>
      <p:grpSp>
        <p:nvGrpSpPr>
          <p:cNvPr id="28678" name="Group 10"/>
          <p:cNvGrpSpPr>
            <a:grpSpLocks/>
          </p:cNvGrpSpPr>
          <p:nvPr/>
        </p:nvGrpSpPr>
        <p:grpSpPr bwMode="auto">
          <a:xfrm>
            <a:off x="1447800" y="1828800"/>
            <a:ext cx="4191000" cy="823913"/>
            <a:chOff x="912" y="1152"/>
            <a:chExt cx="2640" cy="519"/>
          </a:xfrm>
        </p:grpSpPr>
        <p:sp>
          <p:nvSpPr>
            <p:cNvPr id="28690" name="Text Box 6"/>
            <p:cNvSpPr txBox="1">
              <a:spLocks noChangeArrowheads="1"/>
            </p:cNvSpPr>
            <p:nvPr/>
          </p:nvSpPr>
          <p:spPr bwMode="auto">
            <a:xfrm>
              <a:off x="912" y="134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2800"/>
                <a:t>t</a:t>
              </a:r>
            </a:p>
          </p:txBody>
        </p:sp>
        <p:sp>
          <p:nvSpPr>
            <p:cNvPr id="28691" name="Text Box 7"/>
            <p:cNvSpPr txBox="1">
              <a:spLocks noChangeArrowheads="1"/>
            </p:cNvSpPr>
            <p:nvPr/>
          </p:nvSpPr>
          <p:spPr bwMode="auto">
            <a:xfrm>
              <a:off x="1728" y="1344"/>
              <a:ext cx="5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2800"/>
                <a:t>h</a:t>
              </a:r>
              <a:r>
                <a:rPr lang="en-US" altLang="en-US" sz="2800" baseline="-25000"/>
                <a:t>m</a:t>
              </a:r>
            </a:p>
          </p:txBody>
        </p:sp>
        <p:sp>
          <p:nvSpPr>
            <p:cNvPr id="28692" name="Text Box 9"/>
            <p:cNvSpPr txBox="1">
              <a:spLocks noChangeArrowheads="1"/>
            </p:cNvSpPr>
            <p:nvPr/>
          </p:nvSpPr>
          <p:spPr bwMode="auto">
            <a:xfrm>
              <a:off x="2400" y="1152"/>
              <a:ext cx="11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2800"/>
                <a:t>( </a:t>
              </a:r>
              <a:r>
                <a:rPr lang="el-GR" altLang="en-US" sz="2800">
                  <a:cs typeface="Arial" panose="020B0604020202020204" pitchFamily="34" charset="0"/>
                </a:rPr>
                <a:t>π</a:t>
              </a:r>
              <a:r>
                <a:rPr lang="en-US" altLang="en-US" sz="2800" baseline="-25000">
                  <a:cs typeface="Arial" panose="020B0604020202020204" pitchFamily="34" charset="0"/>
                </a:rPr>
                <a:t>s</a:t>
              </a:r>
              <a:r>
                <a:rPr lang="en-US" altLang="en-US" sz="2800">
                  <a:cs typeface="Arial" panose="020B0604020202020204" pitchFamily="34" charset="0"/>
                </a:rPr>
                <a:t> – </a:t>
              </a:r>
              <a:r>
                <a:rPr lang="el-GR" altLang="en-US" sz="2800">
                  <a:cs typeface="Arial" panose="020B0604020202020204" pitchFamily="34" charset="0"/>
                </a:rPr>
                <a:t>π</a:t>
              </a:r>
              <a:r>
                <a:rPr lang="en-US" altLang="en-US" sz="2800" baseline="-25000">
                  <a:cs typeface="Arial" panose="020B0604020202020204" pitchFamily="34" charset="0"/>
                </a:rPr>
                <a:t>e</a:t>
              </a:r>
              <a:r>
                <a:rPr lang="en-US" altLang="en-US" sz="2800">
                  <a:cs typeface="Arial" panose="020B0604020202020204" pitchFamily="34" charset="0"/>
                </a:rPr>
                <a:t> )</a:t>
              </a:r>
              <a:endParaRPr lang="el-GR" altLang="en-US" sz="2800">
                <a:cs typeface="Arial" panose="020B0604020202020204" pitchFamily="34" charset="0"/>
              </a:endParaRPr>
            </a:p>
          </p:txBody>
        </p:sp>
      </p:grpSp>
      <p:grpSp>
        <p:nvGrpSpPr>
          <p:cNvPr id="28679" name="Group 12"/>
          <p:cNvGrpSpPr>
            <a:grpSpLocks/>
          </p:cNvGrpSpPr>
          <p:nvPr/>
        </p:nvGrpSpPr>
        <p:grpSpPr bwMode="auto">
          <a:xfrm>
            <a:off x="1447800" y="4800600"/>
            <a:ext cx="4191000" cy="823913"/>
            <a:chOff x="912" y="1152"/>
            <a:chExt cx="2640" cy="519"/>
          </a:xfrm>
        </p:grpSpPr>
        <p:sp>
          <p:nvSpPr>
            <p:cNvPr id="28687" name="Text Box 13"/>
            <p:cNvSpPr txBox="1">
              <a:spLocks noChangeArrowheads="1"/>
            </p:cNvSpPr>
            <p:nvPr/>
          </p:nvSpPr>
          <p:spPr bwMode="auto">
            <a:xfrm>
              <a:off x="912" y="1344"/>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2800"/>
                <a:t>t</a:t>
              </a:r>
            </a:p>
          </p:txBody>
        </p:sp>
        <p:sp>
          <p:nvSpPr>
            <p:cNvPr id="28688" name="Text Box 14"/>
            <p:cNvSpPr txBox="1">
              <a:spLocks noChangeArrowheads="1"/>
            </p:cNvSpPr>
            <p:nvPr/>
          </p:nvSpPr>
          <p:spPr bwMode="auto">
            <a:xfrm>
              <a:off x="1728" y="1344"/>
              <a:ext cx="57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2800"/>
                <a:t>h</a:t>
              </a:r>
              <a:r>
                <a:rPr lang="en-US" altLang="en-US" sz="2800" baseline="-25000"/>
                <a:t>m</a:t>
              </a:r>
            </a:p>
          </p:txBody>
        </p:sp>
        <p:sp>
          <p:nvSpPr>
            <p:cNvPr id="28689" name="Text Box 15"/>
            <p:cNvSpPr txBox="1">
              <a:spLocks noChangeArrowheads="1"/>
            </p:cNvSpPr>
            <p:nvPr/>
          </p:nvSpPr>
          <p:spPr bwMode="auto">
            <a:xfrm>
              <a:off x="2400" y="1152"/>
              <a:ext cx="11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2800"/>
                <a:t>( </a:t>
              </a:r>
              <a:r>
                <a:rPr lang="el-GR" altLang="en-US" sz="2800">
                  <a:cs typeface="Arial" panose="020B0604020202020204" pitchFamily="34" charset="0"/>
                </a:rPr>
                <a:t>π</a:t>
              </a:r>
              <a:r>
                <a:rPr lang="en-US" altLang="en-US" sz="2800" baseline="-25000">
                  <a:cs typeface="Arial" panose="020B0604020202020204" pitchFamily="34" charset="0"/>
                </a:rPr>
                <a:t>s</a:t>
              </a:r>
              <a:r>
                <a:rPr lang="en-US" altLang="en-US" sz="2800">
                  <a:cs typeface="Arial" panose="020B0604020202020204" pitchFamily="34" charset="0"/>
                </a:rPr>
                <a:t> – </a:t>
              </a:r>
              <a:r>
                <a:rPr lang="el-GR" altLang="en-US" sz="2800">
                  <a:cs typeface="Arial" panose="020B0604020202020204" pitchFamily="34" charset="0"/>
                </a:rPr>
                <a:t>π</a:t>
              </a:r>
              <a:r>
                <a:rPr lang="en-US" altLang="en-US" sz="2800" baseline="-25000">
                  <a:cs typeface="Arial" panose="020B0604020202020204" pitchFamily="34" charset="0"/>
                </a:rPr>
                <a:t>e</a:t>
              </a:r>
              <a:r>
                <a:rPr lang="en-US" altLang="en-US" sz="2800">
                  <a:cs typeface="Arial" panose="020B0604020202020204" pitchFamily="34" charset="0"/>
                </a:rPr>
                <a:t> )</a:t>
              </a:r>
              <a:endParaRPr lang="el-GR" altLang="en-US" sz="2800">
                <a:cs typeface="Arial" panose="020B0604020202020204" pitchFamily="34" charset="0"/>
              </a:endParaRPr>
            </a:p>
          </p:txBody>
        </p:sp>
      </p:grpSp>
      <p:sp>
        <p:nvSpPr>
          <p:cNvPr id="28680" name="Line 16"/>
          <p:cNvSpPr>
            <a:spLocks noChangeShapeType="1"/>
          </p:cNvSpPr>
          <p:nvPr/>
        </p:nvSpPr>
        <p:spPr bwMode="auto">
          <a:xfrm>
            <a:off x="1447800" y="5105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1" name="Line 17"/>
          <p:cNvSpPr>
            <a:spLocks noChangeShapeType="1"/>
          </p:cNvSpPr>
          <p:nvPr/>
        </p:nvSpPr>
        <p:spPr bwMode="auto">
          <a:xfrm>
            <a:off x="2514600" y="51054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Text Box 18"/>
          <p:cNvSpPr txBox="1">
            <a:spLocks noChangeArrowheads="1"/>
          </p:cNvSpPr>
          <p:nvPr/>
        </p:nvSpPr>
        <p:spPr bwMode="auto">
          <a:xfrm>
            <a:off x="1981200" y="48768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2800"/>
              <a:t>=</a:t>
            </a:r>
          </a:p>
        </p:txBody>
      </p:sp>
      <p:sp>
        <p:nvSpPr>
          <p:cNvPr id="28683" name="Text Box 19"/>
          <p:cNvSpPr txBox="1">
            <a:spLocks noChangeArrowheads="1"/>
          </p:cNvSpPr>
          <p:nvPr/>
        </p:nvSpPr>
        <p:spPr bwMode="auto">
          <a:xfrm>
            <a:off x="5410200" y="4800600"/>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2800"/>
              <a:t>S</a:t>
            </a:r>
            <a:r>
              <a:rPr lang="en-US" altLang="en-US" sz="2800" baseline="-25000"/>
              <a:t>d</a:t>
            </a:r>
          </a:p>
        </p:txBody>
      </p:sp>
      <p:sp>
        <p:nvSpPr>
          <p:cNvPr id="28684" name="Date Placeholder 19"/>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28685" name="Slide Number Placeholder 2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33C4DEB0-88AD-4C52-998C-159A28302FC1}" type="slidenum">
              <a:rPr lang="en-US" altLang="en-US" sz="1400"/>
              <a:pPr eaLnBrk="1" hangingPunct="1"/>
              <a:t>27</a:t>
            </a:fld>
            <a:endParaRPr lang="en-US" altLang="en-US" sz="1400"/>
          </a:p>
        </p:txBody>
      </p:sp>
      <p:sp>
        <p:nvSpPr>
          <p:cNvPr id="28686" name="Footer Placeholder 2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457200" y="304800"/>
            <a:ext cx="8229600" cy="5821363"/>
          </a:xfrm>
        </p:spPr>
        <p:txBody>
          <a:bodyPr/>
          <a:lstStyle/>
          <a:p>
            <a:pPr eaLnBrk="1" hangingPunct="1">
              <a:buFontTx/>
              <a:buNone/>
            </a:pPr>
            <a:r>
              <a:rPr lang="en-US" altLang="en-US" sz="2800" smtClean="0"/>
              <a:t>Where,</a:t>
            </a:r>
          </a:p>
          <a:p>
            <a:pPr eaLnBrk="1" hangingPunct="1">
              <a:spcAft>
                <a:spcPct val="20000"/>
              </a:spcAft>
              <a:buFontTx/>
              <a:buNone/>
            </a:pPr>
            <a:r>
              <a:rPr lang="en-US" altLang="en-US" sz="2800" smtClean="0"/>
              <a:t>	Q/t  - rate of drug release</a:t>
            </a:r>
          </a:p>
          <a:p>
            <a:pPr eaLnBrk="1" hangingPunct="1">
              <a:spcAft>
                <a:spcPct val="20000"/>
              </a:spcAft>
              <a:buFontTx/>
              <a:buNone/>
            </a:pPr>
            <a:r>
              <a:rPr lang="sv-SE" altLang="en-US" sz="2800" smtClean="0"/>
              <a:t>	P</a:t>
            </a:r>
            <a:r>
              <a:rPr lang="sv-SE" altLang="en-US" sz="2800" baseline="-5000" smtClean="0"/>
              <a:t>w</a:t>
            </a:r>
            <a:r>
              <a:rPr lang="sv-SE" altLang="en-US" sz="2800" smtClean="0"/>
              <a:t>  - permiability of semipermiable housing</a:t>
            </a:r>
            <a:r>
              <a:rPr lang="sv-SE" altLang="en-US" sz="2800" u="sng" baseline="-5000" smtClean="0"/>
              <a:t> </a:t>
            </a:r>
          </a:p>
          <a:p>
            <a:pPr eaLnBrk="1" hangingPunct="1">
              <a:spcAft>
                <a:spcPct val="20000"/>
              </a:spcAft>
              <a:buFontTx/>
              <a:buNone/>
            </a:pPr>
            <a:r>
              <a:rPr lang="sv-SE" altLang="en-US" sz="2800" smtClean="0"/>
              <a:t>	A</a:t>
            </a:r>
            <a:r>
              <a:rPr lang="sv-SE" altLang="en-US" sz="2800" baseline="-5000" smtClean="0"/>
              <a:t>m</a:t>
            </a:r>
            <a:r>
              <a:rPr lang="sv-SE" altLang="en-US" sz="2800" smtClean="0"/>
              <a:t>  -effective S.A. of semipermiable housing</a:t>
            </a:r>
          </a:p>
          <a:p>
            <a:pPr eaLnBrk="1" hangingPunct="1">
              <a:spcAft>
                <a:spcPct val="20000"/>
              </a:spcAft>
              <a:buFontTx/>
              <a:buNone/>
            </a:pPr>
            <a:r>
              <a:rPr lang="sv-SE" altLang="en-US" sz="2800" smtClean="0"/>
              <a:t>	h</a:t>
            </a:r>
            <a:r>
              <a:rPr lang="sv-SE" altLang="en-US" sz="2800" baseline="-5000" smtClean="0"/>
              <a:t>m</a:t>
            </a:r>
            <a:r>
              <a:rPr lang="sv-SE" altLang="en-US" sz="2800" smtClean="0"/>
              <a:t>  - thickness of semipermiable housing</a:t>
            </a:r>
          </a:p>
          <a:p>
            <a:pPr eaLnBrk="1" hangingPunct="1">
              <a:spcAft>
                <a:spcPct val="20000"/>
              </a:spcAft>
              <a:buFontTx/>
              <a:buNone/>
            </a:pPr>
            <a:r>
              <a:rPr lang="sv-SE" altLang="en-US" sz="2800" smtClean="0"/>
              <a:t>	( </a:t>
            </a:r>
            <a:r>
              <a:rPr lang="sv-SE" altLang="en-US" sz="2800" smtClean="0">
                <a:latin typeface="Symbol" panose="05050102010706020507" pitchFamily="18" charset="2"/>
              </a:rPr>
              <a:t>p</a:t>
            </a:r>
            <a:r>
              <a:rPr lang="sv-SE" altLang="en-US" sz="2800" baseline="-25000" smtClean="0"/>
              <a:t>s</a:t>
            </a:r>
            <a:r>
              <a:rPr lang="sv-SE" altLang="en-US" sz="2800" smtClean="0"/>
              <a:t>  -  </a:t>
            </a:r>
            <a:r>
              <a:rPr lang="sv-SE" altLang="en-US" sz="2800" smtClean="0">
                <a:latin typeface="Symbol" panose="05050102010706020507" pitchFamily="18" charset="2"/>
              </a:rPr>
              <a:t>p</a:t>
            </a:r>
            <a:r>
              <a:rPr lang="sv-SE" altLang="en-US" sz="2800" baseline="-25000" smtClean="0"/>
              <a:t>e</a:t>
            </a:r>
            <a:r>
              <a:rPr lang="sv-SE" altLang="en-US" sz="2800" smtClean="0"/>
              <a:t>) – differential osmotic pressure    	 		    between the drug delivery system  		 	    with osmotic pressure </a:t>
            </a:r>
            <a:r>
              <a:rPr lang="sv-SE" altLang="en-US" sz="2800" smtClean="0">
                <a:latin typeface="Symbol" panose="05050102010706020507" pitchFamily="18" charset="2"/>
              </a:rPr>
              <a:t>p</a:t>
            </a:r>
            <a:r>
              <a:rPr lang="sv-SE" altLang="en-US" sz="2800" baseline="-25000" smtClean="0"/>
              <a:t>s </a:t>
            </a:r>
            <a:r>
              <a:rPr lang="sv-SE" altLang="en-US" sz="2800" smtClean="0"/>
              <a:t>&amp; the 	   	          environment with osmotic presure </a:t>
            </a:r>
            <a:r>
              <a:rPr lang="sv-SE" altLang="en-US" sz="2800" smtClean="0">
                <a:latin typeface="Symbol" panose="05050102010706020507" pitchFamily="18" charset="2"/>
              </a:rPr>
              <a:t>p</a:t>
            </a:r>
            <a:r>
              <a:rPr lang="sv-SE" altLang="en-US" sz="2800" baseline="-25000" smtClean="0"/>
              <a:t>e</a:t>
            </a:r>
            <a:r>
              <a:rPr lang="sv-SE" altLang="en-US" sz="2800" smtClean="0"/>
              <a:t>.</a:t>
            </a:r>
          </a:p>
          <a:p>
            <a:pPr eaLnBrk="1" hangingPunct="1">
              <a:spcAft>
                <a:spcPct val="20000"/>
              </a:spcAft>
              <a:buFontTx/>
              <a:buNone/>
            </a:pPr>
            <a:r>
              <a:rPr lang="sv-SE" altLang="en-US" sz="2800" smtClean="0"/>
              <a:t>	S</a:t>
            </a:r>
            <a:r>
              <a:rPr lang="sv-SE" altLang="en-US" sz="2800" baseline="-25000" smtClean="0"/>
              <a:t>d</a:t>
            </a:r>
            <a:r>
              <a:rPr lang="sv-SE" altLang="en-US" sz="2800" smtClean="0"/>
              <a:t> – aqueous solubility of the drug contained in 	   the solid formulation.</a:t>
            </a:r>
            <a:endParaRPr lang="en-US" altLang="en-US" sz="2800" baseline="-25000" smtClean="0"/>
          </a:p>
        </p:txBody>
      </p:sp>
      <p:sp>
        <p:nvSpPr>
          <p:cNvPr id="2969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41825B7D-1F79-434D-9729-AF2940ED7653}" type="slidenum">
              <a:rPr lang="en-US" altLang="en-US" sz="1400"/>
              <a:pPr eaLnBrk="1" hangingPunct="1"/>
              <a:t>28</a:t>
            </a:fld>
            <a:endParaRPr lang="en-US" altLang="en-US" sz="1400"/>
          </a:p>
        </p:txBody>
      </p:sp>
      <p:sp>
        <p:nvSpPr>
          <p:cNvPr id="2970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57200" y="228600"/>
            <a:ext cx="8229600" cy="5897563"/>
          </a:xfrm>
        </p:spPr>
        <p:txBody>
          <a:bodyPr/>
          <a:lstStyle/>
          <a:p>
            <a:pPr eaLnBrk="1" hangingPunct="1">
              <a:buFontTx/>
              <a:buBlip>
                <a:blip r:embed="rId2"/>
              </a:buBlip>
            </a:pPr>
            <a:r>
              <a:rPr lang="en-US" altLang="en-US" smtClean="0"/>
              <a:t>Rate controlling factors :</a:t>
            </a:r>
          </a:p>
          <a:p>
            <a:pPr eaLnBrk="1" hangingPunct="1">
              <a:buFontTx/>
              <a:buBlip>
                <a:blip r:embed="rId3"/>
              </a:buBlip>
            </a:pPr>
            <a:r>
              <a:rPr lang="en-US" altLang="en-US" sz="2800" smtClean="0"/>
              <a:t>Water permeability of the semi permeable membrane.</a:t>
            </a:r>
          </a:p>
          <a:p>
            <a:pPr eaLnBrk="1" hangingPunct="1">
              <a:buFontTx/>
              <a:buBlip>
                <a:blip r:embed="rId3"/>
              </a:buBlip>
            </a:pPr>
            <a:r>
              <a:rPr lang="en-US" altLang="en-US" sz="2800" smtClean="0"/>
              <a:t>Effective surface area of the semi permeable membrane.</a:t>
            </a:r>
          </a:p>
          <a:p>
            <a:pPr eaLnBrk="1" hangingPunct="1">
              <a:buFontTx/>
              <a:buBlip>
                <a:blip r:embed="rId3"/>
              </a:buBlip>
            </a:pPr>
            <a:r>
              <a:rPr lang="en-US" altLang="en-US" sz="2800" smtClean="0"/>
              <a:t>Osmotic pressure difference across the semi permeable membrane.</a:t>
            </a:r>
          </a:p>
          <a:p>
            <a:pPr eaLnBrk="1" hangingPunct="1">
              <a:buFontTx/>
              <a:buNone/>
            </a:pPr>
            <a:endParaRPr lang="en-US" altLang="en-US" sz="2800" smtClean="0"/>
          </a:p>
          <a:p>
            <a:pPr eaLnBrk="1" hangingPunct="1">
              <a:buFontTx/>
              <a:buNone/>
            </a:pPr>
            <a:r>
              <a:rPr lang="en-US" altLang="en-US" sz="2800" smtClean="0">
                <a:solidFill>
                  <a:srgbClr val="0000FF"/>
                </a:solidFill>
              </a:rPr>
              <a:t>Ex. </a:t>
            </a:r>
            <a:r>
              <a:rPr lang="en-US" altLang="en-US" sz="2800" u="sng" smtClean="0">
                <a:solidFill>
                  <a:srgbClr val="0000FF"/>
                </a:solidFill>
              </a:rPr>
              <a:t>Alzet Osmotic pump</a:t>
            </a:r>
            <a:r>
              <a:rPr lang="en-US" altLang="en-US" sz="2800" smtClean="0">
                <a:solidFill>
                  <a:srgbClr val="0000FF"/>
                </a:solidFill>
              </a:rPr>
              <a:t> </a:t>
            </a:r>
          </a:p>
        </p:txBody>
      </p:sp>
      <p:sp>
        <p:nvSpPr>
          <p:cNvPr id="3072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121C5A01-B35E-4B2B-A1CF-87F35A85B1A3}" type="slidenum">
              <a:rPr lang="en-US" altLang="en-US" sz="1400"/>
              <a:pPr eaLnBrk="1" hangingPunct="1"/>
              <a:t>29</a:t>
            </a:fld>
            <a:endParaRPr lang="en-US" altLang="en-US" sz="1400"/>
          </a:p>
        </p:txBody>
      </p:sp>
      <p:sp>
        <p:nvSpPr>
          <p:cNvPr id="3072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28600"/>
            <a:ext cx="8229600" cy="1143000"/>
          </a:xfrm>
        </p:spPr>
        <p:txBody>
          <a:bodyPr/>
          <a:lstStyle/>
          <a:p>
            <a:pPr eaLnBrk="1" hangingPunct="1"/>
            <a:r>
              <a:rPr lang="en-US" altLang="en-US" b="1" i="1" smtClean="0">
                <a:solidFill>
                  <a:srgbClr val="FF0000"/>
                </a:solidFill>
              </a:rPr>
              <a:t>Introduction</a:t>
            </a:r>
          </a:p>
        </p:txBody>
      </p:sp>
      <p:sp>
        <p:nvSpPr>
          <p:cNvPr id="4099" name="Rectangle 3"/>
          <p:cNvSpPr>
            <a:spLocks noGrp="1" noChangeArrowheads="1"/>
          </p:cNvSpPr>
          <p:nvPr>
            <p:ph type="body" idx="1"/>
          </p:nvPr>
        </p:nvSpPr>
        <p:spPr>
          <a:xfrm>
            <a:off x="457200" y="1295400"/>
            <a:ext cx="8229600" cy="5105400"/>
          </a:xfrm>
        </p:spPr>
        <p:txBody>
          <a:bodyPr/>
          <a:lstStyle/>
          <a:p>
            <a:pPr eaLnBrk="1" hangingPunct="1">
              <a:lnSpc>
                <a:spcPct val="105000"/>
              </a:lnSpc>
              <a:spcAft>
                <a:spcPct val="10000"/>
              </a:spcAft>
              <a:buFontTx/>
              <a:buBlip>
                <a:blip r:embed="rId2"/>
              </a:buBlip>
            </a:pPr>
            <a:r>
              <a:rPr lang="en-US" altLang="en-US" sz="2400" smtClean="0"/>
              <a:t>Sustained release, sustained action, controlled release, extended action, timed release dosage forms are the terms used to identify drug delivery systems that are designed to achieve a prolonged therapeutic effect by continuously releasing medication over an extended period of time after the administration of single dose.</a:t>
            </a:r>
          </a:p>
          <a:p>
            <a:pPr eaLnBrk="1" hangingPunct="1">
              <a:lnSpc>
                <a:spcPct val="105000"/>
              </a:lnSpc>
              <a:spcAft>
                <a:spcPct val="10000"/>
              </a:spcAft>
              <a:buFontTx/>
              <a:buBlip>
                <a:blip r:embed="rId2"/>
              </a:buBlip>
            </a:pPr>
            <a:r>
              <a:rPr lang="en-US" altLang="en-US" sz="2400" smtClean="0"/>
              <a:t>The term </a:t>
            </a:r>
            <a:r>
              <a:rPr lang="en-US" altLang="en-US" sz="2400" smtClean="0">
                <a:solidFill>
                  <a:srgbClr val="0000FF"/>
                </a:solidFill>
              </a:rPr>
              <a:t>“Controlled release”</a:t>
            </a:r>
            <a:r>
              <a:rPr lang="en-US" altLang="en-US" sz="2400" smtClean="0"/>
              <a:t> has become associated with those systems from which therapeutic agents may be automatically delivered at predefined rates over a long period of time.</a:t>
            </a:r>
          </a:p>
          <a:p>
            <a:pPr eaLnBrk="1" hangingPunct="1">
              <a:lnSpc>
                <a:spcPct val="105000"/>
              </a:lnSpc>
              <a:spcAft>
                <a:spcPct val="10000"/>
              </a:spcAft>
              <a:buFontTx/>
              <a:buBlip>
                <a:blip r:embed="rId2"/>
              </a:buBlip>
            </a:pPr>
            <a:r>
              <a:rPr lang="en-US" altLang="en-US" sz="2400" smtClean="0"/>
              <a:t>But, there are some confusion in terminology between </a:t>
            </a:r>
            <a:r>
              <a:rPr lang="en-US" altLang="en-US" sz="2400" smtClean="0">
                <a:solidFill>
                  <a:srgbClr val="0000FF"/>
                </a:solidFill>
              </a:rPr>
              <a:t>“Controlled release”</a:t>
            </a:r>
            <a:r>
              <a:rPr lang="en-US" altLang="en-US" sz="2400" smtClean="0"/>
              <a:t>  &amp; </a:t>
            </a:r>
            <a:r>
              <a:rPr lang="en-US" altLang="en-US" sz="2400" smtClean="0">
                <a:solidFill>
                  <a:srgbClr val="0000FF"/>
                </a:solidFill>
              </a:rPr>
              <a:t>“Sustained release”</a:t>
            </a:r>
          </a:p>
        </p:txBody>
      </p:sp>
      <p:sp>
        <p:nvSpPr>
          <p:cNvPr id="410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410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73076608-BC27-451E-8015-55E7CA0316A4}" type="slidenum">
              <a:rPr lang="en-US" altLang="en-US" sz="1400"/>
              <a:pPr eaLnBrk="1" hangingPunct="1"/>
              <a:t>3</a:t>
            </a:fld>
            <a:endParaRPr lang="en-US" altLang="en-US" sz="1400"/>
          </a:p>
        </p:txBody>
      </p:sp>
      <p:sp>
        <p:nvSpPr>
          <p:cNvPr id="4102"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820CDEB7-4D7F-43E9-80CB-AAF46783BDD5}" type="slidenum">
              <a:rPr lang="en-US" altLang="en-US" sz="1400"/>
              <a:pPr eaLnBrk="1" hangingPunct="1"/>
              <a:t>30</a:t>
            </a:fld>
            <a:endParaRPr lang="en-US" altLang="en-US" sz="1400"/>
          </a:p>
        </p:txBody>
      </p:sp>
      <p:sp>
        <p:nvSpPr>
          <p:cNvPr id="3174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z="4000" smtClean="0">
                <a:solidFill>
                  <a:srgbClr val="FF0000"/>
                </a:solidFill>
              </a:rPr>
              <a:t>b. Hydrodynamic pressure-activated Drug delivery system</a:t>
            </a:r>
          </a:p>
        </p:txBody>
      </p:sp>
      <p:sp>
        <p:nvSpPr>
          <p:cNvPr id="32771" name="Rectangle 3"/>
          <p:cNvSpPr>
            <a:spLocks noGrp="1" noChangeArrowheads="1"/>
          </p:cNvSpPr>
          <p:nvPr>
            <p:ph type="body" sz="half" idx="1"/>
          </p:nvPr>
        </p:nvSpPr>
        <p:spPr>
          <a:xfrm>
            <a:off x="381000" y="1524000"/>
            <a:ext cx="4038600" cy="5105400"/>
          </a:xfrm>
        </p:spPr>
        <p:txBody>
          <a:bodyPr/>
          <a:lstStyle/>
          <a:p>
            <a:pPr eaLnBrk="1" hangingPunct="1">
              <a:lnSpc>
                <a:spcPct val="90000"/>
              </a:lnSpc>
              <a:buFontTx/>
              <a:buBlip>
                <a:blip r:embed="rId2"/>
              </a:buBlip>
            </a:pPr>
            <a:r>
              <a:rPr lang="en-US" altLang="en-US" sz="2400" smtClean="0"/>
              <a:t>Also called as push-pull osmotic pump.</a:t>
            </a:r>
          </a:p>
          <a:p>
            <a:pPr eaLnBrk="1" hangingPunct="1">
              <a:lnSpc>
                <a:spcPct val="90000"/>
              </a:lnSpc>
              <a:buFontTx/>
              <a:buBlip>
                <a:blip r:embed="rId2"/>
              </a:buBlip>
            </a:pPr>
            <a:r>
              <a:rPr lang="en-US" altLang="en-US" sz="2400" smtClean="0"/>
              <a:t>This system is fabricated by enclosing a collapsible, impermeable container, which contains liquid drug formulation to form a drug reservoir compartment inside rigid shape-retaining housing.</a:t>
            </a:r>
          </a:p>
          <a:p>
            <a:pPr eaLnBrk="1" hangingPunct="1">
              <a:lnSpc>
                <a:spcPct val="90000"/>
              </a:lnSpc>
              <a:buFontTx/>
              <a:buBlip>
                <a:blip r:embed="rId2"/>
              </a:buBlip>
            </a:pPr>
            <a:r>
              <a:rPr lang="en-US" altLang="en-US" sz="2000" smtClean="0"/>
              <a:t>A composite laminate of an adsorbent layer &amp; a swellable, hydrophilic polymer layer is sandwiched.</a:t>
            </a:r>
          </a:p>
        </p:txBody>
      </p:sp>
      <p:pic>
        <p:nvPicPr>
          <p:cNvPr id="32772" name="Picture 4" descr="books?id=HBH-0KaFWDkC&amp;pg=PA22&amp;img=1&amp;zoom=3&amp;hl=en&amp;sig=ACfU3U2CS6iA80-ykz3mA71CMFUGfnlywA&amp;w=575"/>
          <p:cNvPicPr>
            <a:picLocks noChangeAspect="1" noChangeArrowheads="1"/>
          </p:cNvPicPr>
          <p:nvPr/>
        </p:nvPicPr>
        <p:blipFill>
          <a:blip r:embed="rId3">
            <a:extLst>
              <a:ext uri="{28A0092B-C50C-407E-A947-70E740481C1C}">
                <a14:useLocalDpi xmlns:a14="http://schemas.microsoft.com/office/drawing/2010/main" val="0"/>
              </a:ext>
            </a:extLst>
          </a:blip>
          <a:srcRect l="7249" t="8321" r="31203" b="68103"/>
          <a:stretch>
            <a:fillRect/>
          </a:stretch>
        </p:blipFill>
        <p:spPr bwMode="auto">
          <a:xfrm>
            <a:off x="4648200" y="1676400"/>
            <a:ext cx="426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327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E5F78044-4EB3-48E8-A905-0A2634038911}" type="slidenum">
              <a:rPr lang="en-US" altLang="en-US" sz="1400"/>
              <a:pPr eaLnBrk="1" hangingPunct="1"/>
              <a:t>31</a:t>
            </a:fld>
            <a:endParaRPr lang="en-US" altLang="en-US" sz="1400"/>
          </a:p>
        </p:txBody>
      </p:sp>
      <p:sp>
        <p:nvSpPr>
          <p:cNvPr id="32775"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228600" y="304800"/>
            <a:ext cx="8534400" cy="6172200"/>
          </a:xfrm>
        </p:spPr>
        <p:txBody>
          <a:bodyPr/>
          <a:lstStyle/>
          <a:p>
            <a:pPr eaLnBrk="1" hangingPunct="1">
              <a:lnSpc>
                <a:spcPct val="80000"/>
              </a:lnSpc>
              <a:spcAft>
                <a:spcPct val="10000"/>
              </a:spcAft>
              <a:buFontTx/>
              <a:buBlip>
                <a:blip r:embed="rId2"/>
              </a:buBlip>
            </a:pPr>
            <a:r>
              <a:rPr lang="en-US" altLang="en-US" sz="2800" smtClean="0"/>
              <a:t>In the GIT, the laminate absorb the GI fluid through the annular openings at the lower end of the housing &amp; becomes increasingly swollen, which generates hydrodynamic pressure in the system.</a:t>
            </a:r>
          </a:p>
          <a:p>
            <a:pPr eaLnBrk="1" hangingPunct="1">
              <a:lnSpc>
                <a:spcPct val="80000"/>
              </a:lnSpc>
              <a:spcAft>
                <a:spcPct val="10000"/>
              </a:spcAft>
              <a:buFontTx/>
              <a:buBlip>
                <a:blip r:embed="rId3"/>
              </a:buBlip>
            </a:pPr>
            <a:r>
              <a:rPr lang="en-US" altLang="en-US" sz="2800" smtClean="0"/>
              <a:t>Rate of drug release is defined by,</a:t>
            </a:r>
          </a:p>
          <a:p>
            <a:pPr eaLnBrk="1" hangingPunct="1">
              <a:lnSpc>
                <a:spcPct val="80000"/>
              </a:lnSpc>
              <a:spcAft>
                <a:spcPct val="10000"/>
              </a:spcAft>
              <a:buFontTx/>
              <a:buNone/>
            </a:pPr>
            <a:r>
              <a:rPr lang="en-US" altLang="en-US" sz="2400" smtClean="0"/>
              <a:t>	</a:t>
            </a:r>
            <a:r>
              <a:rPr lang="sv-SE" altLang="en-US" sz="2800" u="sng" smtClean="0"/>
              <a:t>Q</a:t>
            </a:r>
            <a:r>
              <a:rPr lang="sv-SE" altLang="en-US" sz="2800" smtClean="0"/>
              <a:t>   </a:t>
            </a:r>
            <a:r>
              <a:rPr lang="sv-SE" altLang="en-US" sz="2800" baseline="-25000" smtClean="0"/>
              <a:t>=</a:t>
            </a:r>
            <a:r>
              <a:rPr lang="sv-SE" altLang="en-US" sz="2800" smtClean="0"/>
              <a:t>  </a:t>
            </a:r>
            <a:r>
              <a:rPr lang="sv-SE" altLang="en-US" sz="2800" u="sng" smtClean="0"/>
              <a:t> P</a:t>
            </a:r>
            <a:r>
              <a:rPr lang="sv-SE" altLang="en-US" sz="2800" u="sng" baseline="-5000" smtClean="0"/>
              <a:t>f </a:t>
            </a:r>
            <a:r>
              <a:rPr lang="sv-SE" altLang="en-US" sz="2800" u="sng" smtClean="0"/>
              <a:t>A</a:t>
            </a:r>
            <a:r>
              <a:rPr lang="sv-SE" altLang="en-US" sz="2800" u="sng" baseline="-5000" smtClean="0"/>
              <a:t>m</a:t>
            </a:r>
            <a:r>
              <a:rPr lang="sv-SE" altLang="en-US" sz="2800" u="sng" smtClean="0"/>
              <a:t>  </a:t>
            </a:r>
            <a:r>
              <a:rPr lang="sv-SE" altLang="en-US" sz="2800" smtClean="0"/>
              <a:t> ( </a:t>
            </a:r>
            <a:r>
              <a:rPr lang="sv-SE" altLang="en-US" sz="2800" smtClean="0">
                <a:latin typeface="Symbol" panose="05050102010706020507" pitchFamily="18" charset="2"/>
              </a:rPr>
              <a:t>q</a:t>
            </a:r>
            <a:r>
              <a:rPr lang="sv-SE" altLang="en-US" sz="2800" baseline="-25000" smtClean="0"/>
              <a:t>s</a:t>
            </a:r>
            <a:r>
              <a:rPr lang="sv-SE" altLang="en-US" sz="2800" smtClean="0"/>
              <a:t> -  </a:t>
            </a:r>
            <a:r>
              <a:rPr lang="sv-SE" altLang="en-US" sz="2800" smtClean="0">
                <a:latin typeface="Symbol" panose="05050102010706020507" pitchFamily="18" charset="2"/>
              </a:rPr>
              <a:t>q</a:t>
            </a:r>
            <a:r>
              <a:rPr lang="sv-SE" altLang="en-US" sz="2800" baseline="-25000" smtClean="0"/>
              <a:t>e</a:t>
            </a:r>
            <a:r>
              <a:rPr lang="sv-SE" altLang="en-US" sz="2800" smtClean="0"/>
              <a:t>)</a:t>
            </a:r>
          </a:p>
          <a:p>
            <a:pPr eaLnBrk="1" hangingPunct="1">
              <a:lnSpc>
                <a:spcPct val="80000"/>
              </a:lnSpc>
              <a:spcAft>
                <a:spcPct val="10000"/>
              </a:spcAft>
              <a:buFontTx/>
              <a:buNone/>
            </a:pPr>
            <a:r>
              <a:rPr lang="sv-SE" altLang="en-US" sz="2800" smtClean="0"/>
              <a:t>    t           h</a:t>
            </a:r>
            <a:r>
              <a:rPr lang="sv-SE" altLang="en-US" sz="2800" baseline="-25000" smtClean="0"/>
              <a:t>m</a:t>
            </a:r>
          </a:p>
          <a:p>
            <a:pPr eaLnBrk="1" hangingPunct="1">
              <a:lnSpc>
                <a:spcPct val="80000"/>
              </a:lnSpc>
              <a:spcAft>
                <a:spcPct val="10000"/>
              </a:spcAft>
              <a:buFontTx/>
              <a:buNone/>
            </a:pPr>
            <a:r>
              <a:rPr lang="en-US" altLang="en-US" sz="2400" smtClean="0"/>
              <a:t>Where,</a:t>
            </a:r>
          </a:p>
          <a:p>
            <a:pPr eaLnBrk="1" hangingPunct="1">
              <a:lnSpc>
                <a:spcPct val="80000"/>
              </a:lnSpc>
              <a:spcAft>
                <a:spcPct val="10000"/>
              </a:spcAft>
              <a:buFontTx/>
              <a:buNone/>
            </a:pPr>
            <a:r>
              <a:rPr lang="en-US" altLang="en-US" sz="2400" smtClean="0"/>
              <a:t>	 </a:t>
            </a:r>
            <a:r>
              <a:rPr lang="sv-SE" altLang="en-US" sz="2800" smtClean="0"/>
              <a:t>P</a:t>
            </a:r>
            <a:r>
              <a:rPr lang="sv-SE" altLang="en-US" sz="2800" baseline="-5000" smtClean="0"/>
              <a:t>f </a:t>
            </a:r>
            <a:r>
              <a:rPr lang="sv-SE" altLang="en-US" sz="2800" smtClean="0"/>
              <a:t>= fluid permeability</a:t>
            </a:r>
          </a:p>
          <a:p>
            <a:pPr eaLnBrk="1" hangingPunct="1">
              <a:lnSpc>
                <a:spcPct val="80000"/>
              </a:lnSpc>
              <a:spcAft>
                <a:spcPct val="10000"/>
              </a:spcAft>
              <a:buFontTx/>
              <a:buNone/>
            </a:pPr>
            <a:r>
              <a:rPr lang="sv-SE" altLang="en-US" sz="2400" smtClean="0"/>
              <a:t>	</a:t>
            </a:r>
            <a:r>
              <a:rPr lang="sv-SE" altLang="en-US" sz="2800" smtClean="0"/>
              <a:t>A</a:t>
            </a:r>
            <a:r>
              <a:rPr lang="sv-SE" altLang="en-US" sz="2800" baseline="-5000" smtClean="0"/>
              <a:t>m</a:t>
            </a:r>
            <a:r>
              <a:rPr lang="sv-SE" altLang="en-US" sz="2800" smtClean="0"/>
              <a:t> = effective Surface area </a:t>
            </a:r>
          </a:p>
          <a:p>
            <a:pPr eaLnBrk="1" hangingPunct="1">
              <a:lnSpc>
                <a:spcPct val="80000"/>
              </a:lnSpc>
              <a:spcAft>
                <a:spcPct val="10000"/>
              </a:spcAft>
              <a:buFontTx/>
              <a:buNone/>
            </a:pPr>
            <a:r>
              <a:rPr lang="sv-SE" altLang="en-US" sz="2800" smtClean="0"/>
              <a:t>	h</a:t>
            </a:r>
            <a:r>
              <a:rPr lang="sv-SE" altLang="en-US" sz="2800" baseline="-5000" smtClean="0"/>
              <a:t>m</a:t>
            </a:r>
            <a:r>
              <a:rPr lang="sv-SE" altLang="en-US" sz="2800" smtClean="0"/>
              <a:t>  = thickness of wall with anular opening</a:t>
            </a:r>
          </a:p>
          <a:p>
            <a:pPr eaLnBrk="1" hangingPunct="1">
              <a:lnSpc>
                <a:spcPct val="80000"/>
              </a:lnSpc>
              <a:spcAft>
                <a:spcPct val="10000"/>
              </a:spcAft>
              <a:buFontTx/>
              <a:buNone/>
            </a:pPr>
            <a:r>
              <a:rPr lang="sv-SE" altLang="en-US" sz="2800" smtClean="0"/>
              <a:t>	</a:t>
            </a:r>
            <a:r>
              <a:rPr lang="sv-SE" altLang="en-US" sz="2400" smtClean="0"/>
              <a:t>(</a:t>
            </a:r>
            <a:r>
              <a:rPr lang="sv-SE" altLang="en-US" sz="2400" smtClean="0">
                <a:latin typeface="Symbol" panose="05050102010706020507" pitchFamily="18" charset="2"/>
              </a:rPr>
              <a:t>q</a:t>
            </a:r>
            <a:r>
              <a:rPr lang="sv-SE" altLang="en-US" sz="2400" baseline="-25000" smtClean="0"/>
              <a:t>s</a:t>
            </a:r>
            <a:r>
              <a:rPr lang="sv-SE" altLang="en-US" sz="2400" smtClean="0"/>
              <a:t> - </a:t>
            </a:r>
            <a:r>
              <a:rPr lang="sv-SE" altLang="en-US" sz="2400" smtClean="0">
                <a:latin typeface="Symbol" panose="05050102010706020507" pitchFamily="18" charset="2"/>
              </a:rPr>
              <a:t>q</a:t>
            </a:r>
            <a:r>
              <a:rPr lang="sv-SE" altLang="en-US" sz="2400" baseline="-25000" smtClean="0"/>
              <a:t>e</a:t>
            </a:r>
            <a:r>
              <a:rPr lang="sv-SE" altLang="en-US" sz="2400" smtClean="0"/>
              <a:t>) = differential hydrodynamic pressure 		 between the drug delivery system &amp; the environment</a:t>
            </a:r>
            <a:r>
              <a:rPr lang="sv-SE" altLang="en-US" sz="2800" smtClean="0"/>
              <a:t>.</a:t>
            </a:r>
          </a:p>
          <a:p>
            <a:pPr eaLnBrk="1" hangingPunct="1">
              <a:lnSpc>
                <a:spcPct val="80000"/>
              </a:lnSpc>
              <a:spcAft>
                <a:spcPct val="10000"/>
              </a:spcAft>
              <a:buFontTx/>
              <a:buNone/>
            </a:pPr>
            <a:endParaRPr lang="en-US" altLang="en-US" sz="2800" baseline="-25000" smtClean="0"/>
          </a:p>
          <a:p>
            <a:pPr eaLnBrk="1" hangingPunct="1">
              <a:lnSpc>
                <a:spcPct val="80000"/>
              </a:lnSpc>
              <a:spcAft>
                <a:spcPct val="10000"/>
              </a:spcAft>
              <a:buFontTx/>
              <a:buNone/>
            </a:pPr>
            <a:endParaRPr lang="en-US" altLang="en-US" sz="2400" baseline="-5000" smtClean="0"/>
          </a:p>
        </p:txBody>
      </p:sp>
      <p:sp>
        <p:nvSpPr>
          <p:cNvPr id="3379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337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16690BA9-D944-4661-A022-C947F00D2EAB}" type="slidenum">
              <a:rPr lang="en-US" altLang="en-US" sz="1400"/>
              <a:pPr eaLnBrk="1" hangingPunct="1"/>
              <a:t>32</a:t>
            </a:fld>
            <a:endParaRPr lang="en-US" altLang="en-US" sz="1400"/>
          </a:p>
        </p:txBody>
      </p:sp>
      <p:sp>
        <p:nvSpPr>
          <p:cNvPr id="3379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57200" y="1143000"/>
            <a:ext cx="8229600" cy="4648200"/>
          </a:xfrm>
        </p:spPr>
        <p:txBody>
          <a:bodyPr/>
          <a:lstStyle/>
          <a:p>
            <a:pPr eaLnBrk="1" hangingPunct="1">
              <a:spcAft>
                <a:spcPct val="30000"/>
              </a:spcAft>
              <a:buFontTx/>
              <a:buBlip>
                <a:blip r:embed="rId2"/>
              </a:buBlip>
            </a:pPr>
            <a:r>
              <a:rPr lang="en-US" altLang="en-US" smtClean="0"/>
              <a:t>Rate controlling factors :</a:t>
            </a:r>
          </a:p>
          <a:p>
            <a:pPr eaLnBrk="1" hangingPunct="1">
              <a:spcAft>
                <a:spcPct val="30000"/>
              </a:spcAft>
              <a:buFontTx/>
              <a:buBlip>
                <a:blip r:embed="rId3"/>
              </a:buBlip>
            </a:pPr>
            <a:r>
              <a:rPr lang="en-US" altLang="en-US" sz="2800" smtClean="0"/>
              <a:t>Fluid permeability</a:t>
            </a:r>
          </a:p>
          <a:p>
            <a:pPr eaLnBrk="1" hangingPunct="1">
              <a:spcAft>
                <a:spcPct val="30000"/>
              </a:spcAft>
              <a:buFontTx/>
              <a:buBlip>
                <a:blip r:embed="rId3"/>
              </a:buBlip>
            </a:pPr>
            <a:r>
              <a:rPr lang="en-US" altLang="en-US" sz="2800" smtClean="0"/>
              <a:t>Effective surface area of the wall with the annular opening.</a:t>
            </a:r>
          </a:p>
          <a:p>
            <a:pPr eaLnBrk="1" hangingPunct="1">
              <a:spcAft>
                <a:spcPct val="30000"/>
              </a:spcAft>
              <a:buFontTx/>
              <a:buBlip>
                <a:blip r:embed="rId3"/>
              </a:buBlip>
            </a:pPr>
            <a:r>
              <a:rPr lang="en-US" altLang="en-US" sz="2800" smtClean="0"/>
              <a:t>Hydrodynamic pressure gradient.</a:t>
            </a:r>
          </a:p>
        </p:txBody>
      </p:sp>
      <p:sp>
        <p:nvSpPr>
          <p:cNvPr id="3481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34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976FFBC2-BB5E-48B8-A1F8-128207918569}" type="slidenum">
              <a:rPr lang="en-US" altLang="en-US" sz="1400"/>
              <a:pPr eaLnBrk="1" hangingPunct="1"/>
              <a:t>33</a:t>
            </a:fld>
            <a:endParaRPr lang="en-US" altLang="en-US" sz="1400"/>
          </a:p>
        </p:txBody>
      </p:sp>
      <p:sp>
        <p:nvSpPr>
          <p:cNvPr id="3482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z="4000" smtClean="0">
                <a:solidFill>
                  <a:srgbClr val="FF0000"/>
                </a:solidFill>
              </a:rPr>
              <a:t>c. Vapor pressure-activated drug delivery system</a:t>
            </a:r>
          </a:p>
        </p:txBody>
      </p:sp>
      <p:pic>
        <p:nvPicPr>
          <p:cNvPr id="35843" name="Picture 4" descr="DSC007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3584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8614080D-3165-4E7B-BA98-F537D3672F52}" type="slidenum">
              <a:rPr lang="en-US" altLang="en-US" sz="1400"/>
              <a:pPr eaLnBrk="1" hangingPunct="1"/>
              <a:t>34</a:t>
            </a:fld>
            <a:endParaRPr lang="en-US" altLang="en-US" sz="1400"/>
          </a:p>
        </p:txBody>
      </p:sp>
      <p:sp>
        <p:nvSpPr>
          <p:cNvPr id="35846"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a:xfrm>
            <a:off x="457200" y="304800"/>
            <a:ext cx="8229600" cy="6172200"/>
          </a:xfrm>
        </p:spPr>
        <p:txBody>
          <a:bodyPr/>
          <a:lstStyle/>
          <a:p>
            <a:pPr eaLnBrk="1" hangingPunct="1">
              <a:spcAft>
                <a:spcPct val="10000"/>
              </a:spcAft>
              <a:buFontTx/>
              <a:buBlip>
                <a:blip r:embed="rId2"/>
              </a:buBlip>
            </a:pPr>
            <a:r>
              <a:rPr lang="en-US" altLang="en-US" sz="2800" smtClean="0"/>
              <a:t>In this system, the drug reservoir in a solution formulation, is contained inside an infusate chamber.</a:t>
            </a:r>
          </a:p>
          <a:p>
            <a:pPr eaLnBrk="1" hangingPunct="1">
              <a:spcAft>
                <a:spcPct val="10000"/>
              </a:spcAft>
              <a:buFontTx/>
              <a:buBlip>
                <a:blip r:embed="rId2"/>
              </a:buBlip>
            </a:pPr>
            <a:r>
              <a:rPr lang="en-US" altLang="en-US" sz="2800" smtClean="0"/>
              <a:t>It is physically separated from the vapor pressure chamber by a freely movable bellows.</a:t>
            </a:r>
          </a:p>
          <a:p>
            <a:pPr eaLnBrk="1" hangingPunct="1">
              <a:spcAft>
                <a:spcPct val="10000"/>
              </a:spcAft>
              <a:buFontTx/>
              <a:buBlip>
                <a:blip r:embed="rId2"/>
              </a:buBlip>
            </a:pPr>
            <a:r>
              <a:rPr lang="en-US" altLang="en-US" sz="2800" smtClean="0"/>
              <a:t>The vapor chamber contains a vaporizable fluid, which vaporizes at body temp. &amp; creates a vapor pressure.</a:t>
            </a:r>
          </a:p>
          <a:p>
            <a:pPr eaLnBrk="1" hangingPunct="1">
              <a:spcAft>
                <a:spcPct val="10000"/>
              </a:spcAft>
              <a:buFontTx/>
              <a:buBlip>
                <a:blip r:embed="rId2"/>
              </a:buBlip>
            </a:pPr>
            <a:r>
              <a:rPr lang="en-US" altLang="en-US" sz="2800" smtClean="0"/>
              <a:t>Under the vapor pressure created, the bellows moves upward &amp; forces the drug solution in the infusate chamber to release, through a series of flow regulators &amp; delivery cannula into the blood circulation at a constant flow rate.</a:t>
            </a:r>
          </a:p>
        </p:txBody>
      </p:sp>
      <p:sp>
        <p:nvSpPr>
          <p:cNvPr id="3686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2CF36DE7-AF03-4B6B-ADB7-52BD41B27A5A}" type="slidenum">
              <a:rPr lang="en-US" altLang="en-US" sz="1400"/>
              <a:pPr eaLnBrk="1" hangingPunct="1"/>
              <a:t>35</a:t>
            </a:fld>
            <a:endParaRPr lang="en-US" altLang="en-US" sz="1400"/>
          </a:p>
        </p:txBody>
      </p:sp>
      <p:sp>
        <p:nvSpPr>
          <p:cNvPr id="3686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457200" y="609600"/>
            <a:ext cx="8229600" cy="5715000"/>
          </a:xfrm>
        </p:spPr>
        <p:txBody>
          <a:bodyPr/>
          <a:lstStyle/>
          <a:p>
            <a:pPr eaLnBrk="1" hangingPunct="1">
              <a:buFontTx/>
              <a:buBlip>
                <a:blip r:embed="rId2"/>
              </a:buBlip>
            </a:pPr>
            <a:r>
              <a:rPr lang="en-US" altLang="en-US" sz="2800" smtClean="0"/>
              <a:t>The rate of drug release is defined by,</a:t>
            </a:r>
          </a:p>
          <a:p>
            <a:pPr eaLnBrk="1" hangingPunct="1">
              <a:buFontTx/>
              <a:buNone/>
            </a:pPr>
            <a:r>
              <a:rPr lang="en-US" altLang="en-US" sz="2800" smtClean="0"/>
              <a:t>	 </a:t>
            </a:r>
            <a:r>
              <a:rPr lang="sv-SE" altLang="en-US" sz="2800" u="sng" smtClean="0"/>
              <a:t>Q</a:t>
            </a:r>
            <a:r>
              <a:rPr lang="sv-SE" altLang="en-US" sz="2800" smtClean="0"/>
              <a:t>   </a:t>
            </a:r>
            <a:r>
              <a:rPr lang="sv-SE" altLang="en-US" sz="2800" baseline="-25000" smtClean="0"/>
              <a:t>=</a:t>
            </a:r>
            <a:r>
              <a:rPr lang="sv-SE" altLang="en-US" sz="2800" smtClean="0"/>
              <a:t>   </a:t>
            </a:r>
            <a:r>
              <a:rPr lang="sv-SE" altLang="en-US" sz="2800" u="sng" smtClean="0"/>
              <a:t>d</a:t>
            </a:r>
            <a:r>
              <a:rPr lang="sv-SE" altLang="en-US" sz="2800" u="sng" baseline="30000" smtClean="0"/>
              <a:t>4</a:t>
            </a:r>
            <a:r>
              <a:rPr lang="sv-SE" altLang="en-US" sz="2800" u="sng" smtClean="0"/>
              <a:t> (P</a:t>
            </a:r>
            <a:r>
              <a:rPr lang="sv-SE" altLang="en-US" sz="2800" u="sng" baseline="-5000" smtClean="0"/>
              <a:t>s</a:t>
            </a:r>
            <a:r>
              <a:rPr lang="sv-SE" altLang="en-US" sz="2800" u="sng" smtClean="0"/>
              <a:t> -P</a:t>
            </a:r>
            <a:r>
              <a:rPr lang="sv-SE" altLang="en-US" sz="2800" u="sng" baseline="-5000" smtClean="0"/>
              <a:t>e</a:t>
            </a:r>
            <a:r>
              <a:rPr lang="sv-SE" altLang="en-US" sz="2800" u="sng" smtClean="0"/>
              <a:t>)</a:t>
            </a:r>
            <a:endParaRPr lang="sv-SE" altLang="en-US" sz="2800" smtClean="0"/>
          </a:p>
          <a:p>
            <a:pPr eaLnBrk="1" hangingPunct="1">
              <a:buFontTx/>
              <a:buNone/>
            </a:pPr>
            <a:r>
              <a:rPr lang="sv-SE" altLang="en-US" sz="2800" smtClean="0"/>
              <a:t>     t          40.74 </a:t>
            </a:r>
            <a:r>
              <a:rPr lang="sv-SE" altLang="en-US" sz="2800" smtClean="0">
                <a:latin typeface="Symbol" panose="05050102010706020507" pitchFamily="18" charset="2"/>
              </a:rPr>
              <a:t>m</a:t>
            </a:r>
            <a:r>
              <a:rPr lang="sv-SE" altLang="en-US" sz="2800" smtClean="0"/>
              <a:t>l</a:t>
            </a:r>
            <a:endParaRPr lang="en-US" altLang="en-US" sz="2800" smtClean="0"/>
          </a:p>
          <a:p>
            <a:pPr eaLnBrk="1" hangingPunct="1">
              <a:buFontTx/>
              <a:buNone/>
            </a:pPr>
            <a:r>
              <a:rPr lang="en-US" altLang="en-US" sz="2800" smtClean="0"/>
              <a:t>Where-</a:t>
            </a:r>
          </a:p>
          <a:p>
            <a:pPr eaLnBrk="1" hangingPunct="1">
              <a:buFontTx/>
              <a:buNone/>
            </a:pPr>
            <a:r>
              <a:rPr lang="en-US" altLang="en-US" sz="2800" smtClean="0"/>
              <a:t>Q/t  - rate of drug release</a:t>
            </a:r>
          </a:p>
          <a:p>
            <a:pPr eaLnBrk="1" hangingPunct="1">
              <a:buFontTx/>
              <a:buNone/>
            </a:pPr>
            <a:r>
              <a:rPr lang="en-US" altLang="en-US" sz="2800" smtClean="0"/>
              <a:t>d – inner diameter of cannula</a:t>
            </a:r>
          </a:p>
          <a:p>
            <a:pPr eaLnBrk="1" hangingPunct="1">
              <a:buFontTx/>
              <a:buNone/>
            </a:pPr>
            <a:r>
              <a:rPr lang="en-US" altLang="en-US" sz="2800" smtClean="0"/>
              <a:t>l – length of cannula</a:t>
            </a:r>
          </a:p>
          <a:p>
            <a:pPr eaLnBrk="1" hangingPunct="1">
              <a:buFontTx/>
              <a:buNone/>
            </a:pPr>
            <a:r>
              <a:rPr lang="sv-SE" altLang="en-US" sz="2800" smtClean="0"/>
              <a:t>(P</a:t>
            </a:r>
            <a:r>
              <a:rPr lang="sv-SE" altLang="en-US" sz="2800" baseline="-5000" smtClean="0"/>
              <a:t>s</a:t>
            </a:r>
            <a:r>
              <a:rPr lang="sv-SE" altLang="en-US" sz="2800" smtClean="0"/>
              <a:t> -P</a:t>
            </a:r>
            <a:r>
              <a:rPr lang="sv-SE" altLang="en-US" sz="2800" baseline="-5000" smtClean="0"/>
              <a:t>e</a:t>
            </a:r>
            <a:r>
              <a:rPr lang="sv-SE" altLang="en-US" sz="2800" smtClean="0"/>
              <a:t>)- the difference between the vapor 		     pressure in the vapor chamber &amp; 	 	     pressure at the implantation site.</a:t>
            </a:r>
          </a:p>
          <a:p>
            <a:pPr eaLnBrk="1" hangingPunct="1">
              <a:buFontTx/>
              <a:buNone/>
            </a:pPr>
            <a:r>
              <a:rPr lang="sv-SE" altLang="en-US" sz="2800" smtClean="0">
                <a:latin typeface="Symbol" panose="05050102010706020507" pitchFamily="18" charset="2"/>
              </a:rPr>
              <a:t>m - </a:t>
            </a:r>
            <a:r>
              <a:rPr lang="sv-SE" altLang="en-US" sz="2800" smtClean="0"/>
              <a:t>viscosity of the drug solution.</a:t>
            </a:r>
            <a:endParaRPr lang="en-US" altLang="en-US" sz="2800" smtClean="0">
              <a:latin typeface="Symbol" panose="05050102010706020507" pitchFamily="18" charset="2"/>
            </a:endParaRPr>
          </a:p>
        </p:txBody>
      </p:sp>
      <p:sp>
        <p:nvSpPr>
          <p:cNvPr id="37891"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378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ED1DED9B-6847-4AA8-8543-764CBB697EBB}" type="slidenum">
              <a:rPr lang="en-US" altLang="en-US" sz="1400"/>
              <a:pPr eaLnBrk="1" hangingPunct="1"/>
              <a:t>36</a:t>
            </a:fld>
            <a:endParaRPr lang="en-US" altLang="en-US" sz="1400"/>
          </a:p>
        </p:txBody>
      </p:sp>
      <p:sp>
        <p:nvSpPr>
          <p:cNvPr id="3789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457200" y="228600"/>
            <a:ext cx="8229600" cy="5897563"/>
          </a:xfrm>
        </p:spPr>
        <p:txBody>
          <a:bodyPr/>
          <a:lstStyle/>
          <a:p>
            <a:pPr eaLnBrk="1" hangingPunct="1">
              <a:lnSpc>
                <a:spcPct val="120000"/>
              </a:lnSpc>
              <a:buFontTx/>
              <a:buBlip>
                <a:blip r:embed="rId2"/>
              </a:buBlip>
            </a:pPr>
            <a:r>
              <a:rPr lang="en-US" altLang="en-US" smtClean="0"/>
              <a:t>Rate controlling factors :</a:t>
            </a:r>
          </a:p>
          <a:p>
            <a:pPr eaLnBrk="1" hangingPunct="1">
              <a:lnSpc>
                <a:spcPct val="120000"/>
              </a:lnSpc>
              <a:buFontTx/>
              <a:buBlip>
                <a:blip r:embed="rId3"/>
              </a:buBlip>
            </a:pPr>
            <a:r>
              <a:rPr lang="en-US" altLang="en-US" sz="2800" smtClean="0"/>
              <a:t>Differential vapor pressure</a:t>
            </a:r>
          </a:p>
          <a:p>
            <a:pPr eaLnBrk="1" hangingPunct="1">
              <a:lnSpc>
                <a:spcPct val="120000"/>
              </a:lnSpc>
              <a:buFontTx/>
              <a:buBlip>
                <a:blip r:embed="rId3"/>
              </a:buBlip>
            </a:pPr>
            <a:r>
              <a:rPr lang="en-US" altLang="en-US" sz="2800" smtClean="0"/>
              <a:t>Formulation viscosity</a:t>
            </a:r>
          </a:p>
          <a:p>
            <a:pPr eaLnBrk="1" hangingPunct="1">
              <a:lnSpc>
                <a:spcPct val="120000"/>
              </a:lnSpc>
              <a:buFontTx/>
              <a:buBlip>
                <a:blip r:embed="rId3"/>
              </a:buBlip>
            </a:pPr>
            <a:r>
              <a:rPr lang="en-US" altLang="en-US" sz="2800" smtClean="0"/>
              <a:t>Size of the delivery cannula</a:t>
            </a:r>
          </a:p>
          <a:p>
            <a:pPr eaLnBrk="1" hangingPunct="1">
              <a:lnSpc>
                <a:spcPct val="120000"/>
              </a:lnSpc>
              <a:buFontTx/>
              <a:buNone/>
            </a:pPr>
            <a:endParaRPr lang="en-US" altLang="en-US" sz="2800" smtClean="0"/>
          </a:p>
          <a:p>
            <a:pPr eaLnBrk="1" hangingPunct="1">
              <a:lnSpc>
                <a:spcPct val="120000"/>
              </a:lnSpc>
              <a:buFontTx/>
              <a:buNone/>
            </a:pPr>
            <a:r>
              <a:rPr lang="en-US" altLang="en-US" sz="2800" smtClean="0"/>
              <a:t>Ex. An implantable infusion pump for the constant    infusion of heparin for anti-coagulant therapy, insulin in diabetic treatment &amp; morphine for patient suffering from the intensive pain of terminal cancer. </a:t>
            </a:r>
          </a:p>
        </p:txBody>
      </p:sp>
      <p:sp>
        <p:nvSpPr>
          <p:cNvPr id="3891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389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EAD82D03-0F2D-4CBF-B9D5-2195CC759570}" type="slidenum">
              <a:rPr lang="en-US" altLang="en-US" sz="1400"/>
              <a:pPr eaLnBrk="1" hangingPunct="1"/>
              <a:t>37</a:t>
            </a:fld>
            <a:endParaRPr lang="en-US" altLang="en-US" sz="1400"/>
          </a:p>
        </p:txBody>
      </p:sp>
      <p:sp>
        <p:nvSpPr>
          <p:cNvPr id="38917"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81000"/>
            <a:ext cx="8229600" cy="1143000"/>
          </a:xfrm>
        </p:spPr>
        <p:txBody>
          <a:bodyPr/>
          <a:lstStyle/>
          <a:p>
            <a:pPr eaLnBrk="1" hangingPunct="1"/>
            <a:r>
              <a:rPr lang="en-US" altLang="en-US" sz="4000" smtClean="0">
                <a:solidFill>
                  <a:srgbClr val="FF0000"/>
                </a:solidFill>
              </a:rPr>
              <a:t>d. Mechanically activated drug delivery system</a:t>
            </a:r>
          </a:p>
        </p:txBody>
      </p:sp>
      <p:sp>
        <p:nvSpPr>
          <p:cNvPr id="39939" name="Rectangle 8"/>
          <p:cNvSpPr>
            <a:spLocks noGrp="1" noChangeArrowheads="1"/>
          </p:cNvSpPr>
          <p:nvPr>
            <p:ph type="body" idx="1"/>
          </p:nvPr>
        </p:nvSpPr>
        <p:spPr>
          <a:xfrm>
            <a:off x="381000" y="1828800"/>
            <a:ext cx="8229600" cy="4525963"/>
          </a:xfrm>
        </p:spPr>
        <p:txBody>
          <a:bodyPr/>
          <a:lstStyle/>
          <a:p>
            <a:pPr eaLnBrk="1" hangingPunct="1">
              <a:lnSpc>
                <a:spcPct val="120000"/>
              </a:lnSpc>
              <a:spcAft>
                <a:spcPct val="30000"/>
              </a:spcAft>
              <a:buFontTx/>
              <a:buBlip>
                <a:blip r:embed="rId2"/>
              </a:buBlip>
            </a:pPr>
            <a:r>
              <a:rPr lang="en-US" altLang="en-US" sz="2800" smtClean="0"/>
              <a:t>In this type, drug reservoir is in solution form retained in a container equipped with mechanically activated pumping system.</a:t>
            </a:r>
          </a:p>
          <a:p>
            <a:pPr eaLnBrk="1" hangingPunct="1">
              <a:lnSpc>
                <a:spcPct val="120000"/>
              </a:lnSpc>
              <a:spcAft>
                <a:spcPct val="30000"/>
              </a:spcAft>
              <a:buFontTx/>
              <a:buBlip>
                <a:blip r:embed="rId2"/>
              </a:buBlip>
            </a:pPr>
            <a:r>
              <a:rPr lang="en-US" altLang="en-US" sz="2800" smtClean="0"/>
              <a:t>A measured dose of the drug formulation is reproducible delivered in to a body cavity, for ex. The nose through the spray head upon manual activation of the drug delivery pumping system.</a:t>
            </a:r>
          </a:p>
          <a:p>
            <a:pPr eaLnBrk="1" hangingPunct="1">
              <a:lnSpc>
                <a:spcPct val="120000"/>
              </a:lnSpc>
              <a:spcAft>
                <a:spcPct val="30000"/>
              </a:spcAft>
              <a:buFontTx/>
              <a:buNone/>
            </a:pPr>
            <a:endParaRPr lang="en-US" altLang="en-US" sz="2800" smtClean="0"/>
          </a:p>
        </p:txBody>
      </p:sp>
      <p:sp>
        <p:nvSpPr>
          <p:cNvPr id="3994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3994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4E5BC285-91D8-40C4-9CDA-34BE62B4F364}" type="slidenum">
              <a:rPr lang="en-US" altLang="en-US" sz="1400"/>
              <a:pPr eaLnBrk="1" hangingPunct="1"/>
              <a:t>38</a:t>
            </a:fld>
            <a:endParaRPr lang="en-US" altLang="en-US" sz="1400"/>
          </a:p>
        </p:txBody>
      </p:sp>
      <p:sp>
        <p:nvSpPr>
          <p:cNvPr id="39942"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body" sz="half" idx="1"/>
          </p:nvPr>
        </p:nvSpPr>
        <p:spPr>
          <a:xfrm>
            <a:off x="304800" y="1295400"/>
            <a:ext cx="4191000" cy="4876800"/>
          </a:xfrm>
        </p:spPr>
        <p:txBody>
          <a:bodyPr/>
          <a:lstStyle/>
          <a:p>
            <a:pPr eaLnBrk="1" hangingPunct="1">
              <a:lnSpc>
                <a:spcPct val="90000"/>
              </a:lnSpc>
              <a:buFontTx/>
              <a:buNone/>
            </a:pPr>
            <a:r>
              <a:rPr lang="en-US" altLang="en-US" sz="2800" smtClean="0">
                <a:solidFill>
                  <a:srgbClr val="0000FF"/>
                </a:solidFill>
              </a:rPr>
              <a:t>Ex.</a:t>
            </a:r>
            <a:r>
              <a:rPr lang="en-US" altLang="en-US" sz="2800" u="sng" smtClean="0">
                <a:solidFill>
                  <a:srgbClr val="0000FF"/>
                </a:solidFill>
              </a:rPr>
              <a:t> Metered-dose inhaler</a:t>
            </a:r>
          </a:p>
          <a:p>
            <a:pPr eaLnBrk="1" hangingPunct="1">
              <a:lnSpc>
                <a:spcPct val="90000"/>
              </a:lnSpc>
              <a:buFontTx/>
              <a:buNone/>
            </a:pPr>
            <a:endParaRPr lang="en-US" altLang="en-US" sz="2800" u="sng" smtClean="0"/>
          </a:p>
          <a:p>
            <a:pPr eaLnBrk="1" hangingPunct="1">
              <a:lnSpc>
                <a:spcPct val="90000"/>
              </a:lnSpc>
              <a:buFont typeface="Wingdings" panose="05000000000000000000" pitchFamily="2" charset="2"/>
              <a:buChar char="Ø"/>
            </a:pPr>
            <a:r>
              <a:rPr lang="en-US" altLang="en-US" sz="2800" smtClean="0"/>
              <a:t>the volume of solution delivered is controllable, as small as 10-100 </a:t>
            </a:r>
            <a:r>
              <a:rPr lang="sv-SE" altLang="en-US" sz="2400" smtClean="0">
                <a:latin typeface="Symbol" panose="05050102010706020507" pitchFamily="18" charset="2"/>
              </a:rPr>
              <a:t>m</a:t>
            </a:r>
            <a:r>
              <a:rPr lang="sv-SE" altLang="en-US" sz="2400" smtClean="0"/>
              <a:t>l </a:t>
            </a:r>
            <a:r>
              <a:rPr lang="sv-SE" altLang="en-US" sz="2800" smtClean="0"/>
              <a:t>&amp; is</a:t>
            </a:r>
            <a:r>
              <a:rPr lang="sv-SE" altLang="en-US" sz="2400" smtClean="0"/>
              <a:t> </a:t>
            </a:r>
            <a:r>
              <a:rPr lang="sv-SE" altLang="en-US" sz="2800" smtClean="0"/>
              <a:t>independent of the force &amp; duration of the activation applied as well as the solution volume in the container.</a:t>
            </a:r>
            <a:endParaRPr lang="en-US" altLang="en-US" sz="2800" smtClean="0"/>
          </a:p>
        </p:txBody>
      </p:sp>
      <p:sp>
        <p:nvSpPr>
          <p:cNvPr id="40963" name="Rectangle 7"/>
          <p:cNvSpPr>
            <a:spLocks noGrp="1" noChangeArrowheads="1"/>
          </p:cNvSpPr>
          <p:nvPr>
            <p:ph sz="half" idx="2"/>
          </p:nvPr>
        </p:nvSpPr>
        <p:spPr/>
        <p:txBody>
          <a:bodyPr/>
          <a:lstStyle/>
          <a:p>
            <a:pPr eaLnBrk="1" hangingPunct="1">
              <a:lnSpc>
                <a:spcPct val="90000"/>
              </a:lnSpc>
            </a:pPr>
            <a:endParaRPr lang="fa-IR" altLang="en-US" sz="2800" smtClean="0"/>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95400"/>
            <a:ext cx="4343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40966"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19420CE8-08E8-405F-953A-C876C24B1EF7}" type="slidenum">
              <a:rPr lang="en-US" altLang="en-US" sz="1400"/>
              <a:pPr eaLnBrk="1" hangingPunct="1"/>
              <a:t>39</a:t>
            </a:fld>
            <a:endParaRPr lang="en-US" altLang="en-US" sz="1400"/>
          </a:p>
        </p:txBody>
      </p:sp>
      <p:sp>
        <p:nvSpPr>
          <p:cNvPr id="40967"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81000" y="304800"/>
            <a:ext cx="8229600" cy="5821363"/>
          </a:xfrm>
        </p:spPr>
        <p:txBody>
          <a:bodyPr/>
          <a:lstStyle/>
          <a:p>
            <a:pPr eaLnBrk="1" hangingPunct="1">
              <a:lnSpc>
                <a:spcPct val="120000"/>
              </a:lnSpc>
              <a:spcAft>
                <a:spcPct val="10000"/>
              </a:spcAft>
              <a:buFontTx/>
              <a:buBlip>
                <a:blip r:embed="rId2"/>
              </a:buBlip>
            </a:pPr>
            <a:r>
              <a:rPr lang="en-US" altLang="en-US" sz="2800" smtClean="0"/>
              <a:t> </a:t>
            </a:r>
            <a:r>
              <a:rPr lang="en-US" altLang="en-US" sz="2000" b="1" u="sng" smtClean="0">
                <a:solidFill>
                  <a:srgbClr val="0000FF"/>
                </a:solidFill>
              </a:rPr>
              <a:t>Sustained Release</a:t>
            </a:r>
            <a:r>
              <a:rPr lang="en-US" altLang="en-US" sz="2000" b="1" smtClean="0">
                <a:solidFill>
                  <a:srgbClr val="0000FF"/>
                </a:solidFill>
              </a:rPr>
              <a:t> :</a:t>
            </a:r>
          </a:p>
          <a:p>
            <a:pPr eaLnBrk="1" hangingPunct="1">
              <a:lnSpc>
                <a:spcPct val="120000"/>
              </a:lnSpc>
              <a:spcAft>
                <a:spcPct val="10000"/>
              </a:spcAft>
              <a:buFont typeface="Wingdings" panose="05000000000000000000" pitchFamily="2" charset="2"/>
              <a:buChar char="ü"/>
            </a:pPr>
            <a:r>
              <a:rPr lang="en-US" altLang="en-US" sz="2000" smtClean="0"/>
              <a:t>The term sustained release has been constantly used to describe a pharmaceutical dosage form formulated to retard the release of a therapeutic agent such that its appearance in the systemic circulation is delayed &amp;/or prolonged &amp; its plasma profile is sustained in duration.</a:t>
            </a:r>
          </a:p>
          <a:p>
            <a:pPr eaLnBrk="1" hangingPunct="1">
              <a:lnSpc>
                <a:spcPct val="120000"/>
              </a:lnSpc>
              <a:spcAft>
                <a:spcPct val="10000"/>
              </a:spcAft>
              <a:buFontTx/>
              <a:buBlip>
                <a:blip r:embed="rId2"/>
              </a:buBlip>
            </a:pPr>
            <a:r>
              <a:rPr lang="en-US" altLang="en-US" sz="2000" b="1" u="sng" smtClean="0">
                <a:solidFill>
                  <a:srgbClr val="0000FF"/>
                </a:solidFill>
              </a:rPr>
              <a:t>Controlled Release</a:t>
            </a:r>
            <a:r>
              <a:rPr lang="en-US" altLang="en-US" sz="2000" b="1" smtClean="0">
                <a:solidFill>
                  <a:srgbClr val="0000FF"/>
                </a:solidFill>
              </a:rPr>
              <a:t> :</a:t>
            </a:r>
          </a:p>
          <a:p>
            <a:pPr eaLnBrk="1" hangingPunct="1">
              <a:lnSpc>
                <a:spcPct val="120000"/>
              </a:lnSpc>
              <a:spcAft>
                <a:spcPct val="10000"/>
              </a:spcAft>
              <a:buFont typeface="Wingdings" panose="05000000000000000000" pitchFamily="2" charset="2"/>
              <a:buChar char="ü"/>
            </a:pPr>
            <a:r>
              <a:rPr lang="en-US" altLang="en-US" sz="2000" smtClean="0"/>
              <a:t>This term on the other hand, has a meaning that goes beyond the scope of sustained drug action.</a:t>
            </a:r>
          </a:p>
          <a:p>
            <a:pPr eaLnBrk="1" hangingPunct="1">
              <a:lnSpc>
                <a:spcPct val="120000"/>
              </a:lnSpc>
              <a:spcAft>
                <a:spcPct val="10000"/>
              </a:spcAft>
              <a:buFont typeface="Wingdings" panose="05000000000000000000" pitchFamily="2" charset="2"/>
              <a:buChar char="ü"/>
            </a:pPr>
            <a:r>
              <a:rPr lang="en-US" altLang="en-US" sz="2000" smtClean="0"/>
              <a:t>It also implies a </a:t>
            </a:r>
            <a:r>
              <a:rPr lang="en-US" altLang="en-US" sz="2000" smtClean="0">
                <a:solidFill>
                  <a:schemeClr val="accent2"/>
                </a:solidFill>
              </a:rPr>
              <a:t>predictability</a:t>
            </a:r>
            <a:r>
              <a:rPr lang="en-US" altLang="en-US" sz="2000" smtClean="0"/>
              <a:t> &amp; </a:t>
            </a:r>
            <a:r>
              <a:rPr lang="en-US" altLang="en-US" sz="2000" smtClean="0">
                <a:solidFill>
                  <a:schemeClr val="accent2"/>
                </a:solidFill>
              </a:rPr>
              <a:t>reproducibility </a:t>
            </a:r>
            <a:r>
              <a:rPr lang="en-US" altLang="en-US" sz="2000" smtClean="0"/>
              <a:t>in the drug release kinetics, which means that the release of drug ingredient from a controlled delivery system proceeds at a rate profile that is not only predictable kinetically, but also reproducible from one unit to another.</a:t>
            </a:r>
            <a:endParaRPr lang="en-US" altLang="en-US" sz="2000" smtClean="0">
              <a:solidFill>
                <a:schemeClr val="accent2"/>
              </a:solidFill>
            </a:endParaRPr>
          </a:p>
          <a:p>
            <a:pPr eaLnBrk="1" hangingPunct="1">
              <a:lnSpc>
                <a:spcPct val="120000"/>
              </a:lnSpc>
              <a:spcAft>
                <a:spcPct val="10000"/>
              </a:spcAft>
              <a:buFont typeface="Wingdings" panose="05000000000000000000" pitchFamily="2" charset="2"/>
              <a:buNone/>
            </a:pPr>
            <a:endParaRPr lang="en-US" altLang="en-US" sz="2000" smtClean="0"/>
          </a:p>
        </p:txBody>
      </p:sp>
      <p:sp>
        <p:nvSpPr>
          <p:cNvPr id="512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DBC32DC3-B10E-4D4E-AE8F-EDC789A73C85}" type="slidenum">
              <a:rPr lang="en-US" altLang="en-US" sz="1400"/>
              <a:pPr eaLnBrk="1" hangingPunct="1"/>
              <a:t>4</a:t>
            </a:fld>
            <a:endParaRPr lang="en-US" altLang="en-US" sz="1400"/>
          </a:p>
        </p:txBody>
      </p:sp>
      <p:sp>
        <p:nvSpPr>
          <p:cNvPr id="512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z="4000" smtClean="0">
                <a:solidFill>
                  <a:srgbClr val="FF0000"/>
                </a:solidFill>
              </a:rPr>
              <a:t>e.Magnetically activated drug delivery system</a:t>
            </a:r>
          </a:p>
        </p:txBody>
      </p:sp>
      <p:pic>
        <p:nvPicPr>
          <p:cNvPr id="41987" name="Picture 4" descr="DSC007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4198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2530A6F8-1D85-4C0D-A2FB-69F3B8E6066D}" type="slidenum">
              <a:rPr lang="en-US" altLang="en-US" sz="1400"/>
              <a:pPr eaLnBrk="1" hangingPunct="1"/>
              <a:t>40</a:t>
            </a:fld>
            <a:endParaRPr lang="en-US" altLang="en-US" sz="1400"/>
          </a:p>
        </p:txBody>
      </p:sp>
      <p:sp>
        <p:nvSpPr>
          <p:cNvPr id="41990"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457200" y="609600"/>
            <a:ext cx="8229600" cy="5516563"/>
          </a:xfrm>
        </p:spPr>
        <p:txBody>
          <a:bodyPr/>
          <a:lstStyle/>
          <a:p>
            <a:pPr eaLnBrk="1" hangingPunct="1">
              <a:spcAft>
                <a:spcPct val="20000"/>
              </a:spcAft>
              <a:buFontTx/>
              <a:buBlip>
                <a:blip r:embed="rId2"/>
              </a:buBlip>
            </a:pPr>
            <a:r>
              <a:rPr lang="en-US" altLang="en-US" sz="2800" smtClean="0"/>
              <a:t>In this type, drug reservoir is a dispersion of peptide or protein powders in polymer matrix from which macromolecular drug can be delivered only at a relatively slow rate.</a:t>
            </a:r>
          </a:p>
          <a:p>
            <a:pPr eaLnBrk="1" hangingPunct="1">
              <a:spcAft>
                <a:spcPct val="20000"/>
              </a:spcAft>
              <a:buFontTx/>
              <a:buBlip>
                <a:blip r:embed="rId2"/>
              </a:buBlip>
            </a:pPr>
            <a:r>
              <a:rPr lang="en-US" altLang="en-US" sz="2800" smtClean="0"/>
              <a:t>This low rate of delivery can be improved by incorporating electromagnetically triggered vibration mechanism into polymeric device combined with a hemispherical design.</a:t>
            </a:r>
          </a:p>
          <a:p>
            <a:pPr eaLnBrk="1" hangingPunct="1">
              <a:spcAft>
                <a:spcPct val="20000"/>
              </a:spcAft>
              <a:buFontTx/>
              <a:buBlip>
                <a:blip r:embed="rId2"/>
              </a:buBlip>
            </a:pPr>
            <a:r>
              <a:rPr lang="en-US" altLang="en-US" sz="2800" smtClean="0"/>
              <a:t>Device is fabricated by positioning a tiny magnet ring in core of hemispherical drug dispersing polymer matrix.</a:t>
            </a:r>
          </a:p>
          <a:p>
            <a:pPr eaLnBrk="1" hangingPunct="1">
              <a:spcAft>
                <a:spcPct val="20000"/>
              </a:spcAft>
              <a:buFontTx/>
              <a:buBlip>
                <a:blip r:embed="rId2"/>
              </a:buBlip>
            </a:pPr>
            <a:endParaRPr lang="en-US" altLang="en-US" sz="2800" smtClean="0"/>
          </a:p>
        </p:txBody>
      </p:sp>
      <p:sp>
        <p:nvSpPr>
          <p:cNvPr id="43011"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4301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63C8FD2E-0631-48DB-B22B-28E9EC00A16D}" type="slidenum">
              <a:rPr lang="en-US" altLang="en-US" sz="1400"/>
              <a:pPr eaLnBrk="1" hangingPunct="1"/>
              <a:t>41</a:t>
            </a:fld>
            <a:endParaRPr lang="en-US" altLang="en-US" sz="1400"/>
          </a:p>
        </p:txBody>
      </p:sp>
      <p:sp>
        <p:nvSpPr>
          <p:cNvPr id="4301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381000" y="304800"/>
            <a:ext cx="8229600" cy="6019800"/>
          </a:xfrm>
        </p:spPr>
        <p:txBody>
          <a:bodyPr/>
          <a:lstStyle/>
          <a:p>
            <a:pPr eaLnBrk="1" hangingPunct="1">
              <a:lnSpc>
                <a:spcPct val="90000"/>
              </a:lnSpc>
              <a:spcAft>
                <a:spcPct val="20000"/>
              </a:spcAft>
              <a:buFontTx/>
              <a:buBlip>
                <a:blip r:embed="rId2"/>
              </a:buBlip>
            </a:pPr>
            <a:r>
              <a:rPr lang="en-US" altLang="en-US" sz="2800" smtClean="0"/>
              <a:t>Device is fabricated by positioning a tiny magnet ring in core of hemispherical drug dispersing polymer matrix.</a:t>
            </a:r>
          </a:p>
          <a:p>
            <a:pPr eaLnBrk="1" hangingPunct="1">
              <a:lnSpc>
                <a:spcPct val="90000"/>
              </a:lnSpc>
              <a:spcAft>
                <a:spcPct val="20000"/>
              </a:spcAft>
              <a:buFontTx/>
              <a:buBlip>
                <a:blip r:embed="rId2"/>
              </a:buBlip>
            </a:pPr>
            <a:r>
              <a:rPr lang="en-US" altLang="en-US" sz="2800" smtClean="0"/>
              <a:t>The external surface is coated with drug impermeable polymer (ethylene vinyl acetate or silicon elastomer) except one cavity at the centre of the flat surface.</a:t>
            </a:r>
          </a:p>
          <a:p>
            <a:pPr eaLnBrk="1" hangingPunct="1">
              <a:lnSpc>
                <a:spcPct val="90000"/>
              </a:lnSpc>
              <a:spcAft>
                <a:spcPct val="20000"/>
              </a:spcAft>
              <a:buFontTx/>
              <a:buBlip>
                <a:blip r:embed="rId2"/>
              </a:buBlip>
            </a:pPr>
            <a:r>
              <a:rPr lang="en-US" altLang="en-US" sz="2800" smtClean="0"/>
              <a:t>This delivery device used to deliver protein drugs such as bovine serum albumin, at a low basal rate, by a simple diffusion process under non triggering condition.</a:t>
            </a:r>
          </a:p>
          <a:p>
            <a:pPr eaLnBrk="1" hangingPunct="1">
              <a:lnSpc>
                <a:spcPct val="90000"/>
              </a:lnSpc>
              <a:spcAft>
                <a:spcPct val="20000"/>
              </a:spcAft>
              <a:buFontTx/>
              <a:buBlip>
                <a:blip r:embed="rId2"/>
              </a:buBlip>
            </a:pPr>
            <a:r>
              <a:rPr lang="en-US" altLang="en-US" sz="2800" smtClean="0"/>
              <a:t>As the magnet is activated to vibrate by external electromagnetic field, drug molecules are delivered at much higher rate.</a:t>
            </a:r>
          </a:p>
        </p:txBody>
      </p:sp>
      <p:sp>
        <p:nvSpPr>
          <p:cNvPr id="4403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C98CBB47-13F8-4DF0-B658-79660E55F487}" type="slidenum">
              <a:rPr lang="en-US" altLang="en-US" sz="1400"/>
              <a:pPr eaLnBrk="1" hangingPunct="1"/>
              <a:t>42</a:t>
            </a:fld>
            <a:endParaRPr lang="en-US" altLang="en-US" sz="1400"/>
          </a:p>
        </p:txBody>
      </p:sp>
      <p:sp>
        <p:nvSpPr>
          <p:cNvPr id="44037"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381000"/>
            <a:ext cx="8229600" cy="1143000"/>
          </a:xfrm>
        </p:spPr>
        <p:txBody>
          <a:bodyPr/>
          <a:lstStyle/>
          <a:p>
            <a:pPr eaLnBrk="1" hangingPunct="1"/>
            <a:r>
              <a:rPr lang="en-US" altLang="en-US" sz="4000" smtClean="0">
                <a:solidFill>
                  <a:srgbClr val="FF0000"/>
                </a:solidFill>
              </a:rPr>
              <a:t>f.Sonophoresis - activated drug delivery system</a:t>
            </a:r>
          </a:p>
        </p:txBody>
      </p:sp>
      <p:sp>
        <p:nvSpPr>
          <p:cNvPr id="45059" name="Rectangle 3"/>
          <p:cNvSpPr>
            <a:spLocks noGrp="1" noChangeArrowheads="1"/>
          </p:cNvSpPr>
          <p:nvPr>
            <p:ph type="body" idx="1"/>
          </p:nvPr>
        </p:nvSpPr>
        <p:spPr>
          <a:xfrm>
            <a:off x="457200" y="1600200"/>
            <a:ext cx="8229600" cy="4724400"/>
          </a:xfrm>
        </p:spPr>
        <p:txBody>
          <a:bodyPr/>
          <a:lstStyle/>
          <a:p>
            <a:pPr eaLnBrk="1" hangingPunct="1">
              <a:spcAft>
                <a:spcPct val="10000"/>
              </a:spcAft>
              <a:buFontTx/>
              <a:buBlip>
                <a:blip r:embed="rId2"/>
              </a:buBlip>
            </a:pPr>
            <a:r>
              <a:rPr lang="en-US" altLang="en-US" sz="2700" smtClean="0"/>
              <a:t>Also called as Phonophoresis.</a:t>
            </a:r>
          </a:p>
          <a:p>
            <a:pPr eaLnBrk="1" hangingPunct="1">
              <a:spcAft>
                <a:spcPct val="10000"/>
              </a:spcAft>
              <a:buFontTx/>
              <a:buBlip>
                <a:blip r:embed="rId2"/>
              </a:buBlip>
            </a:pPr>
            <a:r>
              <a:rPr lang="en-US" altLang="en-US" sz="2700" smtClean="0"/>
              <a:t>This type of system utilizes ultrasonic energy to activate or trigger the delivery of drug from polymeric drug delivery device.</a:t>
            </a:r>
          </a:p>
          <a:p>
            <a:pPr eaLnBrk="1" hangingPunct="1">
              <a:spcAft>
                <a:spcPct val="10000"/>
              </a:spcAft>
              <a:buFontTx/>
              <a:buBlip>
                <a:blip r:embed="rId2"/>
              </a:buBlip>
            </a:pPr>
            <a:r>
              <a:rPr lang="en-US" altLang="en-US" sz="2700" smtClean="0"/>
              <a:t>System can be fabricated from nondegradable polymer (ethylene vinyl acetate) or bioerodiable polymer (poly[bis(p-carboxyphenoxy) alkane anhydride]</a:t>
            </a:r>
          </a:p>
          <a:p>
            <a:pPr eaLnBrk="1" hangingPunct="1">
              <a:spcAft>
                <a:spcPct val="10000"/>
              </a:spcAft>
              <a:buFontTx/>
              <a:buBlip>
                <a:blip r:embed="rId2"/>
              </a:buBlip>
            </a:pPr>
            <a:r>
              <a:rPr lang="en-US" altLang="en-US" sz="2400" smtClean="0"/>
              <a:t>The potential application of sonophoresis to regulate the delivery of drugs was recently reviewed.</a:t>
            </a:r>
          </a:p>
        </p:txBody>
      </p:sp>
      <p:sp>
        <p:nvSpPr>
          <p:cNvPr id="45060"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450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C5D950F6-93E9-4B54-B098-2F1742F309D9}" type="slidenum">
              <a:rPr lang="en-US" altLang="en-US" sz="1400"/>
              <a:pPr eaLnBrk="1" hangingPunct="1"/>
              <a:t>43</a:t>
            </a:fld>
            <a:endParaRPr lang="en-US" altLang="en-US" sz="1400"/>
          </a:p>
        </p:txBody>
      </p:sp>
      <p:sp>
        <p:nvSpPr>
          <p:cNvPr id="45062"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books?id=HBH-0KaFWDkC&amp;pg=PA27&amp;img=1&amp;zoom=3&amp;hl=en&amp;sig=ACfU3U1RI2RVdeB8EdV0tANFU_GSz2y1kQ&amp;w=575"/>
          <p:cNvPicPr>
            <a:picLocks noChangeAspect="1" noChangeArrowheads="1"/>
          </p:cNvPicPr>
          <p:nvPr>
            <p:ph/>
          </p:nvPr>
        </p:nvPicPr>
        <p:blipFill>
          <a:blip r:embed="rId2">
            <a:extLst>
              <a:ext uri="{28A0092B-C50C-407E-A947-70E740481C1C}">
                <a14:useLocalDpi xmlns:a14="http://schemas.microsoft.com/office/drawing/2010/main" val="0"/>
              </a:ext>
            </a:extLst>
          </a:blip>
          <a:srcRect l="5086" t="8333" r="26849" b="62500"/>
          <a:stretch>
            <a:fillRect/>
          </a:stretch>
        </p:blipFill>
        <p:spPr>
          <a:xfrm>
            <a:off x="0" y="0"/>
            <a:ext cx="9144000" cy="6172200"/>
          </a:xfrm>
          <a:noFill/>
        </p:spPr>
      </p:pic>
      <p:sp>
        <p:nvSpPr>
          <p:cNvPr id="4608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146F7B78-A5C9-4FFF-A321-F2178BF26C00}" type="slidenum">
              <a:rPr lang="en-US" altLang="en-US" sz="1400"/>
              <a:pPr eaLnBrk="1" hangingPunct="1"/>
              <a:t>44</a:t>
            </a:fld>
            <a:endParaRPr lang="en-US" altLang="en-US" sz="1400"/>
          </a:p>
        </p:txBody>
      </p:sp>
      <p:sp>
        <p:nvSpPr>
          <p:cNvPr id="4608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z="4000" smtClean="0">
                <a:solidFill>
                  <a:srgbClr val="FF0000"/>
                </a:solidFill>
              </a:rPr>
              <a:t>g.Iontophoresis activated drug delivery system</a:t>
            </a:r>
          </a:p>
        </p:txBody>
      </p:sp>
      <p:sp>
        <p:nvSpPr>
          <p:cNvPr id="47107" name="Rectangle 3"/>
          <p:cNvSpPr>
            <a:spLocks noGrp="1" noChangeArrowheads="1"/>
          </p:cNvSpPr>
          <p:nvPr>
            <p:ph type="body" idx="1"/>
          </p:nvPr>
        </p:nvSpPr>
        <p:spPr/>
        <p:txBody>
          <a:bodyPr/>
          <a:lstStyle/>
          <a:p>
            <a:pPr eaLnBrk="1" hangingPunct="1">
              <a:lnSpc>
                <a:spcPct val="120000"/>
              </a:lnSpc>
              <a:spcAft>
                <a:spcPct val="20000"/>
              </a:spcAft>
              <a:buFontTx/>
              <a:buBlip>
                <a:blip r:embed="rId2"/>
              </a:buBlip>
            </a:pPr>
            <a:r>
              <a:rPr lang="en-US" altLang="en-US" sz="2800" smtClean="0"/>
              <a:t>This type of system uses electrical current to activate &amp; to modulate the diffusion of charged drug across biological membrane.</a:t>
            </a:r>
          </a:p>
          <a:p>
            <a:pPr eaLnBrk="1" hangingPunct="1">
              <a:lnSpc>
                <a:spcPct val="120000"/>
              </a:lnSpc>
              <a:spcAft>
                <a:spcPct val="20000"/>
              </a:spcAft>
              <a:buFontTx/>
              <a:buBlip>
                <a:blip r:embed="rId2"/>
              </a:buBlip>
            </a:pPr>
            <a:r>
              <a:rPr lang="en-US" altLang="en-US" sz="2800" smtClean="0"/>
              <a:t>Iontophoresis – facilitated skin permeation rate of charged molecule (i) consist of 3 components &amp; is expressed by,</a:t>
            </a:r>
          </a:p>
          <a:p>
            <a:pPr eaLnBrk="1" hangingPunct="1">
              <a:lnSpc>
                <a:spcPct val="120000"/>
              </a:lnSpc>
              <a:spcAft>
                <a:spcPct val="20000"/>
              </a:spcAft>
              <a:buFontTx/>
              <a:buNone/>
            </a:pPr>
            <a:r>
              <a:rPr lang="en-US" altLang="en-US" sz="2800" smtClean="0"/>
              <a:t>		</a:t>
            </a:r>
            <a:r>
              <a:rPr lang="sv-SE" altLang="en-US" smtClean="0"/>
              <a:t>J</a:t>
            </a:r>
            <a:r>
              <a:rPr lang="sv-SE" altLang="en-US" baseline="-25000" smtClean="0"/>
              <a:t>i</a:t>
            </a:r>
            <a:r>
              <a:rPr lang="sv-SE" altLang="en-US" baseline="30000" smtClean="0"/>
              <a:t>isp </a:t>
            </a:r>
            <a:r>
              <a:rPr lang="sv-SE" altLang="en-US" smtClean="0"/>
              <a:t> =  J</a:t>
            </a:r>
            <a:r>
              <a:rPr lang="sv-SE" altLang="en-US" baseline="30000" smtClean="0"/>
              <a:t>p</a:t>
            </a:r>
            <a:r>
              <a:rPr lang="sv-SE" altLang="en-US" smtClean="0"/>
              <a:t> + J</a:t>
            </a:r>
            <a:r>
              <a:rPr lang="sv-SE" altLang="en-US" baseline="30000" smtClean="0"/>
              <a:t>e</a:t>
            </a:r>
            <a:r>
              <a:rPr lang="sv-SE" altLang="en-US" smtClean="0"/>
              <a:t> +J</a:t>
            </a:r>
            <a:r>
              <a:rPr lang="sv-SE" altLang="en-US" baseline="30000" smtClean="0"/>
              <a:t>c</a:t>
            </a:r>
            <a:endParaRPr lang="en-US" altLang="en-US" baseline="30000" smtClean="0"/>
          </a:p>
          <a:p>
            <a:pPr eaLnBrk="1" hangingPunct="1">
              <a:lnSpc>
                <a:spcPct val="120000"/>
              </a:lnSpc>
              <a:spcAft>
                <a:spcPct val="20000"/>
              </a:spcAft>
              <a:buFontTx/>
              <a:buNone/>
            </a:pPr>
            <a:endParaRPr lang="en-US" altLang="en-US" sz="2800" smtClean="0"/>
          </a:p>
        </p:txBody>
      </p:sp>
      <p:sp>
        <p:nvSpPr>
          <p:cNvPr id="47108"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4710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121BABAE-6688-4D33-925F-0AA2AC565494}" type="slidenum">
              <a:rPr lang="en-US" altLang="en-US" sz="1400"/>
              <a:pPr eaLnBrk="1" hangingPunct="1"/>
              <a:t>45</a:t>
            </a:fld>
            <a:endParaRPr lang="en-US" altLang="en-US" sz="1400"/>
          </a:p>
        </p:txBody>
      </p:sp>
      <p:sp>
        <p:nvSpPr>
          <p:cNvPr id="47110"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457200" y="304800"/>
            <a:ext cx="8229600" cy="6172200"/>
          </a:xfrm>
        </p:spPr>
        <p:txBody>
          <a:bodyPr/>
          <a:lstStyle/>
          <a:p>
            <a:pPr eaLnBrk="1" hangingPunct="1">
              <a:lnSpc>
                <a:spcPct val="90000"/>
              </a:lnSpc>
              <a:buFontTx/>
              <a:buNone/>
            </a:pPr>
            <a:r>
              <a:rPr lang="en-US" altLang="en-US" sz="2800" smtClean="0"/>
              <a:t>Where,</a:t>
            </a:r>
          </a:p>
          <a:p>
            <a:pPr eaLnBrk="1" hangingPunct="1">
              <a:lnSpc>
                <a:spcPct val="90000"/>
              </a:lnSpc>
              <a:buFontTx/>
              <a:buBlip>
                <a:blip r:embed="rId2"/>
              </a:buBlip>
            </a:pPr>
            <a:r>
              <a:rPr lang="sv-SE" altLang="en-US" sz="2800" smtClean="0"/>
              <a:t>J</a:t>
            </a:r>
            <a:r>
              <a:rPr lang="sv-SE" altLang="en-US" sz="2800" baseline="30000" smtClean="0"/>
              <a:t>p –</a:t>
            </a:r>
            <a:r>
              <a:rPr lang="sv-SE" altLang="en-US" sz="2800" smtClean="0"/>
              <a:t> passive skin permeation flux.</a:t>
            </a:r>
          </a:p>
          <a:p>
            <a:pPr eaLnBrk="1" hangingPunct="1">
              <a:lnSpc>
                <a:spcPct val="90000"/>
              </a:lnSpc>
              <a:buFontTx/>
              <a:buNone/>
            </a:pPr>
            <a:r>
              <a:rPr lang="sv-SE" altLang="en-US" sz="2800" smtClean="0"/>
              <a:t>		= K</a:t>
            </a:r>
            <a:r>
              <a:rPr lang="sv-SE" altLang="en-US" sz="2800" baseline="-25000" smtClean="0"/>
              <a:t>s</a:t>
            </a:r>
            <a:r>
              <a:rPr lang="sv-SE" altLang="en-US" sz="2800" smtClean="0"/>
              <a:t>D</a:t>
            </a:r>
            <a:r>
              <a:rPr lang="sv-SE" altLang="en-US" sz="2800" baseline="-25000" smtClean="0"/>
              <a:t>s</a:t>
            </a:r>
            <a:r>
              <a:rPr lang="sv-SE" altLang="en-US" sz="2800" smtClean="0"/>
              <a:t>  </a:t>
            </a:r>
            <a:r>
              <a:rPr lang="sv-SE" altLang="en-US" sz="2800" u="sng" smtClean="0"/>
              <a:t>dC </a:t>
            </a:r>
            <a:r>
              <a:rPr lang="sv-SE" altLang="en-US" sz="2800" smtClean="0"/>
              <a:t>  </a:t>
            </a:r>
          </a:p>
          <a:p>
            <a:pPr eaLnBrk="1" hangingPunct="1">
              <a:lnSpc>
                <a:spcPct val="90000"/>
              </a:lnSpc>
              <a:buFontTx/>
              <a:buNone/>
            </a:pPr>
            <a:r>
              <a:rPr lang="sv-SE" altLang="en-US" sz="2800" smtClean="0"/>
              <a:t>                      h</a:t>
            </a:r>
            <a:r>
              <a:rPr lang="sv-SE" altLang="en-US" sz="2800" baseline="-25000" smtClean="0"/>
              <a:t>s</a:t>
            </a:r>
          </a:p>
          <a:p>
            <a:pPr eaLnBrk="1" hangingPunct="1">
              <a:lnSpc>
                <a:spcPct val="90000"/>
              </a:lnSpc>
              <a:buFontTx/>
              <a:buNone/>
            </a:pPr>
            <a:r>
              <a:rPr lang="en-US" altLang="en-US" sz="2800" smtClean="0"/>
              <a:t>		</a:t>
            </a:r>
            <a:r>
              <a:rPr lang="sv-SE" altLang="en-US" sz="2800" smtClean="0"/>
              <a:t>K</a:t>
            </a:r>
            <a:r>
              <a:rPr lang="sv-SE" altLang="en-US" sz="2800" baseline="-25000" smtClean="0"/>
              <a:t>s </a:t>
            </a:r>
            <a:r>
              <a:rPr lang="sv-SE" altLang="en-US" sz="2800" smtClean="0"/>
              <a:t>= partition coefficient for interfacial 		       partitioning from donor solution to 	  	       stratum corneum</a:t>
            </a:r>
          </a:p>
          <a:p>
            <a:pPr eaLnBrk="1" hangingPunct="1">
              <a:lnSpc>
                <a:spcPct val="90000"/>
              </a:lnSpc>
              <a:buFontTx/>
              <a:buNone/>
            </a:pPr>
            <a:r>
              <a:rPr lang="sv-SE" altLang="en-US" sz="2800" smtClean="0"/>
              <a:t>		D</a:t>
            </a:r>
            <a:r>
              <a:rPr lang="sv-SE" altLang="en-US" sz="2800" baseline="-25000" smtClean="0"/>
              <a:t>s </a:t>
            </a:r>
            <a:r>
              <a:rPr lang="sv-SE" altLang="en-US" sz="2800" smtClean="0"/>
              <a:t>= diffusivity across the skin</a:t>
            </a:r>
          </a:p>
          <a:p>
            <a:pPr eaLnBrk="1" hangingPunct="1">
              <a:lnSpc>
                <a:spcPct val="90000"/>
              </a:lnSpc>
              <a:buFontTx/>
              <a:buNone/>
            </a:pPr>
            <a:r>
              <a:rPr lang="sv-SE" altLang="en-US" sz="2800" smtClean="0"/>
              <a:t>		</a:t>
            </a:r>
            <a:r>
              <a:rPr lang="sv-SE" altLang="en-US" sz="2800" u="sng" smtClean="0"/>
              <a:t>dC </a:t>
            </a:r>
            <a:r>
              <a:rPr lang="sv-SE" altLang="en-US" sz="2800" smtClean="0"/>
              <a:t>  = concentration gradient across the skin</a:t>
            </a:r>
          </a:p>
          <a:p>
            <a:pPr eaLnBrk="1" hangingPunct="1">
              <a:lnSpc>
                <a:spcPct val="90000"/>
              </a:lnSpc>
              <a:buFontTx/>
              <a:buNone/>
            </a:pPr>
            <a:r>
              <a:rPr lang="sv-SE" altLang="en-US" sz="2800" smtClean="0"/>
              <a:t>          h</a:t>
            </a:r>
            <a:r>
              <a:rPr lang="sv-SE" altLang="en-US" sz="2800" baseline="-25000" smtClean="0"/>
              <a:t>s</a:t>
            </a:r>
          </a:p>
          <a:p>
            <a:pPr eaLnBrk="1" hangingPunct="1">
              <a:lnSpc>
                <a:spcPct val="90000"/>
              </a:lnSpc>
              <a:buFontTx/>
              <a:buBlip>
                <a:blip r:embed="rId2"/>
              </a:buBlip>
            </a:pPr>
            <a:r>
              <a:rPr lang="sv-SE" altLang="en-US" sz="2800" smtClean="0"/>
              <a:t>J</a:t>
            </a:r>
            <a:r>
              <a:rPr lang="sv-SE" altLang="en-US" sz="2800" baseline="30000" smtClean="0"/>
              <a:t>e </a:t>
            </a:r>
            <a:r>
              <a:rPr lang="sv-SE" altLang="en-US" sz="2800" smtClean="0"/>
              <a:t>– electrical current driven permeation flux</a:t>
            </a:r>
          </a:p>
          <a:p>
            <a:pPr eaLnBrk="1" hangingPunct="1">
              <a:lnSpc>
                <a:spcPct val="90000"/>
              </a:lnSpc>
              <a:buFontTx/>
              <a:buNone/>
            </a:pPr>
            <a:r>
              <a:rPr lang="sv-SE" altLang="en-US" sz="2800" baseline="-25000" smtClean="0"/>
              <a:t>		</a:t>
            </a:r>
            <a:r>
              <a:rPr lang="sv-SE" altLang="en-US" sz="2800" smtClean="0"/>
              <a:t>= </a:t>
            </a:r>
            <a:r>
              <a:rPr lang="sv-SE" altLang="en-US" sz="2800" u="sng" smtClean="0"/>
              <a:t>Z</a:t>
            </a:r>
            <a:r>
              <a:rPr lang="sv-SE" altLang="en-US" sz="2800" u="sng" baseline="-5000" smtClean="0"/>
              <a:t>i</a:t>
            </a:r>
            <a:r>
              <a:rPr lang="sv-SE" altLang="en-US" sz="2800" u="sng" smtClean="0"/>
              <a:t>D</a:t>
            </a:r>
            <a:r>
              <a:rPr lang="sv-SE" altLang="en-US" sz="2800" u="sng" baseline="-5000" smtClean="0"/>
              <a:t>i</a:t>
            </a:r>
            <a:r>
              <a:rPr lang="sv-SE" altLang="en-US" sz="2800" u="sng" smtClean="0"/>
              <a:t>F</a:t>
            </a:r>
            <a:r>
              <a:rPr lang="sv-SE" altLang="en-US" sz="2800" smtClean="0"/>
              <a:t>  C</a:t>
            </a:r>
            <a:r>
              <a:rPr lang="sv-SE" altLang="en-US" sz="2800" baseline="-5000" smtClean="0"/>
              <a:t>i</a:t>
            </a:r>
            <a:r>
              <a:rPr lang="sv-SE" altLang="en-US" sz="2800" smtClean="0"/>
              <a:t>  </a:t>
            </a:r>
            <a:r>
              <a:rPr lang="sv-SE" altLang="en-US" sz="2800" u="sng" smtClean="0"/>
              <a:t>dE</a:t>
            </a:r>
            <a:endParaRPr lang="sv-SE" altLang="en-US" sz="2800" smtClean="0"/>
          </a:p>
          <a:p>
            <a:pPr eaLnBrk="1" hangingPunct="1">
              <a:lnSpc>
                <a:spcPct val="90000"/>
              </a:lnSpc>
              <a:buFontTx/>
              <a:buNone/>
            </a:pPr>
            <a:r>
              <a:rPr lang="sv-SE" altLang="en-US" sz="2800" smtClean="0"/>
              <a:t>              RT         h</a:t>
            </a:r>
            <a:r>
              <a:rPr lang="sv-SE" altLang="en-US" sz="2800" baseline="-25000" smtClean="0"/>
              <a:t>s</a:t>
            </a:r>
          </a:p>
          <a:p>
            <a:pPr eaLnBrk="1" hangingPunct="1">
              <a:lnSpc>
                <a:spcPct val="90000"/>
              </a:lnSpc>
              <a:buFontTx/>
              <a:buNone/>
            </a:pPr>
            <a:endParaRPr lang="sv-SE" altLang="en-US" sz="2800" baseline="-25000" smtClean="0"/>
          </a:p>
          <a:p>
            <a:pPr eaLnBrk="1" hangingPunct="1">
              <a:lnSpc>
                <a:spcPct val="90000"/>
              </a:lnSpc>
              <a:buFontTx/>
              <a:buNone/>
            </a:pPr>
            <a:endParaRPr lang="en-US" altLang="en-US" sz="2800" baseline="-25000" smtClean="0"/>
          </a:p>
        </p:txBody>
      </p:sp>
      <p:sp>
        <p:nvSpPr>
          <p:cNvPr id="48131"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4813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A46BD24C-E0FD-423F-B79A-B27B4A6E6C94}" type="slidenum">
              <a:rPr lang="en-US" altLang="en-US" sz="1400"/>
              <a:pPr eaLnBrk="1" hangingPunct="1"/>
              <a:t>46</a:t>
            </a:fld>
            <a:endParaRPr lang="en-US" altLang="en-US" sz="1400"/>
          </a:p>
        </p:txBody>
      </p:sp>
      <p:sp>
        <p:nvSpPr>
          <p:cNvPr id="4813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457200" y="381000"/>
            <a:ext cx="8229600" cy="5745163"/>
          </a:xfrm>
        </p:spPr>
        <p:txBody>
          <a:bodyPr/>
          <a:lstStyle/>
          <a:p>
            <a:pPr eaLnBrk="1" hangingPunct="1">
              <a:lnSpc>
                <a:spcPct val="90000"/>
              </a:lnSpc>
              <a:buFontTx/>
              <a:buNone/>
            </a:pPr>
            <a:r>
              <a:rPr lang="en-US" altLang="en-US" sz="2700" smtClean="0"/>
              <a:t>		 </a:t>
            </a:r>
            <a:r>
              <a:rPr lang="sv-SE" altLang="en-US" sz="2700" smtClean="0"/>
              <a:t>Z</a:t>
            </a:r>
            <a:r>
              <a:rPr lang="sv-SE" altLang="en-US" sz="2700" baseline="-5000" smtClean="0"/>
              <a:t>i = </a:t>
            </a:r>
            <a:r>
              <a:rPr lang="sv-SE" altLang="en-US" sz="2700" smtClean="0"/>
              <a:t>electric valency of the ionic species i</a:t>
            </a:r>
          </a:p>
          <a:p>
            <a:pPr eaLnBrk="1" hangingPunct="1">
              <a:lnSpc>
                <a:spcPct val="90000"/>
              </a:lnSpc>
              <a:buFontTx/>
              <a:buNone/>
            </a:pPr>
            <a:r>
              <a:rPr lang="sv-SE" altLang="en-US" sz="2700" smtClean="0"/>
              <a:t>		 D</a:t>
            </a:r>
            <a:r>
              <a:rPr lang="sv-SE" altLang="en-US" sz="2700" baseline="-5000" smtClean="0"/>
              <a:t>i = </a:t>
            </a:r>
            <a:r>
              <a:rPr lang="sv-SE" altLang="en-US" sz="2700" smtClean="0"/>
              <a:t>diffusivity of ionic species i in the skin</a:t>
            </a:r>
          </a:p>
          <a:p>
            <a:pPr eaLnBrk="1" hangingPunct="1">
              <a:lnSpc>
                <a:spcPct val="90000"/>
              </a:lnSpc>
              <a:buFontTx/>
              <a:buNone/>
            </a:pPr>
            <a:r>
              <a:rPr lang="sv-SE" altLang="en-US" sz="2700" smtClean="0"/>
              <a:t>		 F = faraday constant</a:t>
            </a:r>
          </a:p>
          <a:p>
            <a:pPr eaLnBrk="1" hangingPunct="1">
              <a:lnSpc>
                <a:spcPct val="90000"/>
              </a:lnSpc>
              <a:buFontTx/>
              <a:buNone/>
            </a:pPr>
            <a:r>
              <a:rPr lang="sv-SE" altLang="en-US" sz="2700" smtClean="0"/>
              <a:t>		 T = absolute temperature</a:t>
            </a:r>
          </a:p>
          <a:p>
            <a:pPr eaLnBrk="1" hangingPunct="1">
              <a:lnSpc>
                <a:spcPct val="90000"/>
              </a:lnSpc>
              <a:buFontTx/>
              <a:buNone/>
            </a:pPr>
            <a:r>
              <a:rPr lang="sv-SE" altLang="en-US" sz="2700" smtClean="0"/>
              <a:t>		 C</a:t>
            </a:r>
            <a:r>
              <a:rPr lang="sv-SE" altLang="en-US" sz="2700" baseline="-5000" smtClean="0"/>
              <a:t>i = </a:t>
            </a:r>
            <a:r>
              <a:rPr lang="sv-SE" altLang="en-US" sz="2700" smtClean="0"/>
              <a:t>donor conc. of ionic species i in the skin</a:t>
            </a:r>
          </a:p>
          <a:p>
            <a:pPr eaLnBrk="1" hangingPunct="1">
              <a:lnSpc>
                <a:spcPct val="90000"/>
              </a:lnSpc>
              <a:buFontTx/>
              <a:buNone/>
            </a:pPr>
            <a:r>
              <a:rPr lang="sv-SE" altLang="en-US" sz="2700" smtClean="0"/>
              <a:t>		 </a:t>
            </a:r>
            <a:r>
              <a:rPr lang="sv-SE" altLang="en-US" sz="2700" u="sng" smtClean="0"/>
              <a:t>dE </a:t>
            </a:r>
            <a:r>
              <a:rPr lang="sv-SE" altLang="en-US" sz="2700" smtClean="0"/>
              <a:t>= electrical potential gradient across the 		skin</a:t>
            </a:r>
          </a:p>
          <a:p>
            <a:pPr eaLnBrk="1" hangingPunct="1">
              <a:lnSpc>
                <a:spcPct val="90000"/>
              </a:lnSpc>
              <a:buFontTx/>
              <a:buBlip>
                <a:blip r:embed="rId2"/>
              </a:buBlip>
            </a:pPr>
            <a:r>
              <a:rPr lang="sv-SE" altLang="en-US" sz="2700" smtClean="0"/>
              <a:t>J</a:t>
            </a:r>
            <a:r>
              <a:rPr lang="sv-SE" altLang="en-US" sz="2700" baseline="30000" smtClean="0"/>
              <a:t>c </a:t>
            </a:r>
            <a:r>
              <a:rPr lang="sv-SE" altLang="en-US" sz="2700" smtClean="0"/>
              <a:t>= convective flow driven skin permeation flux</a:t>
            </a:r>
          </a:p>
          <a:p>
            <a:pPr lvl="1" eaLnBrk="1" hangingPunct="1">
              <a:lnSpc>
                <a:spcPct val="90000"/>
              </a:lnSpc>
              <a:buFontTx/>
              <a:buNone/>
            </a:pPr>
            <a:r>
              <a:rPr lang="sv-SE" altLang="en-US" sz="2700" smtClean="0"/>
              <a:t>	= k C</a:t>
            </a:r>
            <a:r>
              <a:rPr lang="sv-SE" altLang="en-US" sz="2700" baseline="-25000" smtClean="0"/>
              <a:t>s </a:t>
            </a:r>
            <a:r>
              <a:rPr lang="sv-SE" altLang="en-US" sz="2700" smtClean="0"/>
              <a:t>I</a:t>
            </a:r>
            <a:r>
              <a:rPr lang="sv-SE" altLang="en-US" sz="2700" baseline="-25000" smtClean="0"/>
              <a:t>d</a:t>
            </a:r>
            <a:endParaRPr lang="en-US" altLang="en-US" sz="2700" baseline="-25000" smtClean="0"/>
          </a:p>
          <a:p>
            <a:pPr lvl="1" eaLnBrk="1" hangingPunct="1">
              <a:lnSpc>
                <a:spcPct val="90000"/>
              </a:lnSpc>
              <a:buFontTx/>
              <a:buNone/>
            </a:pPr>
            <a:r>
              <a:rPr lang="sv-SE" altLang="en-US" sz="2700" smtClean="0"/>
              <a:t>Where,</a:t>
            </a:r>
          </a:p>
          <a:p>
            <a:pPr lvl="1" eaLnBrk="1" hangingPunct="1">
              <a:lnSpc>
                <a:spcPct val="90000"/>
              </a:lnSpc>
              <a:buFontTx/>
              <a:buNone/>
            </a:pPr>
            <a:r>
              <a:rPr lang="sv-SE" altLang="en-US" sz="2700" smtClean="0"/>
              <a:t>	K = propertionality constant</a:t>
            </a:r>
          </a:p>
          <a:p>
            <a:pPr lvl="1" eaLnBrk="1" hangingPunct="1">
              <a:lnSpc>
                <a:spcPct val="90000"/>
              </a:lnSpc>
              <a:buFontTx/>
              <a:buNone/>
            </a:pPr>
            <a:r>
              <a:rPr lang="sv-SE" altLang="en-US" sz="2700" smtClean="0"/>
              <a:t>	C</a:t>
            </a:r>
            <a:r>
              <a:rPr lang="sv-SE" altLang="en-US" sz="2700" baseline="-25000" smtClean="0"/>
              <a:t>s</a:t>
            </a:r>
            <a:r>
              <a:rPr lang="sv-SE" altLang="en-US" sz="2700" smtClean="0"/>
              <a:t>= conc. In the skin tissue</a:t>
            </a:r>
          </a:p>
          <a:p>
            <a:pPr lvl="1" eaLnBrk="1" hangingPunct="1">
              <a:lnSpc>
                <a:spcPct val="90000"/>
              </a:lnSpc>
              <a:buFontTx/>
              <a:buNone/>
            </a:pPr>
            <a:r>
              <a:rPr lang="sv-SE" altLang="en-US" sz="2700" smtClean="0"/>
              <a:t>	 I</a:t>
            </a:r>
            <a:r>
              <a:rPr lang="sv-SE" altLang="en-US" sz="2700" baseline="-25000" smtClean="0"/>
              <a:t>d </a:t>
            </a:r>
            <a:r>
              <a:rPr lang="sv-SE" altLang="en-US" sz="2700" smtClean="0"/>
              <a:t>= current density applied</a:t>
            </a:r>
          </a:p>
          <a:p>
            <a:pPr eaLnBrk="1" hangingPunct="1">
              <a:lnSpc>
                <a:spcPct val="90000"/>
              </a:lnSpc>
              <a:buFontTx/>
              <a:buNone/>
            </a:pPr>
            <a:r>
              <a:rPr lang="sv-SE" altLang="en-US" sz="2700" smtClean="0"/>
              <a:t>           </a:t>
            </a:r>
            <a:endParaRPr lang="en-US" altLang="en-US" sz="2700" smtClean="0"/>
          </a:p>
        </p:txBody>
      </p:sp>
      <p:sp>
        <p:nvSpPr>
          <p:cNvPr id="49155" name="Text Box 4"/>
          <p:cNvSpPr txBox="1">
            <a:spLocks noChangeArrowheads="1"/>
          </p:cNvSpPr>
          <p:nvPr/>
        </p:nvSpPr>
        <p:spPr bwMode="auto">
          <a:xfrm>
            <a:off x="1600200" y="2971800"/>
            <a:ext cx="838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a:t>h</a:t>
            </a:r>
            <a:r>
              <a:rPr lang="en-US" altLang="en-US" baseline="-25000"/>
              <a:t>s</a:t>
            </a:r>
          </a:p>
        </p:txBody>
      </p:sp>
      <p:sp>
        <p:nvSpPr>
          <p:cNvPr id="49156"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4915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426E7AD0-ED35-4E13-AC44-77B7C026ADA5}" type="slidenum">
              <a:rPr lang="en-US" altLang="en-US" sz="1400"/>
              <a:pPr eaLnBrk="1" hangingPunct="1"/>
              <a:t>47</a:t>
            </a:fld>
            <a:endParaRPr lang="en-US" altLang="en-US" sz="1400"/>
          </a:p>
        </p:txBody>
      </p:sp>
      <p:sp>
        <p:nvSpPr>
          <p:cNvPr id="49158"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2"/>
          <p:cNvGraphicFramePr>
            <a:graphicFrameLocks noChangeAspect="1"/>
          </p:cNvGraphicFramePr>
          <p:nvPr>
            <p:ph/>
          </p:nvPr>
        </p:nvGraphicFramePr>
        <p:xfrm>
          <a:off x="0" y="0"/>
          <a:ext cx="9144000" cy="5235575"/>
        </p:xfrm>
        <a:graphic>
          <a:graphicData uri="http://schemas.openxmlformats.org/presentationml/2006/ole">
            <mc:AlternateContent xmlns:mc="http://schemas.openxmlformats.org/markup-compatibility/2006">
              <mc:Choice xmlns:v="urn:schemas-microsoft-com:vml" Requires="v">
                <p:oleObj spid="_x0000_s50183" name="Image" r:id="rId3" imgW="9345306" imgH="5946122" progId="Photoshop.Image.6">
                  <p:embed/>
                </p:oleObj>
              </mc:Choice>
              <mc:Fallback>
                <p:oleObj name="Image" r:id="rId3" imgW="9345306" imgH="5946122" progId="Photoshop.Image.6">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235575"/>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79" name="Rectangle 3"/>
          <p:cNvSpPr>
            <a:spLocks noChangeArrowheads="1"/>
          </p:cNvSpPr>
          <p:nvPr/>
        </p:nvSpPr>
        <p:spPr bwMode="auto">
          <a:xfrm>
            <a:off x="533400" y="5410200"/>
            <a:ext cx="7543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fontAlgn="t" latinLnBrk="1" hangingPunct="1">
              <a:spcBef>
                <a:spcPct val="20000"/>
              </a:spcBef>
              <a:buClr>
                <a:schemeClr val="hlink"/>
              </a:buClr>
              <a:buSzPct val="80000"/>
              <a:buFont typeface="Wingdings" panose="05000000000000000000" pitchFamily="2" charset="2"/>
              <a:buNone/>
            </a:pPr>
            <a:r>
              <a:rPr kumimoji="1" lang="en-US" altLang="ko-KR" sz="2800">
                <a:latin typeface="Tahoma" panose="020B0604030504040204" pitchFamily="34" charset="0"/>
                <a:ea typeface="굴림" charset="-127"/>
              </a:rPr>
              <a:t>Schematic diagram illustrating the principles of iontophoresis.</a:t>
            </a:r>
          </a:p>
        </p:txBody>
      </p:sp>
      <p:sp>
        <p:nvSpPr>
          <p:cNvPr id="5018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5018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F0BF0682-3DFB-4366-8FF9-92657B6F31C6}" type="slidenum">
              <a:rPr lang="en-US" altLang="en-US" sz="1400"/>
              <a:pPr eaLnBrk="1" hangingPunct="1"/>
              <a:t>48</a:t>
            </a:fld>
            <a:endParaRPr lang="en-US" altLang="en-US" sz="1400"/>
          </a:p>
        </p:txBody>
      </p:sp>
      <p:sp>
        <p:nvSpPr>
          <p:cNvPr id="50182"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endParaRPr lang="fa-IR" altLang="en-US"/>
          </a:p>
        </p:txBody>
      </p:sp>
      <p:pic>
        <p:nvPicPr>
          <p:cNvPr id="51203" name="Picture 4" descr="http://books.google.com/books?id=HBH-0KaFWDkC&amp;pg=PA29&amp;img=1&amp;zoom=3&amp;hl=en&amp;sig=ACfU3U0o5TORVaIXSQzePNEfkPqxLuDGAg&amp;w=575"/>
          <p:cNvPicPr>
            <a:picLocks noChangeAspect="1" noChangeArrowheads="1"/>
          </p:cNvPicPr>
          <p:nvPr/>
        </p:nvPicPr>
        <p:blipFill>
          <a:blip r:embed="rId2" r:link="rId3">
            <a:extLst>
              <a:ext uri="{28A0092B-C50C-407E-A947-70E740481C1C}">
                <a14:useLocalDpi xmlns:a14="http://schemas.microsoft.com/office/drawing/2010/main" val="0"/>
              </a:ext>
            </a:extLst>
          </a:blip>
          <a:srcRect t="8315" r="27652" b="62125"/>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6"/>
          <p:cNvSpPr>
            <a:spLocks noChangeArrowheads="1"/>
          </p:cNvSpPr>
          <p:nvPr/>
        </p:nvSpPr>
        <p:spPr bwMode="auto">
          <a:xfrm>
            <a:off x="0" y="8248650"/>
            <a:ext cx="9144000" cy="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endParaRPr lang="fa-IR" altLang="en-US" sz="1800"/>
          </a:p>
        </p:txBody>
      </p:sp>
      <p:sp>
        <p:nvSpPr>
          <p:cNvPr id="51205" name="Text Box 7"/>
          <p:cNvSpPr txBox="1">
            <a:spLocks noChangeArrowheads="1"/>
          </p:cNvSpPr>
          <p:nvPr/>
        </p:nvSpPr>
        <p:spPr bwMode="auto">
          <a:xfrm>
            <a:off x="0" y="51816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2000"/>
              <a:t>This system to facilitate the percutaneous penetration of anti-inflammatory drugs such as dexamethasone sodium phosphate to surface tissue.</a:t>
            </a:r>
          </a:p>
        </p:txBody>
      </p:sp>
      <p:sp>
        <p:nvSpPr>
          <p:cNvPr id="51206"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51207"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B2C98CB4-9F02-4401-964D-829CFF420220}" type="slidenum">
              <a:rPr lang="en-US" altLang="en-US" sz="1400"/>
              <a:pPr eaLnBrk="1" hangingPunct="1"/>
              <a:t>49</a:t>
            </a:fld>
            <a:endParaRPr lang="en-US" altLang="en-US" sz="1400"/>
          </a:p>
        </p:txBody>
      </p:sp>
      <p:sp>
        <p:nvSpPr>
          <p:cNvPr id="51208"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plasma v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7010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457200" y="5257800"/>
            <a:ext cx="7696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buFontTx/>
              <a:buBlip>
                <a:blip r:embed="rId3"/>
              </a:buBlip>
            </a:pPr>
            <a:r>
              <a:rPr lang="en-US" altLang="en-US" sz="2000">
                <a:solidFill>
                  <a:srgbClr val="0000FF"/>
                </a:solidFill>
              </a:rPr>
              <a:t> An ideal controlled drug delivery system is the one which   delivers the drug at a predetermined rate, locally or systematically for a specified period of time.</a:t>
            </a:r>
          </a:p>
        </p:txBody>
      </p:sp>
      <p:sp>
        <p:nvSpPr>
          <p:cNvPr id="6148"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614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A54BCEE4-03BF-4707-8125-B8F855FDB159}" type="slidenum">
              <a:rPr lang="en-US" altLang="en-US" sz="1400"/>
              <a:pPr eaLnBrk="1" hangingPunct="1"/>
              <a:t>5</a:t>
            </a:fld>
            <a:endParaRPr lang="en-US" altLang="en-US" sz="1400"/>
          </a:p>
        </p:txBody>
      </p:sp>
      <p:sp>
        <p:nvSpPr>
          <p:cNvPr id="6150"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z="4000" smtClean="0">
                <a:solidFill>
                  <a:srgbClr val="FF0000"/>
                </a:solidFill>
              </a:rPr>
              <a:t>h. Hydration activated drug delivery system </a:t>
            </a:r>
          </a:p>
        </p:txBody>
      </p:sp>
      <p:sp>
        <p:nvSpPr>
          <p:cNvPr id="52227" name="Rectangle 6"/>
          <p:cNvSpPr>
            <a:spLocks noGrp="1" noChangeArrowheads="1"/>
          </p:cNvSpPr>
          <p:nvPr>
            <p:ph type="body" sz="half" idx="1"/>
          </p:nvPr>
        </p:nvSpPr>
        <p:spPr>
          <a:xfrm>
            <a:off x="457200" y="1600200"/>
            <a:ext cx="4114800" cy="4876800"/>
          </a:xfrm>
        </p:spPr>
        <p:txBody>
          <a:bodyPr/>
          <a:lstStyle/>
          <a:p>
            <a:pPr eaLnBrk="1" hangingPunct="1">
              <a:buFontTx/>
              <a:buBlip>
                <a:blip r:embed="rId2"/>
              </a:buBlip>
            </a:pPr>
            <a:r>
              <a:rPr lang="en-US" altLang="en-US" sz="2400" smtClean="0"/>
              <a:t>In this system, the drug reservoir is homogeneously dispersed in a swellable polymer matrix fabricated from a hydrophilic polymer (ethylene glycomethacrylate).</a:t>
            </a:r>
          </a:p>
          <a:p>
            <a:pPr eaLnBrk="1" hangingPunct="1">
              <a:buFontTx/>
              <a:buBlip>
                <a:blip r:embed="rId2"/>
              </a:buBlip>
            </a:pPr>
            <a:r>
              <a:rPr lang="en-US" altLang="en-US" sz="2400" smtClean="0"/>
              <a:t>The release of drug is controlled by the rate of swelling of polymer matrix.</a:t>
            </a:r>
          </a:p>
        </p:txBody>
      </p:sp>
      <p:sp>
        <p:nvSpPr>
          <p:cNvPr id="52228" name="Rectangle 7"/>
          <p:cNvSpPr>
            <a:spLocks noGrp="1" noChangeArrowheads="1"/>
          </p:cNvSpPr>
          <p:nvPr>
            <p:ph sz="half" idx="2"/>
          </p:nvPr>
        </p:nvSpPr>
        <p:spPr/>
        <p:txBody>
          <a:bodyPr/>
          <a:lstStyle/>
          <a:p>
            <a:pPr eaLnBrk="1" hangingPunct="1"/>
            <a:endParaRPr lang="fa-IR" altLang="en-US" sz="2400" smtClean="0"/>
          </a:p>
        </p:txBody>
      </p:sp>
      <p:sp>
        <p:nvSpPr>
          <p:cNvPr id="5222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endParaRPr lang="fa-IR" altLang="en-US"/>
          </a:p>
        </p:txBody>
      </p:sp>
      <p:pic>
        <p:nvPicPr>
          <p:cNvPr id="52230" name="Picture 4" descr="http://books.google.com/books?id=HBH-0KaFWDkC&amp;pg=PA30&amp;img=1&amp;zoom=3&amp;hl=en&amp;sig=ACfU3U2-YsKQeBS1gfGYhKWB7AbhchrjRg&amp;w=575"/>
          <p:cNvPicPr>
            <a:picLocks noChangeAspect="1" noChangeArrowheads="1"/>
          </p:cNvPicPr>
          <p:nvPr/>
        </p:nvPicPr>
        <p:blipFill>
          <a:blip r:embed="rId3" r:link="rId4">
            <a:extLst>
              <a:ext uri="{28A0092B-C50C-407E-A947-70E740481C1C}">
                <a14:useLocalDpi xmlns:a14="http://schemas.microsoft.com/office/drawing/2010/main" val="0"/>
              </a:ext>
            </a:extLst>
          </a:blip>
          <a:srcRect l="25043" t="9280" r="30435" b="67517"/>
          <a:stretch>
            <a:fillRect/>
          </a:stretch>
        </p:blipFill>
        <p:spPr bwMode="auto">
          <a:xfrm>
            <a:off x="4648200" y="1600200"/>
            <a:ext cx="403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Date Placeholder 8"/>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52232"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F03DDDD3-2EFB-4E05-A5C9-98A66C2B57FF}" type="slidenum">
              <a:rPr lang="en-US" altLang="en-US" sz="1400"/>
              <a:pPr eaLnBrk="1" hangingPunct="1"/>
              <a:t>50</a:t>
            </a:fld>
            <a:endParaRPr lang="en-US" altLang="en-US" sz="1400"/>
          </a:p>
        </p:txBody>
      </p:sp>
      <p:sp>
        <p:nvSpPr>
          <p:cNvPr id="52233" name="Footer Placeholder 10"/>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457200"/>
            <a:ext cx="8229600" cy="1066800"/>
          </a:xfrm>
        </p:spPr>
        <p:txBody>
          <a:bodyPr/>
          <a:lstStyle/>
          <a:p>
            <a:pPr eaLnBrk="1" hangingPunct="1"/>
            <a:r>
              <a:rPr lang="en-US" altLang="en-US" sz="4000" smtClean="0">
                <a:solidFill>
                  <a:srgbClr val="FF0000"/>
                </a:solidFill>
              </a:rPr>
              <a:t>i. pH- activated drug delivery system</a:t>
            </a:r>
          </a:p>
        </p:txBody>
      </p:sp>
      <p:sp>
        <p:nvSpPr>
          <p:cNvPr id="53251" name="Rectangle 3"/>
          <p:cNvSpPr>
            <a:spLocks noGrp="1" noChangeArrowheads="1"/>
          </p:cNvSpPr>
          <p:nvPr>
            <p:ph type="body" idx="1"/>
          </p:nvPr>
        </p:nvSpPr>
        <p:spPr/>
        <p:txBody>
          <a:bodyPr/>
          <a:lstStyle/>
          <a:p>
            <a:pPr eaLnBrk="1" hangingPunct="1">
              <a:lnSpc>
                <a:spcPct val="90000"/>
              </a:lnSpc>
              <a:spcAft>
                <a:spcPct val="20000"/>
              </a:spcAft>
              <a:buFontTx/>
              <a:buNone/>
            </a:pPr>
            <a:endParaRPr lang="en-US" altLang="en-US" sz="2800" smtClean="0"/>
          </a:p>
          <a:p>
            <a:pPr eaLnBrk="1" hangingPunct="1">
              <a:lnSpc>
                <a:spcPct val="90000"/>
              </a:lnSpc>
              <a:spcAft>
                <a:spcPct val="20000"/>
              </a:spcAft>
              <a:buFontTx/>
              <a:buBlip>
                <a:blip r:embed="rId2"/>
              </a:buBlip>
            </a:pPr>
            <a:r>
              <a:rPr lang="en-US" altLang="en-US" sz="2800" smtClean="0"/>
              <a:t>This type of chemically activated system permits targeting the delivery of drug only in the region with selected pH range.</a:t>
            </a:r>
          </a:p>
          <a:p>
            <a:pPr eaLnBrk="1" hangingPunct="1">
              <a:lnSpc>
                <a:spcPct val="90000"/>
              </a:lnSpc>
              <a:spcAft>
                <a:spcPct val="20000"/>
              </a:spcAft>
              <a:buFontTx/>
              <a:buBlip>
                <a:blip r:embed="rId2"/>
              </a:buBlip>
            </a:pPr>
            <a:r>
              <a:rPr lang="en-US" altLang="en-US" sz="2800" smtClean="0"/>
              <a:t>It fabricated by coating the drug-containing core with a pH – sensitive polymer combination.</a:t>
            </a:r>
          </a:p>
          <a:p>
            <a:pPr eaLnBrk="1" hangingPunct="1">
              <a:lnSpc>
                <a:spcPct val="90000"/>
              </a:lnSpc>
              <a:spcAft>
                <a:spcPct val="20000"/>
              </a:spcAft>
              <a:buFontTx/>
              <a:buBlip>
                <a:blip r:embed="rId2"/>
              </a:buBlip>
            </a:pPr>
            <a:r>
              <a:rPr lang="en-US" altLang="en-US" sz="2800" smtClean="0"/>
              <a:t>For instances, a gastric fluid labile drug is protected by encapsulating it inside a polymer membrane that resist the degradative action of gastric pH.</a:t>
            </a:r>
          </a:p>
        </p:txBody>
      </p:sp>
      <p:sp>
        <p:nvSpPr>
          <p:cNvPr id="53252"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5325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7776CB38-C749-43B7-94B6-62A5791DA1CA}" type="slidenum">
              <a:rPr lang="en-US" altLang="en-US" sz="1400"/>
              <a:pPr eaLnBrk="1" hangingPunct="1"/>
              <a:t>51</a:t>
            </a:fld>
            <a:endParaRPr lang="en-US" altLang="en-US" sz="1400"/>
          </a:p>
        </p:txBody>
      </p:sp>
      <p:sp>
        <p:nvSpPr>
          <p:cNvPr id="53254"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ChangeArrowheads="1"/>
          </p:cNvSpPr>
          <p:nvPr/>
        </p:nvSpPr>
        <p:spPr bwMode="auto">
          <a:xfrm>
            <a:off x="0" y="-733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endParaRPr lang="fa-IR" altLang="en-US"/>
          </a:p>
        </p:txBody>
      </p:sp>
      <p:pic>
        <p:nvPicPr>
          <p:cNvPr id="54275" name="Picture 17" descr="http://books.google.com/books?id=HBH-0KaFWDkC&amp;pg=PA31&amp;img=1&amp;zoom=3&amp;hl=en&amp;sig=ACfU3U2UfxpRh4CHW2g1ZXwgVOgiblvUwA&amp;w=575"/>
          <p:cNvPicPr>
            <a:picLocks noChangeAspect="1" noChangeArrowheads="1"/>
          </p:cNvPicPr>
          <p:nvPr>
            <p:ph sz="half" idx="2"/>
          </p:nvPr>
        </p:nvPicPr>
        <p:blipFill>
          <a:blip r:embed="rId2" r:link="rId3">
            <a:extLst>
              <a:ext uri="{28A0092B-C50C-407E-A947-70E740481C1C}">
                <a14:useLocalDpi xmlns:a14="http://schemas.microsoft.com/office/drawing/2010/main" val="0"/>
              </a:ext>
            </a:extLst>
          </a:blip>
          <a:srcRect t="9154" r="38783" b="53661"/>
          <a:stretch>
            <a:fillRect/>
          </a:stretch>
        </p:blipFill>
        <p:spPr>
          <a:xfrm>
            <a:off x="0" y="0"/>
            <a:ext cx="9144000" cy="6096000"/>
          </a:xfrm>
          <a:noFill/>
        </p:spPr>
      </p:pic>
      <p:sp>
        <p:nvSpPr>
          <p:cNvPr id="54276"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5427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6E24EFAF-ACF4-452B-9BCA-1AC5C16CC12D}" type="slidenum">
              <a:rPr lang="en-US" altLang="en-US" sz="1400"/>
              <a:pPr eaLnBrk="1" hangingPunct="1"/>
              <a:t>52</a:t>
            </a:fld>
            <a:endParaRPr lang="en-US" altLang="en-US" sz="1400"/>
          </a:p>
        </p:txBody>
      </p:sp>
      <p:sp>
        <p:nvSpPr>
          <p:cNvPr id="54278"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body" idx="1"/>
          </p:nvPr>
        </p:nvSpPr>
        <p:spPr>
          <a:xfrm>
            <a:off x="457200" y="152400"/>
            <a:ext cx="8229600" cy="5973763"/>
          </a:xfrm>
        </p:spPr>
        <p:txBody>
          <a:bodyPr/>
          <a:lstStyle/>
          <a:p>
            <a:pPr eaLnBrk="1" hangingPunct="1">
              <a:lnSpc>
                <a:spcPct val="90000"/>
              </a:lnSpc>
              <a:spcAft>
                <a:spcPct val="10000"/>
              </a:spcAft>
              <a:buFontTx/>
              <a:buBlip>
                <a:blip r:embed="rId2"/>
              </a:buBlip>
            </a:pPr>
            <a:r>
              <a:rPr lang="en-US" altLang="en-US" sz="2800" smtClean="0"/>
              <a:t>In the stomach, coating membrane resists the action of gastric fluid (pH&lt;3) &amp; the drug molecule thus protected from acid degradation.</a:t>
            </a:r>
          </a:p>
          <a:p>
            <a:pPr eaLnBrk="1" hangingPunct="1">
              <a:lnSpc>
                <a:spcPct val="90000"/>
              </a:lnSpc>
              <a:spcAft>
                <a:spcPct val="10000"/>
              </a:spcAft>
              <a:buFontTx/>
              <a:buBlip>
                <a:blip r:embed="rId2"/>
              </a:buBlip>
            </a:pPr>
            <a:r>
              <a:rPr lang="en-US" altLang="en-US" sz="2800" smtClean="0"/>
              <a:t>After gastric emptying the DDS travels to the small intestine &amp; intestinal fluid (pH&gt;7.5) activates the erosion of the intestinal fluid soluble polymer from the coating membrane.</a:t>
            </a:r>
          </a:p>
          <a:p>
            <a:pPr eaLnBrk="1" hangingPunct="1">
              <a:lnSpc>
                <a:spcPct val="90000"/>
              </a:lnSpc>
              <a:spcAft>
                <a:spcPct val="10000"/>
              </a:spcAft>
              <a:buFontTx/>
              <a:buBlip>
                <a:blip r:embed="rId2"/>
              </a:buBlip>
            </a:pPr>
            <a:r>
              <a:rPr lang="en-US" altLang="en-US" sz="2800" smtClean="0"/>
              <a:t>This leaves a micro porous membrane constructed from the intestinal fluid insoluble polymer, which controls the release of drug from the core tablet.</a:t>
            </a:r>
          </a:p>
          <a:p>
            <a:pPr eaLnBrk="1" hangingPunct="1">
              <a:lnSpc>
                <a:spcPct val="90000"/>
              </a:lnSpc>
              <a:spcAft>
                <a:spcPct val="10000"/>
              </a:spcAft>
              <a:buFontTx/>
              <a:buBlip>
                <a:blip r:embed="rId2"/>
              </a:buBlip>
            </a:pPr>
            <a:r>
              <a:rPr lang="en-US" altLang="en-US" sz="2800" smtClean="0"/>
              <a:t>The drug solute is thus delivered at a controlled manner in the intestine by a combination of drug dissolution &amp; pore-channel diffusion.</a:t>
            </a:r>
          </a:p>
          <a:p>
            <a:pPr eaLnBrk="1" hangingPunct="1">
              <a:lnSpc>
                <a:spcPct val="90000"/>
              </a:lnSpc>
              <a:spcAft>
                <a:spcPct val="10000"/>
              </a:spcAft>
              <a:buFontTx/>
              <a:buBlip>
                <a:blip r:embed="rId2"/>
              </a:buBlip>
            </a:pPr>
            <a:endParaRPr lang="en-US" altLang="en-US" sz="2800" smtClean="0"/>
          </a:p>
        </p:txBody>
      </p:sp>
      <p:sp>
        <p:nvSpPr>
          <p:cNvPr id="5529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553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21B8F0EF-70A8-464E-81DE-49C8DE955FE7}" type="slidenum">
              <a:rPr lang="en-US" altLang="en-US" sz="1400"/>
              <a:pPr eaLnBrk="1" hangingPunct="1"/>
              <a:t>53</a:t>
            </a:fld>
            <a:endParaRPr lang="en-US" altLang="en-US" sz="1400"/>
          </a:p>
        </p:txBody>
      </p:sp>
      <p:sp>
        <p:nvSpPr>
          <p:cNvPr id="5530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z="4000" smtClean="0">
                <a:solidFill>
                  <a:srgbClr val="FF0000"/>
                </a:solidFill>
              </a:rPr>
              <a:t>j. Ion- activated drug delivery system</a:t>
            </a:r>
          </a:p>
        </p:txBody>
      </p:sp>
      <p:pic>
        <p:nvPicPr>
          <p:cNvPr id="56323" name="Picture 4" descr="DSC007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56325"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95DAE863-6F02-4893-84C7-8FDAC469D46B}" type="slidenum">
              <a:rPr lang="en-US" altLang="en-US" sz="1400"/>
              <a:pPr eaLnBrk="1" hangingPunct="1"/>
              <a:t>54</a:t>
            </a:fld>
            <a:endParaRPr lang="en-US" altLang="en-US" sz="1400"/>
          </a:p>
        </p:txBody>
      </p:sp>
      <p:sp>
        <p:nvSpPr>
          <p:cNvPr id="56326"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457200" y="533400"/>
            <a:ext cx="8229600" cy="5715000"/>
          </a:xfrm>
        </p:spPr>
        <p:txBody>
          <a:bodyPr/>
          <a:lstStyle/>
          <a:p>
            <a:pPr eaLnBrk="1" hangingPunct="1">
              <a:spcAft>
                <a:spcPct val="20000"/>
              </a:spcAft>
              <a:buFontTx/>
              <a:buBlip>
                <a:blip r:embed="rId2"/>
              </a:buBlip>
            </a:pPr>
            <a:r>
              <a:rPr lang="en-US" altLang="en-US" sz="2800" smtClean="0"/>
              <a:t>An ionic or a charged drug can be delivered by this method &amp; this system are prepared by first complexing an ionic drug with an ion-exchange resin containing a suitable counter ion.</a:t>
            </a:r>
          </a:p>
          <a:p>
            <a:pPr eaLnBrk="1" hangingPunct="1">
              <a:spcAft>
                <a:spcPct val="20000"/>
              </a:spcAft>
              <a:buFontTx/>
              <a:buBlip>
                <a:blip r:embed="rId2"/>
              </a:buBlip>
            </a:pPr>
            <a:r>
              <a:rPr lang="en-US" altLang="en-US" sz="2800" smtClean="0"/>
              <a:t>Ex. By forming a complex between a cationic drug with a resin having a So</a:t>
            </a:r>
            <a:r>
              <a:rPr lang="en-US" altLang="en-US" sz="2800" baseline="-25000" smtClean="0"/>
              <a:t>3</a:t>
            </a:r>
            <a:r>
              <a:rPr lang="en-US" altLang="en-US" sz="2800" baseline="30000" smtClean="0"/>
              <a:t>- </a:t>
            </a:r>
            <a:r>
              <a:rPr lang="en-US" altLang="en-US" sz="2800" smtClean="0"/>
              <a:t>group or between an anionic drug with a resin having a N(CH</a:t>
            </a:r>
            <a:r>
              <a:rPr lang="en-US" altLang="en-US" sz="2800" baseline="-25000" smtClean="0"/>
              <a:t>3</a:t>
            </a:r>
            <a:r>
              <a:rPr lang="en-US" altLang="en-US" sz="2800" smtClean="0"/>
              <a:t>)</a:t>
            </a:r>
            <a:r>
              <a:rPr lang="en-US" altLang="en-US" sz="2800" baseline="-25000" smtClean="0"/>
              <a:t>3</a:t>
            </a:r>
            <a:r>
              <a:rPr lang="en-US" altLang="en-US" sz="2800" smtClean="0"/>
              <a:t> group.</a:t>
            </a:r>
          </a:p>
          <a:p>
            <a:pPr eaLnBrk="1" hangingPunct="1">
              <a:spcAft>
                <a:spcPct val="20000"/>
              </a:spcAft>
              <a:buFont typeface="Wingdings" panose="05000000000000000000" pitchFamily="2" charset="2"/>
              <a:buChar char="Ø"/>
            </a:pPr>
            <a:r>
              <a:rPr lang="en-US" altLang="en-US" sz="2800" smtClean="0"/>
              <a:t>The granules of drug-resin complex are first treated with an impregnating agent &amp; then coated with a water-insoluble but water-permeable polymeric membrane.</a:t>
            </a:r>
          </a:p>
        </p:txBody>
      </p:sp>
      <p:sp>
        <p:nvSpPr>
          <p:cNvPr id="5734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573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6EDD527A-65FD-419A-8A91-70AE5AFABE42}" type="slidenum">
              <a:rPr lang="en-US" altLang="en-US" sz="1400"/>
              <a:pPr eaLnBrk="1" hangingPunct="1"/>
              <a:t>55</a:t>
            </a:fld>
            <a:endParaRPr lang="en-US" altLang="en-US" sz="1400"/>
          </a:p>
        </p:txBody>
      </p:sp>
      <p:sp>
        <p:nvSpPr>
          <p:cNvPr id="5734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457200" y="457200"/>
            <a:ext cx="8229600" cy="5668963"/>
          </a:xfrm>
        </p:spPr>
        <p:txBody>
          <a:bodyPr/>
          <a:lstStyle/>
          <a:p>
            <a:pPr eaLnBrk="1" hangingPunct="1">
              <a:lnSpc>
                <a:spcPct val="105000"/>
              </a:lnSpc>
              <a:spcAft>
                <a:spcPct val="20000"/>
              </a:spcAft>
              <a:buFont typeface="Wingdings" panose="05000000000000000000" pitchFamily="2" charset="2"/>
              <a:buChar char="Ø"/>
            </a:pPr>
            <a:r>
              <a:rPr lang="en-US" altLang="en-US" sz="2800" smtClean="0"/>
              <a:t>This membrane serves as a rate-controlling barrier to modulate the influx of ions as well as the release of drug from the system. </a:t>
            </a:r>
          </a:p>
          <a:p>
            <a:pPr eaLnBrk="1" hangingPunct="1">
              <a:lnSpc>
                <a:spcPct val="105000"/>
              </a:lnSpc>
              <a:spcAft>
                <a:spcPct val="20000"/>
              </a:spcAft>
              <a:buFont typeface="Wingdings" panose="05000000000000000000" pitchFamily="2" charset="2"/>
              <a:buChar char="Ø"/>
            </a:pPr>
            <a:r>
              <a:rPr lang="en-US" altLang="en-US" sz="2800" smtClean="0"/>
              <a:t>In an electrolyte medium, such as gastric fluid ions diffuse into the system react with drug resin complex &amp; trigger the release of ionic drug.</a:t>
            </a:r>
          </a:p>
          <a:p>
            <a:pPr eaLnBrk="1" hangingPunct="1">
              <a:lnSpc>
                <a:spcPct val="105000"/>
              </a:lnSpc>
              <a:spcAft>
                <a:spcPct val="20000"/>
              </a:spcAft>
              <a:buFont typeface="Wingdings" panose="05000000000000000000" pitchFamily="2" charset="2"/>
              <a:buChar char="Ø"/>
            </a:pPr>
            <a:r>
              <a:rPr lang="en-US" altLang="en-US" sz="2800" smtClean="0"/>
              <a:t>Since the GI fluid regularly maintains a relatively constant level of ions, theoretically the delivery of drug from this ion activated oral drug delivery system can be maintained at a relatively constant rate.</a:t>
            </a:r>
            <a:endParaRPr lang="en-US" altLang="en-US" sz="2800" baseline="30000" smtClean="0"/>
          </a:p>
          <a:p>
            <a:pPr eaLnBrk="1" hangingPunct="1">
              <a:lnSpc>
                <a:spcPct val="105000"/>
              </a:lnSpc>
              <a:spcAft>
                <a:spcPct val="20000"/>
              </a:spcAft>
            </a:pPr>
            <a:endParaRPr lang="en-US" altLang="en-US" smtClean="0"/>
          </a:p>
        </p:txBody>
      </p:sp>
      <p:sp>
        <p:nvSpPr>
          <p:cNvPr id="58371"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583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5221637F-D05C-4C8F-8F3B-01B1AF2563BF}" type="slidenum">
              <a:rPr lang="en-US" altLang="en-US" sz="1400"/>
              <a:pPr eaLnBrk="1" hangingPunct="1"/>
              <a:t>56</a:t>
            </a:fld>
            <a:endParaRPr lang="en-US" altLang="en-US" sz="1400"/>
          </a:p>
        </p:txBody>
      </p:sp>
      <p:sp>
        <p:nvSpPr>
          <p:cNvPr id="58373"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z="4000" smtClean="0">
                <a:solidFill>
                  <a:srgbClr val="FF0000"/>
                </a:solidFill>
              </a:rPr>
              <a:t>K.Hydrolysis- activated drug delivery system</a:t>
            </a:r>
          </a:p>
        </p:txBody>
      </p:sp>
      <p:sp>
        <p:nvSpPr>
          <p:cNvPr id="59395" name="Rectangle 3"/>
          <p:cNvSpPr>
            <a:spLocks noGrp="1" noChangeArrowheads="1"/>
          </p:cNvSpPr>
          <p:nvPr>
            <p:ph type="body" idx="1"/>
          </p:nvPr>
        </p:nvSpPr>
        <p:spPr>
          <a:xfrm>
            <a:off x="381000" y="1600200"/>
            <a:ext cx="3962400" cy="4876800"/>
          </a:xfrm>
        </p:spPr>
        <p:txBody>
          <a:bodyPr/>
          <a:lstStyle/>
          <a:p>
            <a:pPr eaLnBrk="1" hangingPunct="1">
              <a:spcAft>
                <a:spcPct val="20000"/>
              </a:spcAft>
              <a:buFontTx/>
              <a:buBlip>
                <a:blip r:embed="rId2"/>
              </a:buBlip>
            </a:pPr>
            <a:r>
              <a:rPr lang="en-US" altLang="en-US" sz="2400" smtClean="0"/>
              <a:t>This type of system depends on the hydrolysis process to activate the release of drug.</a:t>
            </a:r>
          </a:p>
          <a:p>
            <a:pPr eaLnBrk="1" hangingPunct="1">
              <a:spcAft>
                <a:spcPct val="20000"/>
              </a:spcAft>
              <a:buFontTx/>
              <a:buBlip>
                <a:blip r:embed="rId2"/>
              </a:buBlip>
            </a:pPr>
            <a:r>
              <a:rPr lang="en-US" altLang="en-US" sz="2400" smtClean="0"/>
              <a:t>Drug reservoir is either encapsulated in microcapsules or homogeneously dispersed in microspheres or nano particles for injection.</a:t>
            </a:r>
          </a:p>
        </p:txBody>
      </p:sp>
      <p:sp>
        <p:nvSpPr>
          <p:cNvPr id="59396" name="Rectangle 5"/>
          <p:cNvSpPr>
            <a:spLocks noChangeArrowheads="1"/>
          </p:cNvSpPr>
          <p:nvPr/>
        </p:nvSpPr>
        <p:spPr bwMode="auto">
          <a:xfrm>
            <a:off x="0" y="-723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endParaRPr lang="fa-IR" altLang="en-US"/>
          </a:p>
        </p:txBody>
      </p:sp>
      <p:pic>
        <p:nvPicPr>
          <p:cNvPr id="59397" name="Picture 6" descr="http://books.google.com/books?id=HBH-0KaFWDkC&amp;pg=PA33&amp;img=1&amp;zoom=3&amp;hl=en&amp;sig=ACfU3U024lH_wEEujTp8Udc-o5DY9zGNzg&amp;w=575"/>
          <p:cNvPicPr>
            <a:picLocks noChangeAspect="1" noChangeArrowheads="1"/>
          </p:cNvPicPr>
          <p:nvPr/>
        </p:nvPicPr>
        <p:blipFill>
          <a:blip r:embed="rId3" r:link="rId4">
            <a:extLst>
              <a:ext uri="{28A0092B-C50C-407E-A947-70E740481C1C}">
                <a14:useLocalDpi xmlns:a14="http://schemas.microsoft.com/office/drawing/2010/main" val="0"/>
              </a:ext>
            </a:extLst>
          </a:blip>
          <a:srcRect l="4173" t="46790" r="35304" b="39449"/>
          <a:stretch>
            <a:fillRect/>
          </a:stretch>
        </p:blipFill>
        <p:spPr bwMode="auto">
          <a:xfrm>
            <a:off x="4876800" y="1752600"/>
            <a:ext cx="3657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Date Placeholder 7"/>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59399"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886A332F-B3F3-4637-9E98-E00FE6833C9F}" type="slidenum">
              <a:rPr lang="en-US" altLang="en-US" sz="1400"/>
              <a:pPr eaLnBrk="1" hangingPunct="1"/>
              <a:t>57</a:t>
            </a:fld>
            <a:endParaRPr lang="en-US" altLang="en-US" sz="1400"/>
          </a:p>
        </p:txBody>
      </p:sp>
      <p:sp>
        <p:nvSpPr>
          <p:cNvPr id="59400"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457200"/>
            <a:ext cx="8229600" cy="6019800"/>
          </a:xfrm>
        </p:spPr>
        <p:txBody>
          <a:bodyPr/>
          <a:lstStyle/>
          <a:p>
            <a:pPr eaLnBrk="1" hangingPunct="1">
              <a:lnSpc>
                <a:spcPct val="105000"/>
              </a:lnSpc>
              <a:spcAft>
                <a:spcPct val="10000"/>
              </a:spcAft>
              <a:buFontTx/>
              <a:buBlip>
                <a:blip r:embed="rId2"/>
              </a:buBlip>
            </a:pPr>
            <a:r>
              <a:rPr lang="en-US" altLang="en-US" sz="2800" smtClean="0"/>
              <a:t>It can also be fabricated as an implantable device.</a:t>
            </a:r>
          </a:p>
          <a:p>
            <a:pPr eaLnBrk="1" hangingPunct="1">
              <a:lnSpc>
                <a:spcPct val="105000"/>
              </a:lnSpc>
              <a:spcAft>
                <a:spcPct val="10000"/>
              </a:spcAft>
              <a:buFontTx/>
              <a:buBlip>
                <a:blip r:embed="rId2"/>
              </a:buBlip>
            </a:pPr>
            <a:r>
              <a:rPr lang="en-US" altLang="en-US" sz="2800" smtClean="0"/>
              <a:t>All these systems prepared from bioerodible or biodegradable polymers (polyanhydride, polyorthoesters).</a:t>
            </a:r>
          </a:p>
          <a:p>
            <a:pPr eaLnBrk="1" hangingPunct="1">
              <a:lnSpc>
                <a:spcPct val="105000"/>
              </a:lnSpc>
              <a:spcAft>
                <a:spcPct val="10000"/>
              </a:spcAft>
              <a:buFontTx/>
              <a:buBlip>
                <a:blip r:embed="rId2"/>
              </a:buBlip>
            </a:pPr>
            <a:r>
              <a:rPr lang="en-US" altLang="en-US" sz="2800" smtClean="0"/>
              <a:t>It is activated by hydrolysis-induced degradation of polymer chain &amp; is controlled by rate of polymer degradation.</a:t>
            </a:r>
          </a:p>
          <a:p>
            <a:pPr eaLnBrk="1" hangingPunct="1">
              <a:lnSpc>
                <a:spcPct val="105000"/>
              </a:lnSpc>
              <a:spcAft>
                <a:spcPct val="10000"/>
              </a:spcAft>
              <a:buFontTx/>
              <a:buNone/>
            </a:pPr>
            <a:r>
              <a:rPr lang="en-US" altLang="en-US" sz="2800" smtClean="0">
                <a:solidFill>
                  <a:srgbClr val="0000FF"/>
                </a:solidFill>
              </a:rPr>
              <a:t>Ex. </a:t>
            </a:r>
            <a:r>
              <a:rPr lang="en-US" altLang="en-US" sz="2800" smtClean="0"/>
              <a:t>LHRH – releasing biodegradable subdermal implant, which is designed to deliver goserline, a synthetic LHRH analog for once a month treatment of prostate carcinoma.</a:t>
            </a:r>
            <a:endParaRPr lang="en-US" altLang="en-US" sz="2800" smtClean="0">
              <a:solidFill>
                <a:srgbClr val="0000FF"/>
              </a:solidFill>
            </a:endParaRPr>
          </a:p>
        </p:txBody>
      </p:sp>
      <p:sp>
        <p:nvSpPr>
          <p:cNvPr id="6041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604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67B0EBCA-6C58-43E3-A235-6E576DD253E7}" type="slidenum">
              <a:rPr lang="en-US" altLang="en-US" sz="1400"/>
              <a:pPr eaLnBrk="1" hangingPunct="1"/>
              <a:t>58</a:t>
            </a:fld>
            <a:endParaRPr lang="en-US" altLang="en-US" sz="1400"/>
          </a:p>
        </p:txBody>
      </p:sp>
      <p:sp>
        <p:nvSpPr>
          <p:cNvPr id="6042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381000"/>
            <a:ext cx="8229600" cy="1143000"/>
          </a:xfrm>
        </p:spPr>
        <p:txBody>
          <a:bodyPr/>
          <a:lstStyle/>
          <a:p>
            <a:pPr eaLnBrk="1" hangingPunct="1"/>
            <a:r>
              <a:rPr lang="en-US" altLang="en-US" sz="4000" smtClean="0">
                <a:solidFill>
                  <a:srgbClr val="FF0000"/>
                </a:solidFill>
              </a:rPr>
              <a:t>l. Enzyme - activated drug delivery system</a:t>
            </a:r>
          </a:p>
        </p:txBody>
      </p:sp>
      <p:sp>
        <p:nvSpPr>
          <p:cNvPr id="61443" name="Rectangle 3"/>
          <p:cNvSpPr>
            <a:spLocks noGrp="1" noChangeArrowheads="1"/>
          </p:cNvSpPr>
          <p:nvPr>
            <p:ph type="body" idx="1"/>
          </p:nvPr>
        </p:nvSpPr>
        <p:spPr>
          <a:xfrm>
            <a:off x="457200" y="1752600"/>
            <a:ext cx="8229600" cy="4876800"/>
          </a:xfrm>
        </p:spPr>
        <p:txBody>
          <a:bodyPr/>
          <a:lstStyle/>
          <a:p>
            <a:pPr eaLnBrk="1" hangingPunct="1">
              <a:lnSpc>
                <a:spcPct val="95000"/>
              </a:lnSpc>
              <a:spcAft>
                <a:spcPct val="10000"/>
              </a:spcAft>
              <a:buFontTx/>
              <a:buBlip>
                <a:blip r:embed="rId2"/>
              </a:buBlip>
            </a:pPr>
            <a:r>
              <a:rPr lang="en-US" altLang="en-US" sz="2800" smtClean="0"/>
              <a:t>This type of biochemical system depends on the enzymatic process to activate the release of drug.</a:t>
            </a:r>
          </a:p>
          <a:p>
            <a:pPr eaLnBrk="1" hangingPunct="1">
              <a:lnSpc>
                <a:spcPct val="95000"/>
              </a:lnSpc>
              <a:spcAft>
                <a:spcPct val="10000"/>
              </a:spcAft>
              <a:buFontTx/>
              <a:buBlip>
                <a:blip r:embed="rId2"/>
              </a:buBlip>
            </a:pPr>
            <a:r>
              <a:rPr lang="en-US" altLang="en-US" sz="2800" smtClean="0"/>
              <a:t>Drug reservoir is either physically entrapped in microspheres or chemically bound to polymer chains from biopolymers (albumins or polypeptides).</a:t>
            </a:r>
          </a:p>
          <a:p>
            <a:pPr eaLnBrk="1" hangingPunct="1">
              <a:lnSpc>
                <a:spcPct val="95000"/>
              </a:lnSpc>
              <a:spcAft>
                <a:spcPct val="10000"/>
              </a:spcAft>
              <a:buFontTx/>
              <a:buBlip>
                <a:blip r:embed="rId2"/>
              </a:buBlip>
            </a:pPr>
            <a:r>
              <a:rPr lang="en-US" altLang="en-US" sz="2400" smtClean="0"/>
              <a:t>The release of drug is activated by enzymatic hydrolysis of biopolymers (albumins or polypeptides) by specific enzyme in target tissue.</a:t>
            </a:r>
          </a:p>
        </p:txBody>
      </p:sp>
      <p:sp>
        <p:nvSpPr>
          <p:cNvPr id="61444"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614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E350A9EB-26C8-4234-AA20-3CD4697E8E56}" type="slidenum">
              <a:rPr lang="en-US" altLang="en-US" sz="1400"/>
              <a:pPr eaLnBrk="1" hangingPunct="1"/>
              <a:t>59</a:t>
            </a:fld>
            <a:endParaRPr lang="en-US" altLang="en-US" sz="1400"/>
          </a:p>
        </p:txBody>
      </p:sp>
      <p:sp>
        <p:nvSpPr>
          <p:cNvPr id="61446"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304800"/>
            <a:ext cx="8229600" cy="6096000"/>
          </a:xfrm>
        </p:spPr>
        <p:txBody>
          <a:bodyPr/>
          <a:lstStyle/>
          <a:p>
            <a:pPr marL="609600" indent="-609600" eaLnBrk="1" hangingPunct="1">
              <a:lnSpc>
                <a:spcPct val="105000"/>
              </a:lnSpc>
              <a:buFontTx/>
              <a:buBlip>
                <a:blip r:embed="rId2"/>
              </a:buBlip>
            </a:pPr>
            <a:r>
              <a:rPr lang="en-US" altLang="en-US" sz="2400" b="1" u="sng" smtClean="0">
                <a:solidFill>
                  <a:srgbClr val="0000FF"/>
                </a:solidFill>
              </a:rPr>
              <a:t>Advantages</a:t>
            </a:r>
            <a:r>
              <a:rPr lang="en-US" altLang="en-US" sz="2400" b="1" smtClean="0">
                <a:solidFill>
                  <a:srgbClr val="0000FF"/>
                </a:solidFill>
              </a:rPr>
              <a:t> :</a:t>
            </a:r>
          </a:p>
          <a:p>
            <a:pPr marL="609600" indent="-609600" eaLnBrk="1" hangingPunct="1">
              <a:lnSpc>
                <a:spcPct val="105000"/>
              </a:lnSpc>
              <a:buFontTx/>
              <a:buAutoNum type="arabicPeriod"/>
            </a:pPr>
            <a:r>
              <a:rPr lang="en-US" altLang="en-US" sz="2400" smtClean="0"/>
              <a:t>Less fluctuation in drug blood levels.</a:t>
            </a:r>
          </a:p>
          <a:p>
            <a:pPr marL="609600" indent="-609600" eaLnBrk="1" hangingPunct="1">
              <a:lnSpc>
                <a:spcPct val="105000"/>
              </a:lnSpc>
              <a:buFontTx/>
              <a:buAutoNum type="arabicPeriod"/>
            </a:pPr>
            <a:r>
              <a:rPr lang="en-US" altLang="en-US" sz="2400" smtClean="0"/>
              <a:t>Frequency reduction in dosing.</a:t>
            </a:r>
          </a:p>
          <a:p>
            <a:pPr marL="609600" indent="-609600" eaLnBrk="1" hangingPunct="1">
              <a:lnSpc>
                <a:spcPct val="105000"/>
              </a:lnSpc>
              <a:buFontTx/>
              <a:buAutoNum type="arabicPeriod"/>
            </a:pPr>
            <a:r>
              <a:rPr lang="en-US" altLang="en-US" sz="2400" smtClean="0"/>
              <a:t>Improved patient convenience &amp; compliance.</a:t>
            </a:r>
          </a:p>
          <a:p>
            <a:pPr marL="609600" indent="-609600" eaLnBrk="1" hangingPunct="1">
              <a:lnSpc>
                <a:spcPct val="105000"/>
              </a:lnSpc>
              <a:buFontTx/>
              <a:buAutoNum type="arabicPeriod"/>
            </a:pPr>
            <a:r>
              <a:rPr lang="en-US" altLang="en-US" sz="2400" smtClean="0"/>
              <a:t>Increased safety margin of the high potency drugs.</a:t>
            </a:r>
          </a:p>
          <a:p>
            <a:pPr marL="609600" indent="-609600" eaLnBrk="1" hangingPunct="1">
              <a:lnSpc>
                <a:spcPct val="105000"/>
              </a:lnSpc>
              <a:buFontTx/>
              <a:buAutoNum type="arabicPeriod"/>
            </a:pPr>
            <a:r>
              <a:rPr lang="en-US" altLang="en-US" sz="2400" smtClean="0"/>
              <a:t>Reduction in total health care cost.</a:t>
            </a:r>
          </a:p>
          <a:p>
            <a:pPr marL="609600" indent="-609600" eaLnBrk="1" hangingPunct="1">
              <a:lnSpc>
                <a:spcPct val="105000"/>
              </a:lnSpc>
              <a:buFontTx/>
              <a:buBlip>
                <a:blip r:embed="rId2"/>
              </a:buBlip>
            </a:pPr>
            <a:r>
              <a:rPr lang="en-US" altLang="en-US" sz="2400" b="1" u="sng" smtClean="0">
                <a:solidFill>
                  <a:srgbClr val="0000FF"/>
                </a:solidFill>
              </a:rPr>
              <a:t>Disadvantages</a:t>
            </a:r>
            <a:r>
              <a:rPr lang="en-US" altLang="en-US" sz="2400" b="1" smtClean="0">
                <a:solidFill>
                  <a:srgbClr val="0000FF"/>
                </a:solidFill>
              </a:rPr>
              <a:t> :</a:t>
            </a:r>
          </a:p>
          <a:p>
            <a:pPr marL="609600" indent="-609600" eaLnBrk="1" hangingPunct="1">
              <a:lnSpc>
                <a:spcPct val="105000"/>
              </a:lnSpc>
              <a:buFontTx/>
              <a:buAutoNum type="arabicPeriod"/>
            </a:pPr>
            <a:r>
              <a:rPr lang="en-US" altLang="en-US" sz="2400" smtClean="0"/>
              <a:t>Decreased systemic availability in comparison to immediate release conventional dosage forms.</a:t>
            </a:r>
          </a:p>
          <a:p>
            <a:pPr marL="609600" indent="-609600" eaLnBrk="1" hangingPunct="1">
              <a:lnSpc>
                <a:spcPct val="105000"/>
              </a:lnSpc>
              <a:buFontTx/>
              <a:buAutoNum type="arabicPeriod"/>
            </a:pPr>
            <a:r>
              <a:rPr lang="en-US" altLang="en-US" sz="2400" smtClean="0"/>
              <a:t>Poor in vivo – in vitro correlation.</a:t>
            </a:r>
          </a:p>
          <a:p>
            <a:pPr marL="609600" indent="-609600" eaLnBrk="1" hangingPunct="1">
              <a:lnSpc>
                <a:spcPct val="105000"/>
              </a:lnSpc>
              <a:buFontTx/>
              <a:buAutoNum type="arabicPeriod"/>
            </a:pPr>
            <a:r>
              <a:rPr lang="en-US" altLang="en-US" sz="2400" smtClean="0"/>
              <a:t>Possibility of dose dumping.</a:t>
            </a:r>
          </a:p>
          <a:p>
            <a:pPr marL="609600" indent="-609600" eaLnBrk="1" hangingPunct="1">
              <a:lnSpc>
                <a:spcPct val="105000"/>
              </a:lnSpc>
              <a:buFontTx/>
              <a:buAutoNum type="arabicPeriod"/>
            </a:pPr>
            <a:r>
              <a:rPr lang="en-US" altLang="en-US" sz="2400" smtClean="0"/>
              <a:t>Retrieval of drug is difficult.</a:t>
            </a:r>
          </a:p>
          <a:p>
            <a:pPr marL="609600" indent="-609600" eaLnBrk="1" hangingPunct="1">
              <a:lnSpc>
                <a:spcPct val="105000"/>
              </a:lnSpc>
              <a:buFontTx/>
              <a:buAutoNum type="arabicPeriod"/>
            </a:pPr>
            <a:r>
              <a:rPr lang="en-US" altLang="en-US" sz="2400" smtClean="0"/>
              <a:t>Higher cost of formulation.</a:t>
            </a:r>
          </a:p>
        </p:txBody>
      </p:sp>
      <p:sp>
        <p:nvSpPr>
          <p:cNvPr id="7171"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717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56254715-FAE0-4973-8B3F-40D342A6A4B0}" type="slidenum">
              <a:rPr lang="en-US" altLang="en-US" sz="1400"/>
              <a:pPr eaLnBrk="1" hangingPunct="1"/>
              <a:t>6</a:t>
            </a:fld>
            <a:endParaRPr lang="en-US" altLang="en-US" sz="1400"/>
          </a:p>
        </p:txBody>
      </p:sp>
      <p:sp>
        <p:nvSpPr>
          <p:cNvPr id="7173"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533400" y="1676400"/>
            <a:ext cx="8229600" cy="3657600"/>
          </a:xfrm>
        </p:spPr>
        <p:txBody>
          <a:bodyPr/>
          <a:lstStyle/>
          <a:p>
            <a:pPr eaLnBrk="1" hangingPunct="1">
              <a:lnSpc>
                <a:spcPct val="130000"/>
              </a:lnSpc>
              <a:buFontTx/>
              <a:buNone/>
            </a:pPr>
            <a:r>
              <a:rPr lang="en-US" altLang="en-US" smtClean="0">
                <a:solidFill>
                  <a:srgbClr val="0000FF"/>
                </a:solidFill>
              </a:rPr>
              <a:t>Ex. </a:t>
            </a:r>
            <a:r>
              <a:rPr lang="en-US" altLang="en-US" smtClean="0"/>
              <a:t>Albumin microspheres release 5 – fluorouracil in a controlled manner by protease – activated biodegradation.</a:t>
            </a:r>
            <a:endParaRPr lang="en-US" altLang="en-US" smtClean="0">
              <a:solidFill>
                <a:srgbClr val="0000FF"/>
              </a:solidFill>
            </a:endParaRPr>
          </a:p>
        </p:txBody>
      </p:sp>
      <p:sp>
        <p:nvSpPr>
          <p:cNvPr id="6246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624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324BBC37-F496-4525-88E0-EE2D5CA87A10}" type="slidenum">
              <a:rPr lang="en-US" altLang="en-US" sz="1400"/>
              <a:pPr eaLnBrk="1" hangingPunct="1"/>
              <a:t>60</a:t>
            </a:fld>
            <a:endParaRPr lang="en-US" altLang="en-US" sz="1400"/>
          </a:p>
        </p:txBody>
      </p:sp>
      <p:sp>
        <p:nvSpPr>
          <p:cNvPr id="6246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z="4000" smtClean="0">
                <a:solidFill>
                  <a:srgbClr val="FF0000"/>
                </a:solidFill>
              </a:rPr>
              <a:t>Feedback regulated drug delivery system</a:t>
            </a:r>
          </a:p>
        </p:txBody>
      </p:sp>
      <p:sp>
        <p:nvSpPr>
          <p:cNvPr id="63491" name="Rectangle 4"/>
          <p:cNvSpPr>
            <a:spLocks noGrp="1" noChangeArrowheads="1"/>
          </p:cNvSpPr>
          <p:nvPr>
            <p:ph type="body" sz="half" idx="1"/>
          </p:nvPr>
        </p:nvSpPr>
        <p:spPr/>
        <p:txBody>
          <a:bodyPr/>
          <a:lstStyle/>
          <a:p>
            <a:pPr eaLnBrk="1" hangingPunct="1">
              <a:buFontTx/>
              <a:buBlip>
                <a:blip r:embed="rId2"/>
              </a:buBlip>
            </a:pPr>
            <a:r>
              <a:rPr lang="en-US" altLang="en-US" sz="2800" smtClean="0"/>
              <a:t>In this group the release of drug molecules from the delivery system is activated by a triggering agent.</a:t>
            </a:r>
          </a:p>
          <a:p>
            <a:pPr eaLnBrk="1" hangingPunct="1">
              <a:buFontTx/>
              <a:buBlip>
                <a:blip r:embed="rId2"/>
              </a:buBlip>
            </a:pPr>
            <a:r>
              <a:rPr lang="en-US" altLang="en-US" sz="2800" smtClean="0"/>
              <a:t>Rate of drug release is controlled by concentration of triggering agent.</a:t>
            </a:r>
          </a:p>
        </p:txBody>
      </p:sp>
      <p:sp>
        <p:nvSpPr>
          <p:cNvPr id="6349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endParaRPr lang="fa-IR" altLang="en-US"/>
          </a:p>
        </p:txBody>
      </p:sp>
      <p:pic>
        <p:nvPicPr>
          <p:cNvPr id="63493" name="Picture 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2044700"/>
            <a:ext cx="4038600" cy="3746500"/>
          </a:xfrm>
        </p:spPr>
      </p:pic>
      <p:sp>
        <p:nvSpPr>
          <p:cNvPr id="63494" name="Date Placeholder 7"/>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63495"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10FC7D7E-6FB3-4466-BDEE-DA1D59C5BFB1}" type="slidenum">
              <a:rPr lang="en-US" altLang="en-US" sz="1400"/>
              <a:pPr eaLnBrk="1" hangingPunct="1"/>
              <a:t>61</a:t>
            </a:fld>
            <a:endParaRPr lang="en-US" altLang="en-US" sz="1400"/>
          </a:p>
        </p:txBody>
      </p:sp>
      <p:sp>
        <p:nvSpPr>
          <p:cNvPr id="63496"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457200" y="1219200"/>
            <a:ext cx="8229600" cy="5821363"/>
          </a:xfrm>
        </p:spPr>
        <p:txBody>
          <a:bodyPr/>
          <a:lstStyle/>
          <a:p>
            <a:pPr marL="609600" indent="-609600" eaLnBrk="1" hangingPunct="1">
              <a:lnSpc>
                <a:spcPct val="120000"/>
              </a:lnSpc>
              <a:spcAft>
                <a:spcPct val="20000"/>
              </a:spcAft>
              <a:buFontTx/>
              <a:buBlip>
                <a:blip r:embed="rId2"/>
              </a:buBlip>
            </a:pPr>
            <a:r>
              <a:rPr lang="en-US" altLang="en-US" smtClean="0"/>
              <a:t>They are further classified as </a:t>
            </a:r>
          </a:p>
          <a:p>
            <a:pPr marL="609600" indent="-609600" eaLnBrk="1" hangingPunct="1">
              <a:lnSpc>
                <a:spcPct val="120000"/>
              </a:lnSpc>
              <a:spcAft>
                <a:spcPct val="20000"/>
              </a:spcAft>
              <a:buFontTx/>
              <a:buAutoNum type="alphaUcPeriod"/>
            </a:pPr>
            <a:r>
              <a:rPr lang="en-US" altLang="en-US" smtClean="0"/>
              <a:t> Bioerosion-regulated drug delivery system</a:t>
            </a:r>
          </a:p>
          <a:p>
            <a:pPr marL="609600" indent="-609600" eaLnBrk="1" hangingPunct="1">
              <a:lnSpc>
                <a:spcPct val="120000"/>
              </a:lnSpc>
              <a:spcAft>
                <a:spcPct val="20000"/>
              </a:spcAft>
              <a:buFontTx/>
              <a:buAutoNum type="alphaUcPeriod"/>
            </a:pPr>
            <a:r>
              <a:rPr lang="en-US" altLang="en-US" smtClean="0"/>
              <a:t> Bioresponsive drug delivery system</a:t>
            </a:r>
          </a:p>
          <a:p>
            <a:pPr marL="609600" indent="-609600" eaLnBrk="1" hangingPunct="1">
              <a:lnSpc>
                <a:spcPct val="120000"/>
              </a:lnSpc>
              <a:spcAft>
                <a:spcPct val="20000"/>
              </a:spcAft>
              <a:buFontTx/>
              <a:buAutoNum type="alphaUcPeriod"/>
            </a:pPr>
            <a:r>
              <a:rPr lang="en-US" altLang="en-US" smtClean="0"/>
              <a:t> Self-regulating drug delivery system</a:t>
            </a:r>
          </a:p>
        </p:txBody>
      </p:sp>
      <p:sp>
        <p:nvSpPr>
          <p:cNvPr id="6451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645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CE89E4F7-1CC8-41DB-9A9B-A9CC0662DA4C}" type="slidenum">
              <a:rPr lang="en-US" altLang="en-US" sz="1400"/>
              <a:pPr eaLnBrk="1" hangingPunct="1"/>
              <a:t>62</a:t>
            </a:fld>
            <a:endParaRPr lang="en-US" altLang="en-US" sz="1400"/>
          </a:p>
        </p:txBody>
      </p:sp>
      <p:sp>
        <p:nvSpPr>
          <p:cNvPr id="64517"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z="4000" smtClean="0">
                <a:solidFill>
                  <a:srgbClr val="FF0000"/>
                </a:solidFill>
              </a:rPr>
              <a:t>A. Bioerosion-regulated drug delivery system</a:t>
            </a:r>
          </a:p>
        </p:txBody>
      </p:sp>
      <p:sp>
        <p:nvSpPr>
          <p:cNvPr id="65539" name="Rectangle 4"/>
          <p:cNvSpPr>
            <a:spLocks noGrp="1" noChangeArrowheads="1"/>
          </p:cNvSpPr>
          <p:nvPr>
            <p:ph type="body" sz="half" idx="1"/>
          </p:nvPr>
        </p:nvSpPr>
        <p:spPr/>
        <p:txBody>
          <a:bodyPr/>
          <a:lstStyle/>
          <a:p>
            <a:pPr eaLnBrk="1" hangingPunct="1">
              <a:lnSpc>
                <a:spcPct val="90000"/>
              </a:lnSpc>
              <a:buFontTx/>
              <a:buBlip>
                <a:blip r:embed="rId2"/>
              </a:buBlip>
            </a:pPr>
            <a:r>
              <a:rPr lang="en-US" altLang="en-US" sz="2800" smtClean="0"/>
              <a:t>This system was developed by Heller &amp; Trescony.</a:t>
            </a:r>
          </a:p>
          <a:p>
            <a:pPr eaLnBrk="1" hangingPunct="1">
              <a:lnSpc>
                <a:spcPct val="90000"/>
              </a:lnSpc>
              <a:buFontTx/>
              <a:buBlip>
                <a:blip r:embed="rId2"/>
              </a:buBlip>
            </a:pPr>
            <a:r>
              <a:rPr lang="en-US" altLang="en-US" sz="2800" smtClean="0"/>
              <a:t>The system consisted of drug-dispersed bioerodible matrix fabricated from poly (vinyl methyl ether) ester which is coated with layer of immobilized urease.</a:t>
            </a:r>
          </a:p>
          <a:p>
            <a:pPr eaLnBrk="1" hangingPunct="1">
              <a:lnSpc>
                <a:spcPct val="90000"/>
              </a:lnSpc>
              <a:buFontTx/>
              <a:buBlip>
                <a:blip r:embed="rId2"/>
              </a:buBlip>
            </a:pPr>
            <a:endParaRPr lang="en-US" altLang="en-US" sz="2800" smtClean="0"/>
          </a:p>
        </p:txBody>
      </p:sp>
      <p:sp>
        <p:nvSpPr>
          <p:cNvPr id="6554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endParaRPr lang="fa-IR" altLang="en-US"/>
          </a:p>
        </p:txBody>
      </p:sp>
      <p:pic>
        <p:nvPicPr>
          <p:cNvPr id="65541"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676400"/>
            <a:ext cx="4343400" cy="4343400"/>
          </a:xfrm>
        </p:spPr>
      </p:pic>
      <p:sp>
        <p:nvSpPr>
          <p:cNvPr id="65542" name="Date Placeholder 7"/>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65543"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E1A12ED4-330B-4114-BF5D-D4F80FBBE002}" type="slidenum">
              <a:rPr lang="en-US" altLang="en-US" sz="1400"/>
              <a:pPr eaLnBrk="1" hangingPunct="1"/>
              <a:t>63</a:t>
            </a:fld>
            <a:endParaRPr lang="en-US" altLang="en-US" sz="1400"/>
          </a:p>
        </p:txBody>
      </p:sp>
      <p:sp>
        <p:nvSpPr>
          <p:cNvPr id="65544" name="Footer Placeholder 9"/>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457200" y="762000"/>
            <a:ext cx="8229600" cy="5821363"/>
          </a:xfrm>
        </p:spPr>
        <p:txBody>
          <a:bodyPr/>
          <a:lstStyle/>
          <a:p>
            <a:pPr eaLnBrk="1" hangingPunct="1">
              <a:lnSpc>
                <a:spcPct val="120000"/>
              </a:lnSpc>
              <a:spcAft>
                <a:spcPct val="20000"/>
              </a:spcAft>
              <a:buFontTx/>
              <a:buBlip>
                <a:blip r:embed="rId2"/>
              </a:buBlip>
            </a:pPr>
            <a:r>
              <a:rPr lang="en-US" altLang="en-US" sz="2800" smtClean="0"/>
              <a:t>In a solution with near neutral pH, the polymer only erodes very slowly.</a:t>
            </a:r>
          </a:p>
          <a:p>
            <a:pPr eaLnBrk="1" hangingPunct="1">
              <a:lnSpc>
                <a:spcPct val="120000"/>
              </a:lnSpc>
              <a:spcAft>
                <a:spcPct val="20000"/>
              </a:spcAft>
              <a:buFontTx/>
              <a:buBlip>
                <a:blip r:embed="rId2"/>
              </a:buBlip>
            </a:pPr>
            <a:r>
              <a:rPr lang="en-US" altLang="en-US" sz="2800" smtClean="0"/>
              <a:t>In presence of urea, urease metabolizes urea to form ammonia. This causes increase in pH &amp; rapid degradation of polymer with release of drug molecule. </a:t>
            </a:r>
          </a:p>
          <a:p>
            <a:pPr eaLnBrk="1" hangingPunct="1">
              <a:lnSpc>
                <a:spcPct val="120000"/>
              </a:lnSpc>
              <a:spcAft>
                <a:spcPct val="20000"/>
              </a:spcAft>
              <a:buFontTx/>
              <a:buBlip>
                <a:blip r:embed="rId2"/>
              </a:buBlip>
            </a:pPr>
            <a:endParaRPr lang="en-US" altLang="en-US" sz="2800" smtClean="0"/>
          </a:p>
        </p:txBody>
      </p:sp>
      <p:sp>
        <p:nvSpPr>
          <p:cNvPr id="6656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665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09CC9955-20DB-4912-8E52-E60CF3A95167}" type="slidenum">
              <a:rPr lang="en-US" altLang="en-US" sz="1400"/>
              <a:pPr eaLnBrk="1" hangingPunct="1"/>
              <a:t>64</a:t>
            </a:fld>
            <a:endParaRPr lang="en-US" altLang="en-US" sz="1400"/>
          </a:p>
        </p:txBody>
      </p:sp>
      <p:sp>
        <p:nvSpPr>
          <p:cNvPr id="6656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z="4000" smtClean="0">
                <a:solidFill>
                  <a:srgbClr val="FF0000"/>
                </a:solidFill>
              </a:rPr>
              <a:t>B. Bioresponsive drug delivery system</a:t>
            </a:r>
          </a:p>
        </p:txBody>
      </p:sp>
      <p:sp>
        <p:nvSpPr>
          <p:cNvPr id="67587" name="Rectangle 4"/>
          <p:cNvSpPr>
            <a:spLocks noGrp="1" noChangeArrowheads="1"/>
          </p:cNvSpPr>
          <p:nvPr>
            <p:ph type="body" idx="1"/>
          </p:nvPr>
        </p:nvSpPr>
        <p:spPr>
          <a:xfrm>
            <a:off x="457200" y="1981200"/>
            <a:ext cx="8229600" cy="4525963"/>
          </a:xfrm>
        </p:spPr>
        <p:txBody>
          <a:bodyPr/>
          <a:lstStyle/>
          <a:p>
            <a:pPr eaLnBrk="1" hangingPunct="1">
              <a:lnSpc>
                <a:spcPct val="160000"/>
              </a:lnSpc>
              <a:spcAft>
                <a:spcPct val="20000"/>
              </a:spcAft>
              <a:buFontTx/>
              <a:buBlip>
                <a:blip r:embed="rId2"/>
              </a:buBlip>
            </a:pPr>
            <a:r>
              <a:rPr lang="en-US" altLang="en-US" sz="2800" smtClean="0"/>
              <a:t>Drug reservoir is contained in device enclosed by bioresponsive polymeric membrane whose drug permeability is controlled by concentration of biochemical agent.</a:t>
            </a:r>
          </a:p>
          <a:p>
            <a:pPr eaLnBrk="1" hangingPunct="1">
              <a:lnSpc>
                <a:spcPct val="160000"/>
              </a:lnSpc>
              <a:spcAft>
                <a:spcPct val="20000"/>
              </a:spcAft>
            </a:pPr>
            <a:endParaRPr lang="en-US" altLang="en-US" smtClean="0"/>
          </a:p>
        </p:txBody>
      </p:sp>
      <p:sp>
        <p:nvSpPr>
          <p:cNvPr id="67588"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6758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7E303409-B833-4761-87D7-460144A9F74F}" type="slidenum">
              <a:rPr lang="en-US" altLang="en-US" sz="1400"/>
              <a:pPr eaLnBrk="1" hangingPunct="1"/>
              <a:t>65</a:t>
            </a:fld>
            <a:endParaRPr lang="en-US" altLang="en-US" sz="1400"/>
          </a:p>
        </p:txBody>
      </p:sp>
      <p:sp>
        <p:nvSpPr>
          <p:cNvPr id="67590"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Grp="1" noChangeArrowheads="1"/>
          </p:cNvSpPr>
          <p:nvPr>
            <p:ph type="body" idx="1"/>
          </p:nvPr>
        </p:nvSpPr>
        <p:spPr>
          <a:xfrm>
            <a:off x="457200" y="381000"/>
            <a:ext cx="8229600" cy="5745163"/>
          </a:xfrm>
          <a:noFill/>
        </p:spPr>
        <p:txBody>
          <a:bodyPr/>
          <a:lstStyle/>
          <a:p>
            <a:pPr eaLnBrk="1" hangingPunct="1">
              <a:lnSpc>
                <a:spcPct val="105000"/>
              </a:lnSpc>
              <a:spcAft>
                <a:spcPct val="30000"/>
              </a:spcAft>
              <a:buFontTx/>
              <a:buBlip>
                <a:blip r:embed="rId2"/>
              </a:buBlip>
            </a:pPr>
            <a:r>
              <a:rPr lang="en-US" altLang="en-US" sz="2800" smtClean="0">
                <a:solidFill>
                  <a:srgbClr val="0000FF"/>
                </a:solidFill>
              </a:rPr>
              <a:t>Ex. – glucose-triggered insulin drug delivery system.</a:t>
            </a:r>
          </a:p>
          <a:p>
            <a:pPr eaLnBrk="1" hangingPunct="1">
              <a:lnSpc>
                <a:spcPct val="105000"/>
              </a:lnSpc>
              <a:spcAft>
                <a:spcPct val="30000"/>
              </a:spcAft>
            </a:pPr>
            <a:endParaRPr lang="en-US" altLang="en-US" sz="2800" smtClean="0">
              <a:solidFill>
                <a:srgbClr val="0000FF"/>
              </a:solidFill>
            </a:endParaRPr>
          </a:p>
          <a:p>
            <a:pPr eaLnBrk="1" hangingPunct="1">
              <a:lnSpc>
                <a:spcPct val="105000"/>
              </a:lnSpc>
              <a:spcAft>
                <a:spcPct val="30000"/>
              </a:spcAft>
            </a:pPr>
            <a:endParaRPr lang="en-US" altLang="en-US" sz="2800" smtClean="0">
              <a:solidFill>
                <a:srgbClr val="0000FF"/>
              </a:solidFill>
            </a:endParaRPr>
          </a:p>
        </p:txBody>
      </p:sp>
      <p:pic>
        <p:nvPicPr>
          <p:cNvPr id="686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0963"/>
            <a:ext cx="9144000"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6861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FD53EDA4-498A-4485-98CE-D7EBF844ECD2}" type="slidenum">
              <a:rPr lang="en-US" altLang="en-US" sz="1400"/>
              <a:pPr eaLnBrk="1" hangingPunct="1"/>
              <a:t>66</a:t>
            </a:fld>
            <a:endParaRPr lang="en-US" altLang="en-US" sz="1400"/>
          </a:p>
        </p:txBody>
      </p:sp>
      <p:sp>
        <p:nvSpPr>
          <p:cNvPr id="68614"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body" idx="1"/>
          </p:nvPr>
        </p:nvSpPr>
        <p:spPr>
          <a:xfrm>
            <a:off x="457200" y="381000"/>
            <a:ext cx="8229600" cy="5745163"/>
          </a:xfrm>
        </p:spPr>
        <p:txBody>
          <a:bodyPr/>
          <a:lstStyle/>
          <a:p>
            <a:pPr eaLnBrk="1" hangingPunct="1">
              <a:lnSpc>
                <a:spcPct val="95000"/>
              </a:lnSpc>
              <a:spcAft>
                <a:spcPct val="5000"/>
              </a:spcAft>
              <a:buFontTx/>
              <a:buBlip>
                <a:blip r:embed="rId2"/>
              </a:buBlip>
            </a:pPr>
            <a:r>
              <a:rPr lang="en-US" altLang="en-US" sz="2800" smtClean="0"/>
              <a:t>In this system, the insulin reservoir is encapsulated within hydro gel membrane having –NR</a:t>
            </a:r>
            <a:r>
              <a:rPr lang="en-US" altLang="en-US" sz="2800" baseline="-25000" smtClean="0"/>
              <a:t>2</a:t>
            </a:r>
            <a:r>
              <a:rPr lang="en-US" altLang="en-US" sz="2800" smtClean="0"/>
              <a:t> group.</a:t>
            </a:r>
          </a:p>
          <a:p>
            <a:pPr eaLnBrk="1" hangingPunct="1">
              <a:lnSpc>
                <a:spcPct val="95000"/>
              </a:lnSpc>
              <a:spcAft>
                <a:spcPct val="5000"/>
              </a:spcAft>
              <a:buFontTx/>
              <a:buBlip>
                <a:blip r:embed="rId2"/>
              </a:buBlip>
            </a:pPr>
            <a:r>
              <a:rPr lang="en-US" altLang="en-US" sz="2800" smtClean="0"/>
              <a:t>In alkaline solution, the –NR</a:t>
            </a:r>
            <a:r>
              <a:rPr lang="en-US" altLang="en-US" sz="2800" baseline="-25000" smtClean="0"/>
              <a:t>2</a:t>
            </a:r>
            <a:r>
              <a:rPr lang="en-US" altLang="en-US" sz="2800" smtClean="0"/>
              <a:t> are neutral &amp; the membrane is unswollen &amp; impermeable to insulin.</a:t>
            </a:r>
          </a:p>
          <a:p>
            <a:pPr eaLnBrk="1" hangingPunct="1">
              <a:lnSpc>
                <a:spcPct val="95000"/>
              </a:lnSpc>
              <a:spcAft>
                <a:spcPct val="5000"/>
              </a:spcAft>
              <a:buFontTx/>
              <a:buBlip>
                <a:blip r:embed="rId2"/>
              </a:buBlip>
            </a:pPr>
            <a:r>
              <a:rPr lang="en-US" altLang="en-US" sz="2800" smtClean="0"/>
              <a:t>Glucose penetrates into the membrane, it oxidizes enzymatically by the glucose oxidase entrapped in the membrane to form gluconic acid.</a:t>
            </a:r>
          </a:p>
          <a:p>
            <a:pPr eaLnBrk="1" hangingPunct="1">
              <a:lnSpc>
                <a:spcPct val="95000"/>
              </a:lnSpc>
              <a:spcAft>
                <a:spcPct val="5000"/>
              </a:spcAft>
              <a:buFontTx/>
              <a:buBlip>
                <a:blip r:embed="rId2"/>
              </a:buBlip>
            </a:pPr>
            <a:r>
              <a:rPr lang="en-US" altLang="en-US" sz="2800" smtClean="0"/>
              <a:t>The –NR</a:t>
            </a:r>
            <a:r>
              <a:rPr lang="en-US" altLang="en-US" sz="2800" baseline="-25000" smtClean="0"/>
              <a:t>2</a:t>
            </a:r>
            <a:r>
              <a:rPr lang="en-US" altLang="en-US" sz="2800" smtClean="0"/>
              <a:t> group is protonated to form –NR</a:t>
            </a:r>
            <a:r>
              <a:rPr lang="en-US" altLang="en-US" sz="2800" baseline="-25000" smtClean="0"/>
              <a:t>2</a:t>
            </a:r>
            <a:r>
              <a:rPr lang="en-US" altLang="en-US" sz="2800" smtClean="0"/>
              <a:t>H</a:t>
            </a:r>
            <a:r>
              <a:rPr lang="en-US" altLang="en-US" sz="2800" baseline="30000" smtClean="0"/>
              <a:t>+</a:t>
            </a:r>
            <a:r>
              <a:rPr lang="en-US" altLang="en-US" sz="2800" smtClean="0"/>
              <a:t> &amp; the hydro gel membrane then becomes swollen &amp; permeable to insulin molecules.</a:t>
            </a:r>
            <a:endParaRPr lang="en-US" altLang="en-US" sz="2800" baseline="30000" smtClean="0"/>
          </a:p>
        </p:txBody>
      </p:sp>
      <p:sp>
        <p:nvSpPr>
          <p:cNvPr id="6963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696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ECFC513F-DFA7-4FED-B659-0ED5D3813B25}" type="slidenum">
              <a:rPr lang="en-US" altLang="en-US" sz="1400"/>
              <a:pPr eaLnBrk="1" hangingPunct="1"/>
              <a:t>67</a:t>
            </a:fld>
            <a:endParaRPr lang="en-US" altLang="en-US" sz="1400"/>
          </a:p>
        </p:txBody>
      </p:sp>
      <p:sp>
        <p:nvSpPr>
          <p:cNvPr id="69637"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381000"/>
            <a:ext cx="8229600" cy="1143000"/>
          </a:xfrm>
        </p:spPr>
        <p:txBody>
          <a:bodyPr/>
          <a:lstStyle/>
          <a:p>
            <a:pPr eaLnBrk="1" hangingPunct="1"/>
            <a:r>
              <a:rPr lang="en-US" altLang="en-US" sz="4000" smtClean="0">
                <a:solidFill>
                  <a:srgbClr val="FF0000"/>
                </a:solidFill>
              </a:rPr>
              <a:t>C.Self-regulating drug delivery system</a:t>
            </a:r>
          </a:p>
        </p:txBody>
      </p:sp>
      <p:sp>
        <p:nvSpPr>
          <p:cNvPr id="70659" name="Rectangle 4"/>
          <p:cNvSpPr>
            <a:spLocks noGrp="1" noChangeArrowheads="1"/>
          </p:cNvSpPr>
          <p:nvPr>
            <p:ph type="body" sz="half" idx="1"/>
          </p:nvPr>
        </p:nvSpPr>
        <p:spPr>
          <a:xfrm>
            <a:off x="457200" y="1752600"/>
            <a:ext cx="8153400" cy="4525963"/>
          </a:xfrm>
        </p:spPr>
        <p:txBody>
          <a:bodyPr/>
          <a:lstStyle/>
          <a:p>
            <a:pPr eaLnBrk="1" hangingPunct="1">
              <a:lnSpc>
                <a:spcPct val="110000"/>
              </a:lnSpc>
              <a:spcAft>
                <a:spcPct val="20000"/>
              </a:spcAft>
              <a:buFontTx/>
              <a:buBlip>
                <a:blip r:embed="rId2"/>
              </a:buBlip>
            </a:pPr>
            <a:r>
              <a:rPr lang="en-US" altLang="en-US" sz="2800" smtClean="0"/>
              <a:t>This type of system depends on a reversible &amp; competitive binding mechanism to activate and to regulate the release of drug.</a:t>
            </a:r>
          </a:p>
          <a:p>
            <a:pPr eaLnBrk="1" hangingPunct="1">
              <a:lnSpc>
                <a:spcPct val="110000"/>
              </a:lnSpc>
              <a:spcAft>
                <a:spcPct val="20000"/>
              </a:spcAft>
              <a:buFontTx/>
              <a:buBlip>
                <a:blip r:embed="rId2"/>
              </a:buBlip>
            </a:pPr>
            <a:r>
              <a:rPr lang="en-US" altLang="en-US" sz="2800" smtClean="0"/>
              <a:t>Drug reservoir is drug complex encapsulated within a semi permeable polymeric membrane.</a:t>
            </a:r>
          </a:p>
          <a:p>
            <a:pPr eaLnBrk="1" hangingPunct="1">
              <a:lnSpc>
                <a:spcPct val="110000"/>
              </a:lnSpc>
              <a:spcAft>
                <a:spcPct val="20000"/>
              </a:spcAft>
              <a:buFontTx/>
              <a:buBlip>
                <a:blip r:embed="rId2"/>
              </a:buBlip>
            </a:pPr>
            <a:r>
              <a:rPr lang="en-US" altLang="en-US" sz="2800" smtClean="0"/>
              <a:t>The release of drug from the delivery system is activated by the membrane permeation of biochemical agent from the tissue in which the system is located.</a:t>
            </a:r>
          </a:p>
        </p:txBody>
      </p:sp>
      <p:sp>
        <p:nvSpPr>
          <p:cNvPr id="7066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endParaRPr lang="fa-IR" altLang="en-US"/>
          </a:p>
        </p:txBody>
      </p:sp>
      <p:sp>
        <p:nvSpPr>
          <p:cNvPr id="70661"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70662"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E3165AB5-7EFE-4074-9D9E-5EACF9DDD1C5}" type="slidenum">
              <a:rPr lang="en-US" altLang="en-US" sz="1400"/>
              <a:pPr eaLnBrk="1" hangingPunct="1"/>
              <a:t>68</a:t>
            </a:fld>
            <a:endParaRPr lang="en-US" altLang="en-US" sz="1400"/>
          </a:p>
        </p:txBody>
      </p:sp>
      <p:sp>
        <p:nvSpPr>
          <p:cNvPr id="70663"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body" idx="1"/>
          </p:nvPr>
        </p:nvSpPr>
        <p:spPr>
          <a:xfrm>
            <a:off x="457200" y="381000"/>
            <a:ext cx="4495800" cy="5897563"/>
          </a:xfrm>
        </p:spPr>
        <p:txBody>
          <a:bodyPr/>
          <a:lstStyle/>
          <a:p>
            <a:pPr eaLnBrk="1" hangingPunct="1">
              <a:lnSpc>
                <a:spcPct val="115000"/>
              </a:lnSpc>
              <a:spcAft>
                <a:spcPct val="10000"/>
              </a:spcAft>
              <a:buFontTx/>
              <a:buNone/>
            </a:pPr>
            <a:r>
              <a:rPr lang="en-US" altLang="en-US" sz="2600" smtClean="0"/>
              <a:t>Ex. In the complex of glycosylated insulin concanavalin A, which is encapsulated inside a polymer membrane.</a:t>
            </a:r>
          </a:p>
          <a:p>
            <a:pPr eaLnBrk="1" hangingPunct="1">
              <a:lnSpc>
                <a:spcPct val="115000"/>
              </a:lnSpc>
              <a:spcAft>
                <a:spcPct val="10000"/>
              </a:spcAft>
              <a:buFontTx/>
              <a:buBlip>
                <a:blip r:embed="rId2"/>
              </a:buBlip>
            </a:pPr>
            <a:r>
              <a:rPr lang="en-US" altLang="en-US" sz="2600" smtClean="0"/>
              <a:t>Glucose penetrates into the system &amp; it activates the release of glycosylated insulin from the complex for controlled delivery out of system.</a:t>
            </a:r>
          </a:p>
        </p:txBody>
      </p:sp>
      <p:sp>
        <p:nvSpPr>
          <p:cNvPr id="71683" name="Rectangle 6"/>
          <p:cNvSpPr>
            <a:spLocks noChangeArrowheads="1"/>
          </p:cNvSpPr>
          <p:nvPr/>
        </p:nvSpPr>
        <p:spPr bwMode="auto">
          <a:xfrm>
            <a:off x="0" y="-714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endParaRPr lang="fa-IR" altLang="en-US"/>
          </a:p>
        </p:txBody>
      </p:sp>
      <p:pic>
        <p:nvPicPr>
          <p:cNvPr id="7168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47800"/>
            <a:ext cx="396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71686"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33779751-DB19-482F-9606-738A54C858C4}" type="slidenum">
              <a:rPr lang="en-US" altLang="en-US" sz="1400"/>
              <a:pPr eaLnBrk="1" hangingPunct="1"/>
              <a:t>69</a:t>
            </a:fld>
            <a:endParaRPr lang="en-US" altLang="en-US" sz="1400"/>
          </a:p>
        </p:txBody>
      </p:sp>
      <p:sp>
        <p:nvSpPr>
          <p:cNvPr id="71687"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b="1" i="1" smtClean="0">
                <a:solidFill>
                  <a:srgbClr val="FF0000"/>
                </a:solidFill>
              </a:rPr>
              <a:t>Classification</a:t>
            </a:r>
            <a:r>
              <a:rPr lang="en-US" altLang="en-US" smtClean="0">
                <a:solidFill>
                  <a:srgbClr val="FF0000"/>
                </a:solidFill>
              </a:rPr>
              <a:t>	</a:t>
            </a:r>
          </a:p>
        </p:txBody>
      </p:sp>
      <p:sp>
        <p:nvSpPr>
          <p:cNvPr id="8195" name="Rectangle 3"/>
          <p:cNvSpPr>
            <a:spLocks noGrp="1" noChangeArrowheads="1"/>
          </p:cNvSpPr>
          <p:nvPr>
            <p:ph type="body" idx="1"/>
          </p:nvPr>
        </p:nvSpPr>
        <p:spPr/>
        <p:txBody>
          <a:bodyPr/>
          <a:lstStyle/>
          <a:p>
            <a:pPr eaLnBrk="1" hangingPunct="1">
              <a:buFontTx/>
              <a:buNone/>
            </a:pPr>
            <a:r>
              <a:rPr lang="en-US" altLang="en-US" smtClean="0"/>
              <a:t>Based on their technical sophistication :</a:t>
            </a:r>
          </a:p>
          <a:p>
            <a:pPr eaLnBrk="1" hangingPunct="1"/>
            <a:endParaRPr lang="en-US" altLang="en-US" smtClean="0"/>
          </a:p>
          <a:p>
            <a:pPr eaLnBrk="1" hangingPunct="1">
              <a:lnSpc>
                <a:spcPct val="120000"/>
              </a:lnSpc>
            </a:pPr>
            <a:r>
              <a:rPr lang="en-US" altLang="en-US" smtClean="0"/>
              <a:t>Rate preprogrammed drug delivery system</a:t>
            </a:r>
          </a:p>
          <a:p>
            <a:pPr eaLnBrk="1" hangingPunct="1">
              <a:lnSpc>
                <a:spcPct val="120000"/>
              </a:lnSpc>
            </a:pPr>
            <a:r>
              <a:rPr lang="en-US" altLang="en-US" smtClean="0"/>
              <a:t>Activation-modulated drug delivery system</a:t>
            </a:r>
          </a:p>
          <a:p>
            <a:pPr eaLnBrk="1" hangingPunct="1">
              <a:lnSpc>
                <a:spcPct val="120000"/>
              </a:lnSpc>
            </a:pPr>
            <a:r>
              <a:rPr lang="en-US" altLang="en-US" smtClean="0"/>
              <a:t>Feedback-regulated drug delivery system</a:t>
            </a:r>
          </a:p>
          <a:p>
            <a:pPr eaLnBrk="1" hangingPunct="1">
              <a:lnSpc>
                <a:spcPct val="120000"/>
              </a:lnSpc>
            </a:pPr>
            <a:r>
              <a:rPr lang="en-US" altLang="en-US" smtClean="0"/>
              <a:t>Site targeting drug delivery system</a:t>
            </a:r>
          </a:p>
        </p:txBody>
      </p:sp>
      <p:sp>
        <p:nvSpPr>
          <p:cNvPr id="8196"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819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B5D95DDB-1A52-49CB-AB21-A3CDD75D27C4}" type="slidenum">
              <a:rPr lang="en-US" altLang="en-US" sz="1400"/>
              <a:pPr eaLnBrk="1" hangingPunct="1"/>
              <a:t>7</a:t>
            </a:fld>
            <a:endParaRPr lang="en-US" altLang="en-US" sz="1400"/>
          </a:p>
        </p:txBody>
      </p:sp>
      <p:sp>
        <p:nvSpPr>
          <p:cNvPr id="8198"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381000"/>
            <a:ext cx="8229600" cy="1143000"/>
          </a:xfrm>
        </p:spPr>
        <p:txBody>
          <a:bodyPr/>
          <a:lstStyle/>
          <a:p>
            <a:pPr eaLnBrk="1" hangingPunct="1"/>
            <a:r>
              <a:rPr lang="en-US" altLang="en-US" smtClean="0">
                <a:solidFill>
                  <a:srgbClr val="FF0000"/>
                </a:solidFill>
              </a:rPr>
              <a:t>Effects of system parameters </a:t>
            </a:r>
            <a:r>
              <a:rPr lang="en-US" altLang="en-US" smtClean="0">
                <a:solidFill>
                  <a:srgbClr val="0000FF"/>
                </a:solidFill>
              </a:rPr>
              <a:t>	</a:t>
            </a:r>
          </a:p>
        </p:txBody>
      </p:sp>
      <p:sp>
        <p:nvSpPr>
          <p:cNvPr id="72707" name="Rectangle 3"/>
          <p:cNvSpPr>
            <a:spLocks noGrp="1" noChangeArrowheads="1"/>
          </p:cNvSpPr>
          <p:nvPr>
            <p:ph type="body" idx="1"/>
          </p:nvPr>
        </p:nvSpPr>
        <p:spPr>
          <a:xfrm>
            <a:off x="457200" y="1295400"/>
            <a:ext cx="8229600" cy="5029200"/>
          </a:xfrm>
        </p:spPr>
        <p:txBody>
          <a:bodyPr/>
          <a:lstStyle/>
          <a:p>
            <a:pPr eaLnBrk="1" hangingPunct="1">
              <a:spcAft>
                <a:spcPct val="5000"/>
              </a:spcAft>
              <a:buFontTx/>
              <a:buBlip>
                <a:blip r:embed="rId2"/>
              </a:buBlip>
            </a:pPr>
            <a:r>
              <a:rPr lang="en-US" altLang="en-US" sz="2800" smtClean="0"/>
              <a:t>Polymer solubility</a:t>
            </a:r>
          </a:p>
          <a:p>
            <a:pPr eaLnBrk="1" hangingPunct="1">
              <a:spcAft>
                <a:spcPct val="5000"/>
              </a:spcAft>
              <a:buFontTx/>
              <a:buBlip>
                <a:blip r:embed="rId2"/>
              </a:buBlip>
            </a:pPr>
            <a:r>
              <a:rPr lang="en-US" altLang="en-US" sz="2800" smtClean="0"/>
              <a:t>Solution solubility</a:t>
            </a:r>
          </a:p>
          <a:p>
            <a:pPr eaLnBrk="1" hangingPunct="1">
              <a:spcAft>
                <a:spcPct val="5000"/>
              </a:spcAft>
              <a:buFontTx/>
              <a:buBlip>
                <a:blip r:embed="rId2"/>
              </a:buBlip>
            </a:pPr>
            <a:r>
              <a:rPr lang="en-US" altLang="en-US" sz="2800" smtClean="0"/>
              <a:t>Partition coefficient</a:t>
            </a:r>
          </a:p>
          <a:p>
            <a:pPr eaLnBrk="1" hangingPunct="1">
              <a:spcAft>
                <a:spcPct val="5000"/>
              </a:spcAft>
              <a:buFontTx/>
              <a:buBlip>
                <a:blip r:embed="rId2"/>
              </a:buBlip>
            </a:pPr>
            <a:r>
              <a:rPr lang="en-US" altLang="en-US" sz="2800" smtClean="0"/>
              <a:t>Polymer diffusivity</a:t>
            </a:r>
          </a:p>
          <a:p>
            <a:pPr eaLnBrk="1" hangingPunct="1">
              <a:spcAft>
                <a:spcPct val="5000"/>
              </a:spcAft>
              <a:buFontTx/>
              <a:buBlip>
                <a:blip r:embed="rId2"/>
              </a:buBlip>
            </a:pPr>
            <a:r>
              <a:rPr lang="en-US" altLang="en-US" sz="2800" smtClean="0"/>
              <a:t>Solution  diffusivity</a:t>
            </a:r>
          </a:p>
          <a:p>
            <a:pPr eaLnBrk="1" hangingPunct="1">
              <a:spcAft>
                <a:spcPct val="5000"/>
              </a:spcAft>
              <a:buFontTx/>
              <a:buBlip>
                <a:blip r:embed="rId2"/>
              </a:buBlip>
            </a:pPr>
            <a:r>
              <a:rPr lang="en-US" altLang="en-US" sz="2800" smtClean="0"/>
              <a:t>Thickness of polymer diffusional path</a:t>
            </a:r>
          </a:p>
          <a:p>
            <a:pPr eaLnBrk="1" hangingPunct="1">
              <a:spcAft>
                <a:spcPct val="5000"/>
              </a:spcAft>
              <a:buFontTx/>
              <a:buBlip>
                <a:blip r:embed="rId2"/>
              </a:buBlip>
            </a:pPr>
            <a:r>
              <a:rPr lang="en-US" altLang="en-US" sz="2800" smtClean="0"/>
              <a:t>Thickness of hydrodynamic diffusion layer</a:t>
            </a:r>
          </a:p>
          <a:p>
            <a:pPr eaLnBrk="1" hangingPunct="1">
              <a:spcAft>
                <a:spcPct val="5000"/>
              </a:spcAft>
              <a:buFontTx/>
              <a:buBlip>
                <a:blip r:embed="rId2"/>
              </a:buBlip>
            </a:pPr>
            <a:r>
              <a:rPr lang="en-US" altLang="en-US" sz="2800" smtClean="0"/>
              <a:t>Drug loading dose</a:t>
            </a:r>
          </a:p>
          <a:p>
            <a:pPr eaLnBrk="1" hangingPunct="1">
              <a:spcAft>
                <a:spcPct val="5000"/>
              </a:spcAft>
              <a:buFontTx/>
              <a:buBlip>
                <a:blip r:embed="rId2"/>
              </a:buBlip>
            </a:pPr>
            <a:r>
              <a:rPr lang="en-US" altLang="en-US" sz="2800" smtClean="0"/>
              <a:t>Surface area</a:t>
            </a:r>
          </a:p>
        </p:txBody>
      </p:sp>
      <p:sp>
        <p:nvSpPr>
          <p:cNvPr id="72708"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7270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3CAB6CFC-2FFA-44A7-B63C-A21B2648A08B}" type="slidenum">
              <a:rPr lang="en-US" altLang="en-US" sz="1400"/>
              <a:pPr eaLnBrk="1" hangingPunct="1"/>
              <a:t>70</a:t>
            </a:fld>
            <a:endParaRPr lang="en-US" altLang="en-US" sz="1400"/>
          </a:p>
        </p:txBody>
      </p:sp>
      <p:sp>
        <p:nvSpPr>
          <p:cNvPr id="72710" name="Footer Placeholder 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381000"/>
            <a:ext cx="8229600" cy="1143000"/>
          </a:xfrm>
        </p:spPr>
        <p:txBody>
          <a:bodyPr/>
          <a:lstStyle/>
          <a:p>
            <a:pPr eaLnBrk="1" hangingPunct="1"/>
            <a:r>
              <a:rPr lang="en-US" altLang="en-US" smtClean="0">
                <a:solidFill>
                  <a:srgbClr val="FF0000"/>
                </a:solidFill>
              </a:rPr>
              <a:t>Polymer diffusivity (D</a:t>
            </a:r>
            <a:r>
              <a:rPr lang="en-US" altLang="en-US" baseline="-25000" smtClean="0">
                <a:solidFill>
                  <a:srgbClr val="FF0000"/>
                </a:solidFill>
              </a:rPr>
              <a:t>p</a:t>
            </a:r>
            <a:r>
              <a:rPr lang="en-US" altLang="en-US" smtClean="0">
                <a:solidFill>
                  <a:srgbClr val="FF0000"/>
                </a:solidFill>
              </a:rPr>
              <a:t>)</a:t>
            </a:r>
          </a:p>
        </p:txBody>
      </p:sp>
      <p:sp>
        <p:nvSpPr>
          <p:cNvPr id="73731" name="Rectangle 3"/>
          <p:cNvSpPr>
            <a:spLocks noGrp="1" noChangeArrowheads="1"/>
          </p:cNvSpPr>
          <p:nvPr>
            <p:ph type="body" idx="1"/>
          </p:nvPr>
        </p:nvSpPr>
        <p:spPr>
          <a:xfrm>
            <a:off x="457200" y="1752600"/>
            <a:ext cx="8229600" cy="5105400"/>
          </a:xfrm>
        </p:spPr>
        <p:txBody>
          <a:bodyPr/>
          <a:lstStyle/>
          <a:p>
            <a:pPr eaLnBrk="1" hangingPunct="1">
              <a:lnSpc>
                <a:spcPct val="125000"/>
              </a:lnSpc>
              <a:buFontTx/>
              <a:buBlip>
                <a:blip r:embed="rId2"/>
              </a:buBlip>
            </a:pPr>
            <a:r>
              <a:rPr lang="en-US" altLang="en-US" sz="2800" smtClean="0"/>
              <a:t>The diffusion of small molecules in a polymer structure is a energy activated process in which the diffusant molecules move to a successive series of equilibrium positions when a sufficient amount of energy of activation for diffusion E</a:t>
            </a:r>
            <a:r>
              <a:rPr lang="en-US" altLang="en-US" sz="2800" baseline="-25000" smtClean="0"/>
              <a:t>d</a:t>
            </a:r>
            <a:r>
              <a:rPr lang="en-US" altLang="en-US" sz="2800" smtClean="0"/>
              <a:t>, has been acquired by the diffusant &amp; it’s surrounding polymer matrix.</a:t>
            </a:r>
          </a:p>
        </p:txBody>
      </p:sp>
      <p:sp>
        <p:nvSpPr>
          <p:cNvPr id="73732"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737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6AB080B0-EED3-4F9F-90BA-82F237F5B1CE}" type="slidenum">
              <a:rPr lang="en-US" altLang="en-US" sz="1400"/>
              <a:pPr eaLnBrk="1" hangingPunct="1"/>
              <a:t>71</a:t>
            </a:fld>
            <a:endParaRPr lang="en-US" altLang="en-US" sz="1400"/>
          </a:p>
        </p:txBody>
      </p:sp>
      <p:sp>
        <p:nvSpPr>
          <p:cNvPr id="73734"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a:xfrm>
            <a:off x="457200" y="533400"/>
            <a:ext cx="8229600" cy="5897563"/>
          </a:xfrm>
        </p:spPr>
        <p:txBody>
          <a:bodyPr/>
          <a:lstStyle/>
          <a:p>
            <a:pPr eaLnBrk="1" hangingPunct="1">
              <a:lnSpc>
                <a:spcPct val="115000"/>
              </a:lnSpc>
              <a:spcAft>
                <a:spcPct val="40000"/>
              </a:spcAft>
              <a:buFontTx/>
              <a:buBlip>
                <a:blip r:embed="rId2"/>
              </a:buBlip>
            </a:pPr>
            <a:r>
              <a:rPr lang="en-US" altLang="en-US" sz="2800" smtClean="0"/>
              <a:t>This energy- activated diffusion process is frequently described by the following Arrhenius relationship :</a:t>
            </a:r>
          </a:p>
          <a:p>
            <a:pPr eaLnBrk="1" hangingPunct="1">
              <a:lnSpc>
                <a:spcPct val="115000"/>
              </a:lnSpc>
              <a:spcAft>
                <a:spcPct val="40000"/>
              </a:spcAft>
              <a:buFontTx/>
              <a:buNone/>
            </a:pPr>
            <a:r>
              <a:rPr lang="en-US" altLang="en-US" sz="2800" baseline="-25000" smtClean="0"/>
              <a:t>			</a:t>
            </a:r>
            <a:r>
              <a:rPr lang="en-US" altLang="en-US" sz="2800" smtClean="0"/>
              <a:t>D</a:t>
            </a:r>
            <a:r>
              <a:rPr lang="en-US" altLang="en-US" sz="2800" baseline="-25000" smtClean="0"/>
              <a:t>p</a:t>
            </a:r>
            <a:r>
              <a:rPr lang="en-US" altLang="en-US" sz="2800" smtClean="0"/>
              <a:t> = D</a:t>
            </a:r>
            <a:r>
              <a:rPr lang="en-US" altLang="en-US" sz="2800" baseline="-25000" smtClean="0"/>
              <a:t>0</a:t>
            </a:r>
            <a:r>
              <a:rPr lang="en-US" altLang="en-US" sz="2800" smtClean="0"/>
              <a:t> e</a:t>
            </a:r>
            <a:r>
              <a:rPr lang="en-US" altLang="en-US" sz="2800" baseline="30000" smtClean="0"/>
              <a:t>-(Ed/RT)</a:t>
            </a:r>
            <a:endParaRPr lang="en-US" altLang="en-US" sz="2800" smtClean="0"/>
          </a:p>
          <a:p>
            <a:pPr eaLnBrk="1" hangingPunct="1">
              <a:lnSpc>
                <a:spcPct val="115000"/>
              </a:lnSpc>
              <a:spcAft>
                <a:spcPct val="40000"/>
              </a:spcAft>
              <a:buFontTx/>
              <a:buBlip>
                <a:blip r:embed="rId2"/>
              </a:buBlip>
            </a:pPr>
            <a:r>
              <a:rPr lang="en-US" altLang="en-US" sz="2800" smtClean="0"/>
              <a:t>The bulkier the functional group attached to polymer chain lower the polymer diffusivity.</a:t>
            </a:r>
          </a:p>
          <a:p>
            <a:pPr eaLnBrk="1" hangingPunct="1">
              <a:lnSpc>
                <a:spcPct val="115000"/>
              </a:lnSpc>
              <a:spcAft>
                <a:spcPct val="40000"/>
              </a:spcAft>
              <a:buFontTx/>
              <a:buBlip>
                <a:blip r:embed="rId2"/>
              </a:buBlip>
            </a:pPr>
            <a:r>
              <a:rPr lang="en-US" altLang="en-US" sz="2800" smtClean="0"/>
              <a:t>Magnitude of polymer diffusivity is dependant upon type of functional group and type of stereo chemical position in diffusant molecule.</a:t>
            </a:r>
          </a:p>
          <a:p>
            <a:pPr eaLnBrk="1" hangingPunct="1">
              <a:lnSpc>
                <a:spcPct val="115000"/>
              </a:lnSpc>
              <a:spcAft>
                <a:spcPct val="40000"/>
              </a:spcAft>
              <a:buFontTx/>
              <a:buBlip>
                <a:blip r:embed="rId2"/>
              </a:buBlip>
            </a:pPr>
            <a:endParaRPr lang="en-US" altLang="en-US" sz="2800" smtClean="0"/>
          </a:p>
        </p:txBody>
      </p:sp>
      <p:sp>
        <p:nvSpPr>
          <p:cNvPr id="7475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747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F5EEBC1C-1AB9-4821-81A0-0A921F670C53}" type="slidenum">
              <a:rPr lang="en-US" altLang="en-US" sz="1400"/>
              <a:pPr eaLnBrk="1" hangingPunct="1"/>
              <a:t>72</a:t>
            </a:fld>
            <a:endParaRPr lang="en-US" altLang="en-US" sz="1400"/>
          </a:p>
        </p:txBody>
      </p:sp>
      <p:sp>
        <p:nvSpPr>
          <p:cNvPr id="74757"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381000" y="1295400"/>
            <a:ext cx="8229600" cy="4114800"/>
          </a:xfrm>
        </p:spPr>
        <p:txBody>
          <a:bodyPr/>
          <a:lstStyle/>
          <a:p>
            <a:pPr eaLnBrk="1" hangingPunct="1">
              <a:buFontTx/>
              <a:buBlip>
                <a:blip r:embed="rId2"/>
              </a:buBlip>
            </a:pPr>
            <a:r>
              <a:rPr lang="en-US" altLang="en-US" sz="2800" smtClean="0"/>
              <a:t>Polymer diffusivity also depends on </a:t>
            </a:r>
          </a:p>
          <a:p>
            <a:pPr eaLnBrk="1" hangingPunct="1">
              <a:buFontTx/>
              <a:buNone/>
            </a:pPr>
            <a:endParaRPr lang="en-US" altLang="en-US" sz="2800" smtClean="0"/>
          </a:p>
          <a:p>
            <a:pPr eaLnBrk="1" hangingPunct="1">
              <a:buFontTx/>
              <a:buNone/>
            </a:pPr>
            <a:r>
              <a:rPr lang="en-US" altLang="en-US" sz="2800" smtClean="0"/>
              <a:t>  1) </a:t>
            </a:r>
            <a:r>
              <a:rPr lang="en-US" altLang="en-US" sz="2800" u="sng" smtClean="0"/>
              <a:t>Effect of cross linking</a:t>
            </a:r>
            <a:endParaRPr lang="en-US" altLang="en-US" sz="2800" smtClean="0"/>
          </a:p>
          <a:p>
            <a:pPr eaLnBrk="1" hangingPunct="1">
              <a:buFontTx/>
              <a:buNone/>
            </a:pPr>
            <a:endParaRPr lang="en-US" altLang="en-US" sz="2800" smtClean="0"/>
          </a:p>
          <a:p>
            <a:pPr eaLnBrk="1" hangingPunct="1">
              <a:buFontTx/>
              <a:buNone/>
            </a:pPr>
            <a:r>
              <a:rPr lang="en-US" altLang="en-US" sz="2800" smtClean="0"/>
              <a:t>  2) </a:t>
            </a:r>
            <a:r>
              <a:rPr lang="en-US" altLang="en-US" sz="2800" u="sng" smtClean="0"/>
              <a:t>Effect of crystallinity</a:t>
            </a:r>
          </a:p>
          <a:p>
            <a:pPr eaLnBrk="1" hangingPunct="1">
              <a:buFontTx/>
              <a:buNone/>
            </a:pPr>
            <a:endParaRPr lang="en-US" altLang="en-US" sz="2800" smtClean="0"/>
          </a:p>
          <a:p>
            <a:pPr eaLnBrk="1" hangingPunct="1">
              <a:buFontTx/>
              <a:buNone/>
            </a:pPr>
            <a:r>
              <a:rPr lang="en-US" altLang="en-US" sz="2800" smtClean="0"/>
              <a:t>  3) </a:t>
            </a:r>
            <a:r>
              <a:rPr lang="en-US" altLang="en-US" sz="2800" u="sng" smtClean="0"/>
              <a:t>Effect of fillers</a:t>
            </a:r>
          </a:p>
        </p:txBody>
      </p:sp>
      <p:sp>
        <p:nvSpPr>
          <p:cNvPr id="75779"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7578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ADF1401F-909C-4296-8618-8AF1F7F3A102}" type="slidenum">
              <a:rPr lang="en-US" altLang="en-US" sz="1400"/>
              <a:pPr eaLnBrk="1" hangingPunct="1"/>
              <a:t>73</a:t>
            </a:fld>
            <a:endParaRPr lang="en-US" altLang="en-US" sz="1400"/>
          </a:p>
        </p:txBody>
      </p:sp>
      <p:sp>
        <p:nvSpPr>
          <p:cNvPr id="75781"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solidFill>
                  <a:srgbClr val="FF0000"/>
                </a:solidFill>
              </a:rPr>
              <a:t>Solution diffusivity (D</a:t>
            </a:r>
            <a:r>
              <a:rPr lang="en-US" altLang="en-US" baseline="-25000" smtClean="0">
                <a:solidFill>
                  <a:srgbClr val="FF0000"/>
                </a:solidFill>
              </a:rPr>
              <a:t>s</a:t>
            </a:r>
            <a:r>
              <a:rPr lang="en-US" altLang="en-US" smtClean="0">
                <a:solidFill>
                  <a:srgbClr val="FF0000"/>
                </a:solidFill>
              </a:rPr>
              <a:t>)</a:t>
            </a:r>
          </a:p>
        </p:txBody>
      </p:sp>
      <p:sp>
        <p:nvSpPr>
          <p:cNvPr id="76803" name="Rectangle 3"/>
          <p:cNvSpPr>
            <a:spLocks noGrp="1" noChangeArrowheads="1"/>
          </p:cNvSpPr>
          <p:nvPr>
            <p:ph type="body" idx="1"/>
          </p:nvPr>
        </p:nvSpPr>
        <p:spPr>
          <a:xfrm>
            <a:off x="381000" y="1447800"/>
            <a:ext cx="8229600" cy="4525963"/>
          </a:xfrm>
        </p:spPr>
        <p:txBody>
          <a:bodyPr/>
          <a:lstStyle/>
          <a:p>
            <a:pPr eaLnBrk="1" hangingPunct="1">
              <a:spcAft>
                <a:spcPct val="10000"/>
              </a:spcAft>
            </a:pPr>
            <a:r>
              <a:rPr lang="en-US" altLang="en-US" sz="2800" smtClean="0"/>
              <a:t>The diffusion of solute molecules in solution medium is a result of the random motion of molecules.</a:t>
            </a:r>
          </a:p>
          <a:p>
            <a:pPr eaLnBrk="1" hangingPunct="1">
              <a:spcAft>
                <a:spcPct val="10000"/>
              </a:spcAft>
            </a:pPr>
            <a:r>
              <a:rPr lang="en-US" altLang="en-US" sz="2800" smtClean="0"/>
              <a:t>Under concentration gradient molecule diffuse spontaneously from higher concentration to lower concentration.</a:t>
            </a:r>
          </a:p>
          <a:p>
            <a:pPr eaLnBrk="1" hangingPunct="1">
              <a:spcAft>
                <a:spcPct val="10000"/>
              </a:spcAft>
            </a:pPr>
            <a:r>
              <a:rPr lang="en-US" altLang="en-US" sz="2400" smtClean="0"/>
              <a:t>The diffusivity of the solute molecules in the aqueous solution whose molar volume is equal to or greater than the molar volume of water molecules is inversely proportional to the cube root of their volume</a:t>
            </a:r>
            <a:r>
              <a:rPr lang="en-US" altLang="en-US" sz="2800" smtClean="0"/>
              <a:t>.</a:t>
            </a:r>
          </a:p>
        </p:txBody>
      </p:sp>
      <p:sp>
        <p:nvSpPr>
          <p:cNvPr id="76804"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768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C7E2C121-21F7-4B44-8733-829EDD755205}" type="slidenum">
              <a:rPr lang="en-US" altLang="en-US" sz="1400"/>
              <a:pPr eaLnBrk="1" hangingPunct="1"/>
              <a:t>74</a:t>
            </a:fld>
            <a:endParaRPr lang="en-US" altLang="en-US" sz="1400"/>
          </a:p>
        </p:txBody>
      </p:sp>
      <p:sp>
        <p:nvSpPr>
          <p:cNvPr id="76806"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304800" y="381000"/>
            <a:ext cx="8458200" cy="6248400"/>
          </a:xfrm>
        </p:spPr>
        <p:txBody>
          <a:bodyPr/>
          <a:lstStyle/>
          <a:p>
            <a:pPr eaLnBrk="1" hangingPunct="1">
              <a:lnSpc>
                <a:spcPct val="120000"/>
              </a:lnSpc>
              <a:spcAft>
                <a:spcPct val="30000"/>
              </a:spcAft>
              <a:buFontTx/>
              <a:buBlip>
                <a:blip r:embed="rId2"/>
              </a:buBlip>
            </a:pPr>
            <a:r>
              <a:rPr lang="en-US" altLang="en-US" sz="2800" smtClean="0"/>
              <a:t>When solution diffusivity are compared on bases of molecular volume, alkanes are most rapidly diffusing chemicals.</a:t>
            </a:r>
          </a:p>
          <a:p>
            <a:pPr eaLnBrk="1" hangingPunct="1">
              <a:lnSpc>
                <a:spcPct val="120000"/>
              </a:lnSpc>
              <a:spcAft>
                <a:spcPct val="30000"/>
              </a:spcAft>
              <a:buFontTx/>
              <a:buBlip>
                <a:blip r:embed="rId2"/>
              </a:buBlip>
            </a:pPr>
            <a:r>
              <a:rPr lang="en-US" altLang="en-US" sz="2800" smtClean="0"/>
              <a:t>The relative rates of diffusion of various chemical classes are as follows :</a:t>
            </a:r>
          </a:p>
          <a:p>
            <a:pPr eaLnBrk="1" hangingPunct="1">
              <a:lnSpc>
                <a:spcPct val="120000"/>
              </a:lnSpc>
              <a:spcAft>
                <a:spcPct val="30000"/>
              </a:spcAft>
              <a:buFontTx/>
              <a:buNone/>
            </a:pPr>
            <a:r>
              <a:rPr lang="en-US" altLang="en-US" sz="2800" smtClean="0"/>
              <a:t>		alkane &gt; alcohol &gt; amides &gt; acids &gt; amino acids &gt; dicarboxylic acid</a:t>
            </a:r>
          </a:p>
          <a:p>
            <a:pPr eaLnBrk="1" hangingPunct="1">
              <a:lnSpc>
                <a:spcPct val="120000"/>
              </a:lnSpc>
              <a:spcAft>
                <a:spcPct val="30000"/>
              </a:spcAft>
              <a:buFontTx/>
              <a:buBlip>
                <a:blip r:embed="rId2"/>
              </a:buBlip>
            </a:pPr>
            <a:r>
              <a:rPr lang="en-US" altLang="en-US" sz="2800" smtClean="0"/>
              <a:t>Diffusivity of solute molecule in aqueous solution usually decreases as its concentration increases.</a:t>
            </a:r>
          </a:p>
          <a:p>
            <a:pPr eaLnBrk="1" hangingPunct="1">
              <a:lnSpc>
                <a:spcPct val="120000"/>
              </a:lnSpc>
              <a:spcAft>
                <a:spcPct val="30000"/>
              </a:spcAft>
              <a:buFontTx/>
              <a:buNone/>
            </a:pPr>
            <a:endParaRPr lang="en-US" altLang="en-US" sz="2800" smtClean="0"/>
          </a:p>
          <a:p>
            <a:pPr eaLnBrk="1" hangingPunct="1">
              <a:lnSpc>
                <a:spcPct val="120000"/>
              </a:lnSpc>
              <a:spcAft>
                <a:spcPct val="30000"/>
              </a:spcAft>
            </a:pPr>
            <a:endParaRPr lang="en-US" altLang="en-US" sz="2800" smtClean="0"/>
          </a:p>
        </p:txBody>
      </p:sp>
      <p:sp>
        <p:nvSpPr>
          <p:cNvPr id="77827"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7782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5D0E4CD2-2322-4F79-B400-1E0383842C86}" type="slidenum">
              <a:rPr lang="en-US" altLang="en-US" sz="1400"/>
              <a:pPr eaLnBrk="1" hangingPunct="1"/>
              <a:t>75</a:t>
            </a:fld>
            <a:endParaRPr lang="en-US" altLang="en-US" sz="1400"/>
          </a:p>
        </p:txBody>
      </p:sp>
      <p:sp>
        <p:nvSpPr>
          <p:cNvPr id="77829"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z="4000" smtClean="0">
                <a:solidFill>
                  <a:srgbClr val="FF0000"/>
                </a:solidFill>
              </a:rPr>
              <a:t>Thickness of polymer diffusional path (h</a:t>
            </a:r>
            <a:r>
              <a:rPr lang="en-US" altLang="en-US" sz="4000" baseline="-25000" smtClean="0">
                <a:solidFill>
                  <a:srgbClr val="FF0000"/>
                </a:solidFill>
              </a:rPr>
              <a:t>p</a:t>
            </a:r>
            <a:r>
              <a:rPr lang="en-US" altLang="en-US" sz="4000" smtClean="0">
                <a:solidFill>
                  <a:srgbClr val="FF0000"/>
                </a:solidFill>
              </a:rPr>
              <a:t>)</a:t>
            </a:r>
          </a:p>
        </p:txBody>
      </p:sp>
      <p:sp>
        <p:nvSpPr>
          <p:cNvPr id="78851" name="Rectangle 3"/>
          <p:cNvSpPr>
            <a:spLocks noGrp="1" noChangeArrowheads="1"/>
          </p:cNvSpPr>
          <p:nvPr>
            <p:ph type="body" idx="1"/>
          </p:nvPr>
        </p:nvSpPr>
        <p:spPr>
          <a:xfrm>
            <a:off x="457200" y="1752600"/>
            <a:ext cx="8229600" cy="4525963"/>
          </a:xfrm>
        </p:spPr>
        <p:txBody>
          <a:bodyPr/>
          <a:lstStyle/>
          <a:p>
            <a:pPr marL="533400" indent="-533400" eaLnBrk="1" hangingPunct="1">
              <a:lnSpc>
                <a:spcPct val="105000"/>
              </a:lnSpc>
              <a:spcAft>
                <a:spcPct val="10000"/>
              </a:spcAft>
              <a:buFontTx/>
              <a:buBlip>
                <a:blip r:embed="rId2"/>
              </a:buBlip>
            </a:pPr>
            <a:r>
              <a:rPr lang="en-US" altLang="en-US" smtClean="0"/>
              <a:t>Control release of drug species from both polymer membrane &amp; polymer matrix controlled drug delivery system is governed by,</a:t>
            </a:r>
          </a:p>
          <a:p>
            <a:pPr marL="533400" indent="-533400" eaLnBrk="1" hangingPunct="1">
              <a:lnSpc>
                <a:spcPct val="105000"/>
              </a:lnSpc>
              <a:spcAft>
                <a:spcPct val="10000"/>
              </a:spcAft>
              <a:buFontTx/>
              <a:buAutoNum type="arabicParenR"/>
            </a:pPr>
            <a:r>
              <a:rPr lang="en-US" altLang="en-US" smtClean="0"/>
              <a:t>The solute diffusion coefficient in the membrane lipid.</a:t>
            </a:r>
          </a:p>
          <a:p>
            <a:pPr marL="533400" indent="-533400" eaLnBrk="1" hangingPunct="1">
              <a:lnSpc>
                <a:spcPct val="105000"/>
              </a:lnSpc>
              <a:spcAft>
                <a:spcPct val="10000"/>
              </a:spcAft>
              <a:buFontTx/>
              <a:buAutoNum type="arabicParenR"/>
            </a:pPr>
            <a:r>
              <a:rPr lang="en-US" altLang="en-US" smtClean="0"/>
              <a:t>The thickness of the membrane.</a:t>
            </a:r>
          </a:p>
        </p:txBody>
      </p:sp>
      <p:sp>
        <p:nvSpPr>
          <p:cNvPr id="78852"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7885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AB4678D9-EFC3-4B3A-B29D-37D2AC73114F}" type="slidenum">
              <a:rPr lang="en-US" altLang="en-US" sz="1400"/>
              <a:pPr eaLnBrk="1" hangingPunct="1"/>
              <a:t>76</a:t>
            </a:fld>
            <a:endParaRPr lang="en-US" altLang="en-US" sz="1400"/>
          </a:p>
        </p:txBody>
      </p:sp>
      <p:sp>
        <p:nvSpPr>
          <p:cNvPr id="78854"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457200" y="609600"/>
            <a:ext cx="8229600" cy="5592763"/>
          </a:xfrm>
        </p:spPr>
        <p:txBody>
          <a:bodyPr/>
          <a:lstStyle/>
          <a:p>
            <a:pPr eaLnBrk="1" hangingPunct="1">
              <a:lnSpc>
                <a:spcPct val="120000"/>
              </a:lnSpc>
              <a:spcAft>
                <a:spcPct val="20000"/>
              </a:spcAft>
            </a:pPr>
            <a:r>
              <a:rPr lang="en-US" altLang="en-US" sz="2800" smtClean="0"/>
              <a:t>h</a:t>
            </a:r>
            <a:r>
              <a:rPr lang="en-US" altLang="en-US" sz="2800" baseline="-25000" smtClean="0"/>
              <a:t>p</a:t>
            </a:r>
            <a:r>
              <a:rPr lang="en-US" altLang="en-US" sz="2800" smtClean="0"/>
              <a:t> value for </a:t>
            </a:r>
            <a:r>
              <a:rPr lang="en-US" altLang="en-US" sz="2800" u="sng" smtClean="0"/>
              <a:t>polymer membrane controlled reservoir</a:t>
            </a:r>
            <a:r>
              <a:rPr lang="en-US" altLang="en-US" sz="2800" smtClean="0"/>
              <a:t> devices, which are fabricated from non biodegradable and non swollen polymer, the value is defined by polymer wall with constant thickness that is invariable with time span.</a:t>
            </a:r>
          </a:p>
          <a:p>
            <a:pPr eaLnBrk="1" hangingPunct="1">
              <a:lnSpc>
                <a:spcPct val="120000"/>
              </a:lnSpc>
              <a:spcAft>
                <a:spcPct val="20000"/>
              </a:spcAft>
            </a:pPr>
            <a:r>
              <a:rPr lang="en-US" altLang="en-US" sz="2800" smtClean="0"/>
              <a:t>In </a:t>
            </a:r>
            <a:r>
              <a:rPr lang="en-US" altLang="en-US" sz="2800" u="sng" smtClean="0"/>
              <a:t>polymer matrix controlled reservoir</a:t>
            </a:r>
            <a:r>
              <a:rPr lang="en-US" altLang="en-US" sz="2800" smtClean="0"/>
              <a:t> devices, which are fabricated from non biodegradable polymers, the thickness of diffusional path is defined as drug depletion zone progressively in proportion to the square root of time.</a:t>
            </a:r>
          </a:p>
          <a:p>
            <a:pPr eaLnBrk="1" hangingPunct="1">
              <a:lnSpc>
                <a:spcPct val="120000"/>
              </a:lnSpc>
              <a:spcAft>
                <a:spcPct val="20000"/>
              </a:spcAft>
            </a:pPr>
            <a:endParaRPr lang="en-US" altLang="en-US" sz="2800" smtClean="0"/>
          </a:p>
        </p:txBody>
      </p:sp>
      <p:sp>
        <p:nvSpPr>
          <p:cNvPr id="7987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798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BEF68E3B-C940-4B2A-BEF9-68B47C2E9D67}" type="slidenum">
              <a:rPr lang="en-US" altLang="en-US" sz="1400"/>
              <a:pPr eaLnBrk="1" hangingPunct="1"/>
              <a:t>77</a:t>
            </a:fld>
            <a:endParaRPr lang="en-US" altLang="en-US" sz="1400"/>
          </a:p>
        </p:txBody>
      </p:sp>
      <p:sp>
        <p:nvSpPr>
          <p:cNvPr id="79877"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457200" y="762000"/>
            <a:ext cx="8229600" cy="5029200"/>
          </a:xfrm>
        </p:spPr>
        <p:txBody>
          <a:bodyPr/>
          <a:lstStyle/>
          <a:p>
            <a:pPr eaLnBrk="1" hangingPunct="1">
              <a:lnSpc>
                <a:spcPct val="120000"/>
              </a:lnSpc>
              <a:spcAft>
                <a:spcPct val="10000"/>
              </a:spcAft>
              <a:buFontTx/>
              <a:buBlip>
                <a:blip r:embed="rId2"/>
              </a:buBlip>
            </a:pPr>
            <a:r>
              <a:rPr lang="en-US" altLang="en-US" sz="2800" smtClean="0"/>
              <a:t>The rate of growth in the h</a:t>
            </a:r>
            <a:r>
              <a:rPr lang="en-US" altLang="en-US" sz="2800" baseline="-25000" smtClean="0"/>
              <a:t>p </a:t>
            </a:r>
            <a:r>
              <a:rPr lang="en-US" altLang="en-US" sz="2800" smtClean="0"/>
              <a:t>value can be defined mathematically by :</a:t>
            </a:r>
            <a:endParaRPr lang="en-US" altLang="en-US" sz="2800" baseline="-25000" smtClean="0"/>
          </a:p>
          <a:p>
            <a:pPr eaLnBrk="1" hangingPunct="1">
              <a:lnSpc>
                <a:spcPct val="120000"/>
              </a:lnSpc>
              <a:spcAft>
                <a:spcPct val="10000"/>
              </a:spcAft>
              <a:buFontTx/>
              <a:buNone/>
            </a:pPr>
            <a:r>
              <a:rPr lang="en-US" altLang="en-US" sz="2800" baseline="-25000" smtClean="0"/>
              <a:t>		 </a:t>
            </a:r>
            <a:r>
              <a:rPr lang="en-US" altLang="en-US" sz="2800" smtClean="0"/>
              <a:t>h</a:t>
            </a:r>
            <a:r>
              <a:rPr lang="en-US" altLang="en-US" sz="2800" baseline="-25000" smtClean="0"/>
              <a:t>p    =  </a:t>
            </a:r>
            <a:r>
              <a:rPr lang="en-US" altLang="en-US" sz="2800" smtClean="0"/>
              <a:t>   2C</a:t>
            </a:r>
            <a:r>
              <a:rPr lang="en-US" altLang="en-US" sz="2800" baseline="-25000" smtClean="0"/>
              <a:t>p</a:t>
            </a:r>
            <a:r>
              <a:rPr lang="en-US" altLang="en-US" sz="2800" smtClean="0"/>
              <a:t>D</a:t>
            </a:r>
            <a:r>
              <a:rPr lang="en-US" altLang="en-US" sz="2800" baseline="-25000" smtClean="0"/>
              <a:t>p</a:t>
            </a:r>
          </a:p>
          <a:p>
            <a:pPr eaLnBrk="1" hangingPunct="1">
              <a:lnSpc>
                <a:spcPct val="120000"/>
              </a:lnSpc>
              <a:spcAft>
                <a:spcPct val="10000"/>
              </a:spcAft>
              <a:buFontTx/>
              <a:buNone/>
            </a:pPr>
            <a:r>
              <a:rPr lang="en-US" altLang="en-US" sz="2800" smtClean="0"/>
              <a:t>		 t</a:t>
            </a:r>
            <a:r>
              <a:rPr lang="en-US" altLang="en-US" sz="2800" baseline="30000" smtClean="0"/>
              <a:t>1/2</a:t>
            </a:r>
            <a:r>
              <a:rPr lang="en-US" altLang="en-US" sz="2800" smtClean="0"/>
              <a:t>       A – C</a:t>
            </a:r>
            <a:r>
              <a:rPr lang="en-US" altLang="en-US" sz="2800" baseline="-25000" smtClean="0"/>
              <a:t>p</a:t>
            </a:r>
            <a:r>
              <a:rPr lang="en-US" altLang="en-US" sz="2800" smtClean="0"/>
              <a:t>/2</a:t>
            </a:r>
          </a:p>
          <a:p>
            <a:pPr eaLnBrk="1" hangingPunct="1">
              <a:lnSpc>
                <a:spcPct val="120000"/>
              </a:lnSpc>
              <a:spcAft>
                <a:spcPct val="10000"/>
              </a:spcAft>
              <a:buFontTx/>
              <a:buNone/>
            </a:pPr>
            <a:r>
              <a:rPr lang="en-US" altLang="en-US" sz="2800" smtClean="0"/>
              <a:t>Where,</a:t>
            </a:r>
          </a:p>
          <a:p>
            <a:pPr eaLnBrk="1" hangingPunct="1">
              <a:lnSpc>
                <a:spcPct val="120000"/>
              </a:lnSpc>
              <a:spcAft>
                <a:spcPct val="10000"/>
              </a:spcAft>
              <a:buFontTx/>
              <a:buNone/>
            </a:pPr>
            <a:r>
              <a:rPr lang="en-US" altLang="en-US" sz="2800" smtClean="0"/>
              <a:t>	C</a:t>
            </a:r>
            <a:r>
              <a:rPr lang="en-US" altLang="en-US" sz="2800" baseline="-25000" smtClean="0"/>
              <a:t>p </a:t>
            </a:r>
            <a:r>
              <a:rPr lang="en-US" altLang="en-US" sz="2800" smtClean="0"/>
              <a:t>= solubility of drug in the polymer phase</a:t>
            </a:r>
          </a:p>
          <a:p>
            <a:pPr eaLnBrk="1" hangingPunct="1">
              <a:lnSpc>
                <a:spcPct val="120000"/>
              </a:lnSpc>
              <a:spcAft>
                <a:spcPct val="10000"/>
              </a:spcAft>
              <a:buFontTx/>
              <a:buNone/>
            </a:pPr>
            <a:r>
              <a:rPr lang="en-US" altLang="en-US" sz="2800" smtClean="0"/>
              <a:t>	D</a:t>
            </a:r>
            <a:r>
              <a:rPr lang="en-US" altLang="en-US" sz="2800" baseline="-25000" smtClean="0"/>
              <a:t>p </a:t>
            </a:r>
            <a:r>
              <a:rPr lang="en-US" altLang="en-US" sz="2800" smtClean="0"/>
              <a:t>= diffusivity of drug in the polymer matrix</a:t>
            </a:r>
          </a:p>
          <a:p>
            <a:pPr eaLnBrk="1" hangingPunct="1">
              <a:lnSpc>
                <a:spcPct val="120000"/>
              </a:lnSpc>
              <a:spcAft>
                <a:spcPct val="10000"/>
              </a:spcAft>
              <a:buFontTx/>
              <a:buNone/>
            </a:pPr>
            <a:r>
              <a:rPr lang="en-US" altLang="en-US" sz="2800" smtClean="0"/>
              <a:t>	A  = loading dose of a drug</a:t>
            </a:r>
            <a:endParaRPr lang="en-US" altLang="en-US" sz="2800" baseline="-25000" smtClean="0"/>
          </a:p>
        </p:txBody>
      </p:sp>
      <p:sp>
        <p:nvSpPr>
          <p:cNvPr id="80899" name="Line 3"/>
          <p:cNvSpPr>
            <a:spLocks noChangeShapeType="1"/>
          </p:cNvSpPr>
          <p:nvPr/>
        </p:nvSpPr>
        <p:spPr bwMode="auto">
          <a:xfrm>
            <a:off x="1371600" y="25908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0" name="Line 4"/>
          <p:cNvSpPr>
            <a:spLocks noChangeShapeType="1"/>
          </p:cNvSpPr>
          <p:nvPr/>
        </p:nvSpPr>
        <p:spPr bwMode="auto">
          <a:xfrm>
            <a:off x="2590800" y="2514600"/>
            <a:ext cx="1371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901" name="Text Box 5"/>
          <p:cNvSpPr txBox="1">
            <a:spLocks noChangeArrowheads="1"/>
          </p:cNvSpPr>
          <p:nvPr/>
        </p:nvSpPr>
        <p:spPr bwMode="auto">
          <a:xfrm>
            <a:off x="2209800" y="2057400"/>
            <a:ext cx="68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6000"/>
              <a:t>(</a:t>
            </a:r>
          </a:p>
        </p:txBody>
      </p:sp>
      <p:sp>
        <p:nvSpPr>
          <p:cNvPr id="80902" name="Text Box 6"/>
          <p:cNvSpPr txBox="1">
            <a:spLocks noChangeArrowheads="1"/>
          </p:cNvSpPr>
          <p:nvPr/>
        </p:nvSpPr>
        <p:spPr bwMode="auto">
          <a:xfrm rot="10800000">
            <a:off x="3657600" y="2133600"/>
            <a:ext cx="68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sz="6000"/>
              <a:t>(</a:t>
            </a:r>
          </a:p>
        </p:txBody>
      </p:sp>
      <p:sp>
        <p:nvSpPr>
          <p:cNvPr id="80903" name="Text Box 7"/>
          <p:cNvSpPr txBox="1">
            <a:spLocks noChangeArrowheads="1"/>
          </p:cNvSpPr>
          <p:nvPr/>
        </p:nvSpPr>
        <p:spPr bwMode="auto">
          <a:xfrm>
            <a:off x="4038600" y="1905000"/>
            <a:ext cx="838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algn="l" eaLnBrk="1" hangingPunct="1">
              <a:spcBef>
                <a:spcPct val="50000"/>
              </a:spcBef>
            </a:pPr>
            <a:r>
              <a:rPr lang="en-US" altLang="en-US"/>
              <a:t>1/2</a:t>
            </a:r>
          </a:p>
        </p:txBody>
      </p:sp>
      <p:sp>
        <p:nvSpPr>
          <p:cNvPr id="80904" name="Date Placeholder 9"/>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80905"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BA5919E3-52EF-4087-9AE7-7AA6E7073645}" type="slidenum">
              <a:rPr lang="en-US" altLang="en-US" sz="1400"/>
              <a:pPr eaLnBrk="1" hangingPunct="1"/>
              <a:t>78</a:t>
            </a:fld>
            <a:endParaRPr lang="en-US" altLang="en-US" sz="1400"/>
          </a:p>
        </p:txBody>
      </p:sp>
      <p:sp>
        <p:nvSpPr>
          <p:cNvPr id="80906" name="Footer Placeholder 1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381000"/>
            <a:ext cx="8229600" cy="1143000"/>
          </a:xfrm>
        </p:spPr>
        <p:txBody>
          <a:bodyPr/>
          <a:lstStyle/>
          <a:p>
            <a:pPr eaLnBrk="1" hangingPunct="1"/>
            <a:r>
              <a:rPr lang="en-US" altLang="en-US" sz="4000" smtClean="0">
                <a:solidFill>
                  <a:srgbClr val="FF0000"/>
                </a:solidFill>
              </a:rPr>
              <a:t>Thickness of hydrodynamic diffusion layer (h</a:t>
            </a:r>
            <a:r>
              <a:rPr lang="en-US" altLang="en-US" sz="4000" baseline="-25000" smtClean="0">
                <a:solidFill>
                  <a:srgbClr val="FF0000"/>
                </a:solidFill>
              </a:rPr>
              <a:t>d</a:t>
            </a:r>
            <a:r>
              <a:rPr lang="en-US" altLang="en-US" sz="4000" smtClean="0">
                <a:solidFill>
                  <a:srgbClr val="FF0000"/>
                </a:solidFill>
              </a:rPr>
              <a:t>)</a:t>
            </a:r>
          </a:p>
        </p:txBody>
      </p:sp>
      <p:sp>
        <p:nvSpPr>
          <p:cNvPr id="81923" name="Rectangle 3"/>
          <p:cNvSpPr>
            <a:spLocks noGrp="1" noChangeArrowheads="1"/>
          </p:cNvSpPr>
          <p:nvPr>
            <p:ph type="body" idx="1"/>
          </p:nvPr>
        </p:nvSpPr>
        <p:spPr>
          <a:xfrm>
            <a:off x="457200" y="2332038"/>
            <a:ext cx="8229600" cy="4525962"/>
          </a:xfrm>
        </p:spPr>
        <p:txBody>
          <a:bodyPr/>
          <a:lstStyle/>
          <a:p>
            <a:pPr eaLnBrk="1" hangingPunct="1">
              <a:lnSpc>
                <a:spcPct val="120000"/>
              </a:lnSpc>
              <a:spcAft>
                <a:spcPct val="45000"/>
              </a:spcAft>
              <a:buFontTx/>
              <a:buBlip>
                <a:blip r:embed="rId2"/>
              </a:buBlip>
            </a:pPr>
            <a:r>
              <a:rPr lang="en-US" altLang="en-US" sz="2800" smtClean="0"/>
              <a:t>The hydrodynamic diffusion layer has a rate limiting role on controlled release dosage form.</a:t>
            </a:r>
          </a:p>
          <a:p>
            <a:pPr eaLnBrk="1" hangingPunct="1">
              <a:lnSpc>
                <a:spcPct val="120000"/>
              </a:lnSpc>
              <a:spcAft>
                <a:spcPct val="45000"/>
              </a:spcAft>
              <a:buFontTx/>
              <a:buBlip>
                <a:blip r:embed="rId2"/>
              </a:buBlip>
            </a:pPr>
            <a:r>
              <a:rPr lang="en-US" altLang="en-US" sz="2800" smtClean="0"/>
              <a:t>Magnitude of drug release value decreases as the thickness of hydrodynamic diffusion layer is increased.</a:t>
            </a:r>
          </a:p>
        </p:txBody>
      </p:sp>
      <p:sp>
        <p:nvSpPr>
          <p:cNvPr id="81924"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8192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34EAF576-B4D4-4812-823D-53C69F12A808}" type="slidenum">
              <a:rPr lang="en-US" altLang="en-US" sz="1400"/>
              <a:pPr eaLnBrk="1" hangingPunct="1"/>
              <a:t>79</a:t>
            </a:fld>
            <a:endParaRPr lang="en-US" altLang="en-US" sz="1400"/>
          </a:p>
        </p:txBody>
      </p:sp>
      <p:sp>
        <p:nvSpPr>
          <p:cNvPr id="8192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b="1" smtClean="0">
                <a:solidFill>
                  <a:srgbClr val="FF0000"/>
                </a:solidFill>
              </a:rPr>
              <a:t>Rate preprogrammed drug delivery system</a:t>
            </a:r>
          </a:p>
        </p:txBody>
      </p:sp>
      <p:sp>
        <p:nvSpPr>
          <p:cNvPr id="9219" name="Rectangle 3"/>
          <p:cNvSpPr>
            <a:spLocks noGrp="1" noChangeArrowheads="1"/>
          </p:cNvSpPr>
          <p:nvPr>
            <p:ph type="body" idx="1"/>
          </p:nvPr>
        </p:nvSpPr>
        <p:spPr>
          <a:xfrm>
            <a:off x="457200" y="1524000"/>
            <a:ext cx="8229600" cy="5029200"/>
          </a:xfrm>
        </p:spPr>
        <p:txBody>
          <a:bodyPr/>
          <a:lstStyle/>
          <a:p>
            <a:pPr marL="457200" indent="-457200" eaLnBrk="1" hangingPunct="1">
              <a:lnSpc>
                <a:spcPct val="90000"/>
              </a:lnSpc>
              <a:buFontTx/>
              <a:buBlip>
                <a:blip r:embed="rId2"/>
              </a:buBlip>
            </a:pPr>
            <a:r>
              <a:rPr lang="en-US" altLang="en-US" sz="2600" smtClean="0"/>
              <a:t>In this group , the release of drug molecule from the system has been preprogrammed at specific rate profile.</a:t>
            </a:r>
          </a:p>
          <a:p>
            <a:pPr marL="457200" indent="-457200" eaLnBrk="1" hangingPunct="1">
              <a:lnSpc>
                <a:spcPct val="90000"/>
              </a:lnSpc>
              <a:buFontTx/>
              <a:buNone/>
            </a:pPr>
            <a:endParaRPr lang="en-US" altLang="en-US" sz="2600" smtClean="0"/>
          </a:p>
          <a:p>
            <a:pPr marL="457200" indent="-457200" eaLnBrk="1" hangingPunct="1">
              <a:lnSpc>
                <a:spcPct val="90000"/>
              </a:lnSpc>
              <a:buFontTx/>
              <a:buBlip>
                <a:blip r:embed="rId2"/>
              </a:buBlip>
            </a:pPr>
            <a:r>
              <a:rPr lang="en-US" altLang="en-US" sz="2600" smtClean="0"/>
              <a:t>They can be classified as</a:t>
            </a:r>
          </a:p>
          <a:p>
            <a:pPr marL="457200" indent="-457200" eaLnBrk="1" hangingPunct="1">
              <a:lnSpc>
                <a:spcPct val="105000"/>
              </a:lnSpc>
              <a:buFontTx/>
              <a:buAutoNum type="arabicPeriod"/>
            </a:pPr>
            <a:r>
              <a:rPr lang="en-US" altLang="en-US" sz="2600" smtClean="0"/>
              <a:t> Polymer membrane permeation-controlled drug                                                         delivery system</a:t>
            </a:r>
          </a:p>
          <a:p>
            <a:pPr marL="457200" indent="-457200" eaLnBrk="1" hangingPunct="1">
              <a:lnSpc>
                <a:spcPct val="105000"/>
              </a:lnSpc>
              <a:buFontTx/>
              <a:buAutoNum type="arabicPeriod"/>
            </a:pPr>
            <a:r>
              <a:rPr lang="en-US" altLang="en-US" sz="2600" smtClean="0"/>
              <a:t> Polymer matrix diffusion-controlled drug delivery                   system</a:t>
            </a:r>
          </a:p>
          <a:p>
            <a:pPr marL="457200" indent="-457200" eaLnBrk="1" hangingPunct="1">
              <a:lnSpc>
                <a:spcPct val="105000"/>
              </a:lnSpc>
              <a:buFontTx/>
              <a:buAutoNum type="arabicPeriod"/>
            </a:pPr>
            <a:r>
              <a:rPr lang="en-US" altLang="en-US" sz="2600" smtClean="0"/>
              <a:t> Microreservior partition-controlled drug delivery  system</a:t>
            </a:r>
            <a:r>
              <a:rPr lang="en-US" altLang="en-US" smtClean="0"/>
              <a:t>   </a:t>
            </a:r>
            <a:endParaRPr lang="en-US" altLang="en-US" sz="2400" smtClean="0"/>
          </a:p>
          <a:p>
            <a:pPr marL="457200" indent="-457200" eaLnBrk="1" hangingPunct="1">
              <a:lnSpc>
                <a:spcPct val="90000"/>
              </a:lnSpc>
              <a:buFontTx/>
              <a:buBlip>
                <a:blip r:embed="rId2"/>
              </a:buBlip>
            </a:pPr>
            <a:endParaRPr lang="en-US" altLang="en-US" sz="2400" smtClean="0"/>
          </a:p>
        </p:txBody>
      </p:sp>
      <p:sp>
        <p:nvSpPr>
          <p:cNvPr id="922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922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FD642EB5-F5DC-49D6-A8F9-FAFB4B8348CB}" type="slidenum">
              <a:rPr lang="en-US" altLang="en-US" sz="1400"/>
              <a:pPr eaLnBrk="1" hangingPunct="1"/>
              <a:t>8</a:t>
            </a:fld>
            <a:endParaRPr lang="en-US" altLang="en-US" sz="1400"/>
          </a:p>
        </p:txBody>
      </p:sp>
      <p:sp>
        <p:nvSpPr>
          <p:cNvPr id="9222"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304800"/>
            <a:ext cx="8229600" cy="1143000"/>
          </a:xfrm>
        </p:spPr>
        <p:txBody>
          <a:bodyPr/>
          <a:lstStyle/>
          <a:p>
            <a:pPr eaLnBrk="1" hangingPunct="1"/>
            <a:r>
              <a:rPr lang="en-US" altLang="en-US" smtClean="0">
                <a:solidFill>
                  <a:srgbClr val="FF0000"/>
                </a:solidFill>
              </a:rPr>
              <a:t>Polymer solubility</a:t>
            </a:r>
          </a:p>
        </p:txBody>
      </p:sp>
      <p:sp>
        <p:nvSpPr>
          <p:cNvPr id="82947" name="Rectangle 3"/>
          <p:cNvSpPr>
            <a:spLocks noGrp="1" noChangeArrowheads="1"/>
          </p:cNvSpPr>
          <p:nvPr>
            <p:ph type="body" idx="1"/>
          </p:nvPr>
        </p:nvSpPr>
        <p:spPr>
          <a:xfrm>
            <a:off x="457200" y="1524000"/>
            <a:ext cx="8229600" cy="4800600"/>
          </a:xfrm>
        </p:spPr>
        <p:txBody>
          <a:bodyPr/>
          <a:lstStyle/>
          <a:p>
            <a:pPr eaLnBrk="1" hangingPunct="1">
              <a:spcAft>
                <a:spcPct val="20000"/>
              </a:spcAft>
            </a:pPr>
            <a:r>
              <a:rPr lang="en-US" altLang="en-US" sz="2800" smtClean="0"/>
              <a:t>Drug particles are not released until they dissociate from their crystal lattice structure, dissolve or partition into surrounding polymer.</a:t>
            </a:r>
          </a:p>
          <a:p>
            <a:pPr eaLnBrk="1" hangingPunct="1">
              <a:spcAft>
                <a:spcPct val="20000"/>
              </a:spcAft>
            </a:pPr>
            <a:r>
              <a:rPr lang="en-US" altLang="en-US" sz="2800" smtClean="0"/>
              <a:t>Solubility of drug in polymer membrane or matrix plays important role in it’s release from a polymeric device.</a:t>
            </a:r>
          </a:p>
          <a:p>
            <a:pPr eaLnBrk="1" hangingPunct="1">
              <a:spcAft>
                <a:spcPct val="20000"/>
              </a:spcAft>
            </a:pPr>
            <a:r>
              <a:rPr lang="en-US" altLang="en-US" sz="2800" smtClean="0"/>
              <a:t>For a drug to release at an appropriate rate the drug should have adequate polymer solubility.</a:t>
            </a:r>
          </a:p>
          <a:p>
            <a:pPr eaLnBrk="1" hangingPunct="1">
              <a:spcAft>
                <a:spcPct val="20000"/>
              </a:spcAft>
            </a:pPr>
            <a:r>
              <a:rPr lang="en-US" altLang="en-US" sz="2800" smtClean="0"/>
              <a:t>Rate of drug release is directly proportional to magnitude of polymer solubility.</a:t>
            </a:r>
          </a:p>
        </p:txBody>
      </p:sp>
      <p:sp>
        <p:nvSpPr>
          <p:cNvPr id="82948"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8294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23E24049-7EBD-46EB-BF64-8457C04C7B3F}" type="slidenum">
              <a:rPr lang="en-US" altLang="en-US" sz="1400"/>
              <a:pPr eaLnBrk="1" hangingPunct="1"/>
              <a:t>80</a:t>
            </a:fld>
            <a:endParaRPr lang="en-US" altLang="en-US" sz="1400"/>
          </a:p>
        </p:txBody>
      </p:sp>
      <p:sp>
        <p:nvSpPr>
          <p:cNvPr id="82950"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304800"/>
            <a:ext cx="8229600" cy="990600"/>
          </a:xfrm>
        </p:spPr>
        <p:txBody>
          <a:bodyPr/>
          <a:lstStyle/>
          <a:p>
            <a:pPr eaLnBrk="1" hangingPunct="1"/>
            <a:r>
              <a:rPr lang="en-US" altLang="en-US" smtClean="0">
                <a:solidFill>
                  <a:srgbClr val="FF0000"/>
                </a:solidFill>
              </a:rPr>
              <a:t>Solution solubility </a:t>
            </a:r>
          </a:p>
        </p:txBody>
      </p:sp>
      <p:sp>
        <p:nvSpPr>
          <p:cNvPr id="83971" name="Rectangle 3"/>
          <p:cNvSpPr>
            <a:spLocks noGrp="1" noChangeArrowheads="1"/>
          </p:cNvSpPr>
          <p:nvPr>
            <p:ph type="body" idx="1"/>
          </p:nvPr>
        </p:nvSpPr>
        <p:spPr>
          <a:xfrm>
            <a:off x="304800" y="1524000"/>
            <a:ext cx="8458200" cy="4419600"/>
          </a:xfrm>
        </p:spPr>
        <p:txBody>
          <a:bodyPr/>
          <a:lstStyle/>
          <a:p>
            <a:pPr eaLnBrk="1" hangingPunct="1">
              <a:spcAft>
                <a:spcPct val="20000"/>
              </a:spcAft>
              <a:buFontTx/>
              <a:buBlip>
                <a:blip r:embed="rId2"/>
              </a:buBlip>
            </a:pPr>
            <a:r>
              <a:rPr lang="en-US" altLang="en-US" sz="2800" smtClean="0"/>
              <a:t>Aqueous solubility varies from one drug to another.</a:t>
            </a:r>
          </a:p>
          <a:p>
            <a:pPr eaLnBrk="1" hangingPunct="1">
              <a:spcAft>
                <a:spcPct val="20000"/>
              </a:spcAft>
              <a:buFontTx/>
              <a:buBlip>
                <a:blip r:embed="rId2"/>
              </a:buBlip>
            </a:pPr>
            <a:r>
              <a:rPr lang="en-US" altLang="en-US" sz="2800" smtClean="0"/>
              <a:t>Difference in aqueous solubility is depend on the difference in their chemical structure, types &amp; physicochemical nature of functional groups &amp; the variations in their stereo chemical configurations.</a:t>
            </a:r>
          </a:p>
          <a:p>
            <a:pPr eaLnBrk="1" hangingPunct="1">
              <a:spcAft>
                <a:spcPct val="20000"/>
              </a:spcAft>
              <a:buFontTx/>
              <a:buBlip>
                <a:blip r:embed="rId2"/>
              </a:buBlip>
            </a:pPr>
            <a:r>
              <a:rPr lang="en-US" altLang="en-US" sz="2800" smtClean="0"/>
              <a:t>By using a water – miscible cosolvent as a solubilizer &amp; addition of the cosolvent into the elution solution to increase the solution solubility of drugs.</a:t>
            </a:r>
          </a:p>
        </p:txBody>
      </p:sp>
      <p:sp>
        <p:nvSpPr>
          <p:cNvPr id="83972"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8397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25166C18-6E50-4F33-9201-5DBE16F59279}" type="slidenum">
              <a:rPr lang="en-US" altLang="en-US" sz="1400"/>
              <a:pPr eaLnBrk="1" hangingPunct="1"/>
              <a:t>81</a:t>
            </a:fld>
            <a:endParaRPr lang="en-US" altLang="en-US" sz="1400"/>
          </a:p>
        </p:txBody>
      </p:sp>
      <p:sp>
        <p:nvSpPr>
          <p:cNvPr id="83974"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457200" y="1066800"/>
            <a:ext cx="8229600" cy="4114800"/>
          </a:xfrm>
        </p:spPr>
        <p:txBody>
          <a:bodyPr/>
          <a:lstStyle/>
          <a:p>
            <a:pPr eaLnBrk="1" hangingPunct="1">
              <a:lnSpc>
                <a:spcPct val="120000"/>
              </a:lnSpc>
            </a:pPr>
            <a:r>
              <a:rPr lang="en-US" altLang="en-US" sz="2800" smtClean="0"/>
              <a:t>Solubilization of poorly soluble drug in aqueous solution can be accomplished by using multiple co-solvent system.</a:t>
            </a:r>
          </a:p>
          <a:p>
            <a:pPr eaLnBrk="1" hangingPunct="1">
              <a:lnSpc>
                <a:spcPct val="120000"/>
              </a:lnSpc>
            </a:pPr>
            <a:endParaRPr lang="en-US" altLang="en-US" sz="2800" smtClean="0"/>
          </a:p>
          <a:p>
            <a:pPr eaLnBrk="1" hangingPunct="1">
              <a:lnSpc>
                <a:spcPct val="120000"/>
              </a:lnSpc>
            </a:pPr>
            <a:r>
              <a:rPr lang="en-US" altLang="en-US" sz="2800" smtClean="0"/>
              <a:t>Drug release increases with increase in Solution solubility of drug.</a:t>
            </a:r>
          </a:p>
          <a:p>
            <a:pPr eaLnBrk="1" hangingPunct="1">
              <a:lnSpc>
                <a:spcPct val="120000"/>
              </a:lnSpc>
            </a:pPr>
            <a:endParaRPr lang="en-US" altLang="en-US" smtClean="0"/>
          </a:p>
        </p:txBody>
      </p:sp>
      <p:sp>
        <p:nvSpPr>
          <p:cNvPr id="84995"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849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5025E347-6236-4BB4-9D5A-A79A2EB1D251}" type="slidenum">
              <a:rPr lang="en-US" altLang="en-US" sz="1400"/>
              <a:pPr eaLnBrk="1" hangingPunct="1"/>
              <a:t>82</a:t>
            </a:fld>
            <a:endParaRPr lang="en-US" altLang="en-US" sz="1400"/>
          </a:p>
        </p:txBody>
      </p:sp>
      <p:sp>
        <p:nvSpPr>
          <p:cNvPr id="84997"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smtClean="0">
                <a:solidFill>
                  <a:srgbClr val="FF0000"/>
                </a:solidFill>
              </a:rPr>
              <a:t>Partition coefficient</a:t>
            </a:r>
          </a:p>
        </p:txBody>
      </p:sp>
      <p:sp>
        <p:nvSpPr>
          <p:cNvPr id="86019" name="Rectangle 3"/>
          <p:cNvSpPr>
            <a:spLocks noGrp="1" noChangeArrowheads="1"/>
          </p:cNvSpPr>
          <p:nvPr>
            <p:ph type="body" idx="1"/>
          </p:nvPr>
        </p:nvSpPr>
        <p:spPr/>
        <p:txBody>
          <a:bodyPr/>
          <a:lstStyle/>
          <a:p>
            <a:pPr eaLnBrk="1" hangingPunct="1">
              <a:lnSpc>
                <a:spcPct val="110000"/>
              </a:lnSpc>
              <a:spcAft>
                <a:spcPct val="10000"/>
              </a:spcAft>
            </a:pPr>
            <a:r>
              <a:rPr lang="en-US" altLang="en-US" sz="2800" smtClean="0"/>
              <a:t>Partition co-efficient K of a drug for it’s interfacial partitioning from the surface of a drug delivery device towards an elution medium as given :</a:t>
            </a:r>
          </a:p>
          <a:p>
            <a:pPr eaLnBrk="1" hangingPunct="1">
              <a:lnSpc>
                <a:spcPct val="110000"/>
              </a:lnSpc>
              <a:spcAft>
                <a:spcPct val="10000"/>
              </a:spcAft>
              <a:buFontTx/>
              <a:buNone/>
            </a:pPr>
            <a:r>
              <a:rPr lang="en-US" altLang="en-US" sz="2800" smtClean="0"/>
              <a:t>			K = C</a:t>
            </a:r>
            <a:r>
              <a:rPr lang="en-US" altLang="en-US" sz="2800" baseline="-25000" smtClean="0"/>
              <a:t>s</a:t>
            </a:r>
            <a:r>
              <a:rPr lang="en-US" altLang="en-US" sz="2800" smtClean="0"/>
              <a:t>/C</a:t>
            </a:r>
            <a:r>
              <a:rPr lang="en-US" altLang="en-US" sz="2800" baseline="-25000" smtClean="0"/>
              <a:t>p</a:t>
            </a:r>
          </a:p>
          <a:p>
            <a:pPr eaLnBrk="1" hangingPunct="1">
              <a:lnSpc>
                <a:spcPct val="110000"/>
              </a:lnSpc>
              <a:spcAft>
                <a:spcPct val="10000"/>
              </a:spcAft>
              <a:buFontTx/>
              <a:buNone/>
            </a:pPr>
            <a:r>
              <a:rPr lang="en-US" altLang="en-US" sz="2800" smtClean="0"/>
              <a:t>Where,</a:t>
            </a:r>
          </a:p>
          <a:p>
            <a:pPr eaLnBrk="1" hangingPunct="1">
              <a:lnSpc>
                <a:spcPct val="110000"/>
              </a:lnSpc>
              <a:spcAft>
                <a:spcPct val="10000"/>
              </a:spcAft>
              <a:buFontTx/>
              <a:buNone/>
            </a:pPr>
            <a:r>
              <a:rPr lang="en-US" altLang="en-US" sz="2800" smtClean="0"/>
              <a:t>	C</a:t>
            </a:r>
            <a:r>
              <a:rPr lang="en-US" altLang="en-US" sz="2800" baseline="-25000" smtClean="0"/>
              <a:t>s </a:t>
            </a:r>
            <a:r>
              <a:rPr lang="en-US" altLang="en-US" sz="2800" smtClean="0"/>
              <a:t>= conc. Of drug at the solution/polymer 	  	  interface</a:t>
            </a:r>
          </a:p>
          <a:p>
            <a:pPr eaLnBrk="1" hangingPunct="1">
              <a:lnSpc>
                <a:spcPct val="110000"/>
              </a:lnSpc>
              <a:spcAft>
                <a:spcPct val="10000"/>
              </a:spcAft>
              <a:buFontTx/>
              <a:buNone/>
            </a:pPr>
            <a:r>
              <a:rPr lang="en-US" altLang="en-US" sz="2800" smtClean="0"/>
              <a:t>	C</a:t>
            </a:r>
            <a:r>
              <a:rPr lang="en-US" altLang="en-US" sz="2800" baseline="-25000" smtClean="0"/>
              <a:t>p </a:t>
            </a:r>
            <a:r>
              <a:rPr lang="en-US" altLang="en-US" sz="2800" smtClean="0"/>
              <a:t>= solubility of drug in the polymer phase.</a:t>
            </a:r>
          </a:p>
        </p:txBody>
      </p:sp>
      <p:sp>
        <p:nvSpPr>
          <p:cNvPr id="86020"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86021"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9E560A25-8AF2-46A7-A480-A9F500CA0E0A}" type="slidenum">
              <a:rPr lang="en-US" altLang="en-US" sz="1400"/>
              <a:pPr eaLnBrk="1" hangingPunct="1"/>
              <a:t>83</a:t>
            </a:fld>
            <a:endParaRPr lang="en-US" altLang="en-US" sz="1400"/>
          </a:p>
        </p:txBody>
      </p:sp>
      <p:sp>
        <p:nvSpPr>
          <p:cNvPr id="86022"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1"/>
          </p:nvPr>
        </p:nvSpPr>
        <p:spPr>
          <a:xfrm>
            <a:off x="457200" y="457200"/>
            <a:ext cx="8229600" cy="5668963"/>
          </a:xfrm>
        </p:spPr>
        <p:txBody>
          <a:bodyPr/>
          <a:lstStyle/>
          <a:p>
            <a:pPr eaLnBrk="1" hangingPunct="1">
              <a:lnSpc>
                <a:spcPct val="120000"/>
              </a:lnSpc>
              <a:spcAft>
                <a:spcPct val="15000"/>
              </a:spcAft>
              <a:buFontTx/>
              <a:buBlip>
                <a:blip r:embed="rId2"/>
              </a:buBlip>
            </a:pPr>
            <a:r>
              <a:rPr lang="en-US" altLang="en-US" smtClean="0"/>
              <a:t>Ratio of drug solubility in the elution solution C</a:t>
            </a:r>
            <a:r>
              <a:rPr lang="en-US" altLang="en-US" baseline="-25000" smtClean="0"/>
              <a:t>s </a:t>
            </a:r>
            <a:r>
              <a:rPr lang="en-US" altLang="en-US" smtClean="0"/>
              <a:t>over its solubility in polymer composition C</a:t>
            </a:r>
            <a:r>
              <a:rPr lang="en-US" altLang="en-US" baseline="-25000" smtClean="0"/>
              <a:t>p</a:t>
            </a:r>
            <a:r>
              <a:rPr lang="en-US" altLang="en-US" smtClean="0"/>
              <a:t> of device.</a:t>
            </a:r>
          </a:p>
          <a:p>
            <a:pPr eaLnBrk="1" hangingPunct="1">
              <a:lnSpc>
                <a:spcPct val="120000"/>
              </a:lnSpc>
              <a:spcAft>
                <a:spcPct val="15000"/>
              </a:spcAft>
              <a:buFontTx/>
              <a:buBlip>
                <a:blip r:embed="rId2"/>
              </a:buBlip>
            </a:pPr>
            <a:r>
              <a:rPr lang="en-US" altLang="en-US" smtClean="0"/>
              <a:t>Any variation in either C</a:t>
            </a:r>
            <a:r>
              <a:rPr lang="en-US" altLang="en-US" baseline="-25000" smtClean="0"/>
              <a:t>s</a:t>
            </a:r>
            <a:r>
              <a:rPr lang="en-US" altLang="en-US" smtClean="0"/>
              <a:t>  or C</a:t>
            </a:r>
            <a:r>
              <a:rPr lang="en-US" altLang="en-US" baseline="-25000" smtClean="0"/>
              <a:t>p</a:t>
            </a:r>
            <a:r>
              <a:rPr lang="en-US" altLang="en-US" smtClean="0"/>
              <a:t> result in increase or decrease in magnitude of ‘K’ value.</a:t>
            </a:r>
          </a:p>
          <a:p>
            <a:pPr eaLnBrk="1" hangingPunct="1">
              <a:lnSpc>
                <a:spcPct val="120000"/>
              </a:lnSpc>
              <a:spcAft>
                <a:spcPct val="15000"/>
              </a:spcAft>
              <a:buFontTx/>
              <a:buBlip>
                <a:blip r:embed="rId2"/>
              </a:buBlip>
            </a:pPr>
            <a:r>
              <a:rPr lang="en-US" altLang="en-US" smtClean="0"/>
              <a:t>Rate of drug release increase with increase in partition coefficient. </a:t>
            </a:r>
          </a:p>
          <a:p>
            <a:pPr eaLnBrk="1" hangingPunct="1">
              <a:lnSpc>
                <a:spcPct val="120000"/>
              </a:lnSpc>
              <a:spcAft>
                <a:spcPct val="15000"/>
              </a:spcAft>
              <a:buFontTx/>
              <a:buBlip>
                <a:blip r:embed="rId2"/>
              </a:buBlip>
            </a:pPr>
            <a:endParaRPr lang="en-US" altLang="en-US" smtClean="0"/>
          </a:p>
        </p:txBody>
      </p:sp>
      <p:sp>
        <p:nvSpPr>
          <p:cNvPr id="87043"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870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2377AC49-2BF8-42DB-8C19-9B0CB4FCAA13}" type="slidenum">
              <a:rPr lang="en-US" altLang="en-US" sz="1400"/>
              <a:pPr eaLnBrk="1" hangingPunct="1"/>
              <a:t>84</a:t>
            </a:fld>
            <a:endParaRPr lang="en-US" altLang="en-US" sz="1400"/>
          </a:p>
        </p:txBody>
      </p:sp>
      <p:sp>
        <p:nvSpPr>
          <p:cNvPr id="87045" name="Footer Placeholder 6"/>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en-US" smtClean="0">
                <a:solidFill>
                  <a:srgbClr val="FF0000"/>
                </a:solidFill>
              </a:rPr>
              <a:t>Drug loading dose</a:t>
            </a:r>
          </a:p>
        </p:txBody>
      </p:sp>
      <p:sp>
        <p:nvSpPr>
          <p:cNvPr id="88067" name="Rectangle 3"/>
          <p:cNvSpPr>
            <a:spLocks noGrp="1" noChangeArrowheads="1"/>
          </p:cNvSpPr>
          <p:nvPr>
            <p:ph type="body" idx="1"/>
          </p:nvPr>
        </p:nvSpPr>
        <p:spPr/>
        <p:txBody>
          <a:bodyPr/>
          <a:lstStyle/>
          <a:p>
            <a:pPr eaLnBrk="1" hangingPunct="1">
              <a:lnSpc>
                <a:spcPct val="140000"/>
              </a:lnSpc>
              <a:spcAft>
                <a:spcPct val="40000"/>
              </a:spcAft>
              <a:buFontTx/>
              <a:buBlip>
                <a:blip r:embed="rId2"/>
              </a:buBlip>
            </a:pPr>
            <a:r>
              <a:rPr lang="en-US" altLang="en-US" sz="2800" smtClean="0"/>
              <a:t>In preparation of the device varying loading doses of drugs are incorporated, as required for different length of treatment.</a:t>
            </a:r>
          </a:p>
          <a:p>
            <a:pPr eaLnBrk="1" hangingPunct="1">
              <a:lnSpc>
                <a:spcPct val="140000"/>
              </a:lnSpc>
              <a:spcAft>
                <a:spcPct val="40000"/>
              </a:spcAft>
              <a:buFontTx/>
              <a:buBlip>
                <a:blip r:embed="rId2"/>
              </a:buBlip>
            </a:pPr>
            <a:r>
              <a:rPr lang="en-US" altLang="en-US" sz="2800" smtClean="0"/>
              <a:t>Variation in the loading doses results only in the change in duration of action  with constant drug release profile.</a:t>
            </a:r>
          </a:p>
        </p:txBody>
      </p:sp>
      <p:sp>
        <p:nvSpPr>
          <p:cNvPr id="88068"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8806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8EB94732-D9AF-4D48-99CD-F1A25EFCC3CF}" type="slidenum">
              <a:rPr lang="en-US" altLang="en-US" sz="1400"/>
              <a:pPr eaLnBrk="1" hangingPunct="1"/>
              <a:t>85</a:t>
            </a:fld>
            <a:endParaRPr lang="en-US" altLang="en-US" sz="1400"/>
          </a:p>
        </p:txBody>
      </p:sp>
      <p:sp>
        <p:nvSpPr>
          <p:cNvPr id="88070"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81000" y="228600"/>
            <a:ext cx="8229600" cy="1143000"/>
          </a:xfrm>
        </p:spPr>
        <p:txBody>
          <a:bodyPr/>
          <a:lstStyle/>
          <a:p>
            <a:pPr eaLnBrk="1" hangingPunct="1"/>
            <a:r>
              <a:rPr lang="en-US" altLang="en-US" smtClean="0">
                <a:solidFill>
                  <a:srgbClr val="FF0000"/>
                </a:solidFill>
              </a:rPr>
              <a:t>Surface Area</a:t>
            </a:r>
          </a:p>
        </p:txBody>
      </p:sp>
      <p:sp>
        <p:nvSpPr>
          <p:cNvPr id="89091" name="Rectangle 3"/>
          <p:cNvSpPr>
            <a:spLocks noGrp="1" noChangeArrowheads="1"/>
          </p:cNvSpPr>
          <p:nvPr>
            <p:ph type="body" idx="1"/>
          </p:nvPr>
        </p:nvSpPr>
        <p:spPr/>
        <p:txBody>
          <a:bodyPr/>
          <a:lstStyle/>
          <a:p>
            <a:pPr eaLnBrk="1" hangingPunct="1">
              <a:lnSpc>
                <a:spcPct val="145000"/>
              </a:lnSpc>
              <a:spcAft>
                <a:spcPct val="55000"/>
              </a:spcAft>
              <a:buFontTx/>
              <a:buBlip>
                <a:blip r:embed="rId2"/>
              </a:buBlip>
            </a:pPr>
            <a:r>
              <a:rPr lang="en-US" altLang="en-US" sz="2800" smtClean="0"/>
              <a:t>Both the in-vivo &amp; in-vitro rates of drug release dependant on the surface area of the drug delivery device.</a:t>
            </a:r>
          </a:p>
          <a:p>
            <a:pPr eaLnBrk="1" hangingPunct="1">
              <a:lnSpc>
                <a:spcPct val="145000"/>
              </a:lnSpc>
              <a:spcAft>
                <a:spcPct val="55000"/>
              </a:spcAft>
              <a:buFontTx/>
              <a:buBlip>
                <a:blip r:embed="rId2"/>
              </a:buBlip>
            </a:pPr>
            <a:r>
              <a:rPr lang="en-US" altLang="en-US" sz="2800" smtClean="0"/>
              <a:t>Greater the surface area greater will be the rate of drug release. </a:t>
            </a:r>
          </a:p>
        </p:txBody>
      </p:sp>
      <p:sp>
        <p:nvSpPr>
          <p:cNvPr id="89092"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8909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1E4FF459-68D9-404B-9652-92209D5E7DC7}" type="slidenum">
              <a:rPr lang="en-US" altLang="en-US" sz="1400"/>
              <a:pPr eaLnBrk="1" hangingPunct="1"/>
              <a:t>86</a:t>
            </a:fld>
            <a:endParaRPr lang="en-US" altLang="en-US" sz="1400"/>
          </a:p>
        </p:txBody>
      </p:sp>
      <p:sp>
        <p:nvSpPr>
          <p:cNvPr id="89094"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smtClean="0">
                <a:solidFill>
                  <a:srgbClr val="FF0000"/>
                </a:solidFill>
              </a:rPr>
              <a:t>1.Polymer membrane permeation-controlled drug delivery system</a:t>
            </a:r>
          </a:p>
        </p:txBody>
      </p:sp>
      <p:sp>
        <p:nvSpPr>
          <p:cNvPr id="10243" name="Rectangle 3"/>
          <p:cNvSpPr>
            <a:spLocks noGrp="1" noChangeArrowheads="1"/>
          </p:cNvSpPr>
          <p:nvPr>
            <p:ph type="body" idx="1"/>
          </p:nvPr>
        </p:nvSpPr>
        <p:spPr/>
        <p:txBody>
          <a:bodyPr/>
          <a:lstStyle/>
          <a:p>
            <a:pPr eaLnBrk="1" hangingPunct="1">
              <a:lnSpc>
                <a:spcPct val="120000"/>
              </a:lnSpc>
              <a:spcAft>
                <a:spcPct val="10000"/>
              </a:spcAft>
              <a:buFontTx/>
              <a:buBlip>
                <a:blip r:embed="rId2"/>
              </a:buBlip>
            </a:pPr>
            <a:r>
              <a:rPr lang="en-US" altLang="en-US" sz="2800" smtClean="0"/>
              <a:t>In this type, drug is totally or partially encapsulated within drug reservoir.</a:t>
            </a:r>
          </a:p>
          <a:p>
            <a:pPr eaLnBrk="1" hangingPunct="1">
              <a:lnSpc>
                <a:spcPct val="120000"/>
              </a:lnSpc>
              <a:spcAft>
                <a:spcPct val="10000"/>
              </a:spcAft>
              <a:buFontTx/>
              <a:buBlip>
                <a:blip r:embed="rId2"/>
              </a:buBlip>
            </a:pPr>
            <a:r>
              <a:rPr lang="en-US" altLang="en-US" sz="2800" smtClean="0"/>
              <a:t>Its drug release surface is covered by a rate-controlling polymeric membrane having a specific permeability.</a:t>
            </a:r>
          </a:p>
          <a:p>
            <a:pPr eaLnBrk="1" hangingPunct="1">
              <a:lnSpc>
                <a:spcPct val="120000"/>
              </a:lnSpc>
              <a:spcAft>
                <a:spcPct val="10000"/>
              </a:spcAft>
              <a:buFontTx/>
              <a:buBlip>
                <a:blip r:embed="rId2"/>
              </a:buBlip>
            </a:pPr>
            <a:r>
              <a:rPr lang="en-US" altLang="en-US" sz="2800" smtClean="0"/>
              <a:t>Drug reservoir may exist in solid, suspension or solution form.</a:t>
            </a:r>
          </a:p>
          <a:p>
            <a:pPr eaLnBrk="1" hangingPunct="1"/>
            <a:endParaRPr lang="en-US" altLang="en-US" sz="2800" smtClean="0"/>
          </a:p>
          <a:p>
            <a:pPr eaLnBrk="1" hangingPunct="1">
              <a:buFontTx/>
              <a:buNone/>
            </a:pPr>
            <a:endParaRPr lang="en-US" altLang="en-US" sz="2800" smtClean="0"/>
          </a:p>
        </p:txBody>
      </p:sp>
      <p:sp>
        <p:nvSpPr>
          <p:cNvPr id="10244" name="Date Placeholder 5"/>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05/10/2010</a:t>
            </a:r>
          </a:p>
        </p:txBody>
      </p:sp>
      <p:sp>
        <p:nvSpPr>
          <p:cNvPr id="1024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fld id="{4A3D4C60-C99F-438D-A0C1-B2696F68CDBB}" type="slidenum">
              <a:rPr lang="en-US" altLang="en-US" sz="1400"/>
              <a:pPr eaLnBrk="1" hangingPunct="1"/>
              <a:t>9</a:t>
            </a:fld>
            <a:endParaRPr lang="en-US" altLang="en-US" sz="1400"/>
          </a:p>
        </p:txBody>
      </p:sp>
      <p:sp>
        <p:nvSpPr>
          <p:cNvPr id="10246" name="Footer Placeholder 7"/>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panose="020B0604020202020204" pitchFamily="34" charset="0"/>
              </a:defRPr>
            </a:lvl1pPr>
            <a:lvl2pPr marL="742950" indent="-285750" eaLnBrk="0" hangingPunct="0">
              <a:defRPr sz="2700">
                <a:solidFill>
                  <a:schemeClr val="tx1"/>
                </a:solidFill>
                <a:latin typeface="Arial" panose="020B0604020202020204" pitchFamily="34" charset="0"/>
              </a:defRPr>
            </a:lvl2pPr>
            <a:lvl3pPr marL="1143000" indent="-228600" eaLnBrk="0" hangingPunct="0">
              <a:defRPr sz="2700">
                <a:solidFill>
                  <a:schemeClr val="tx1"/>
                </a:solidFill>
                <a:latin typeface="Arial" panose="020B0604020202020204" pitchFamily="34" charset="0"/>
              </a:defRPr>
            </a:lvl3pPr>
            <a:lvl4pPr marL="1600200" indent="-228600" eaLnBrk="0" hangingPunct="0">
              <a:defRPr sz="2700">
                <a:solidFill>
                  <a:schemeClr val="tx1"/>
                </a:solidFill>
                <a:latin typeface="Arial" panose="020B0604020202020204" pitchFamily="34" charset="0"/>
              </a:defRPr>
            </a:lvl4pPr>
            <a:lvl5pPr marL="2057400" indent="-228600" eaLnBrk="0" hangingPunct="0">
              <a:defRPr sz="2700">
                <a:solidFill>
                  <a:schemeClr val="tx1"/>
                </a:solidFill>
                <a:latin typeface="Arial" panose="020B0604020202020204" pitchFamily="34" charset="0"/>
              </a:defRPr>
            </a:lvl5pPr>
            <a:lvl6pPr marL="2514600" indent="-228600" algn="ctr" eaLnBrk="0" fontAlgn="base" hangingPunct="0">
              <a:spcBef>
                <a:spcPct val="0"/>
              </a:spcBef>
              <a:spcAft>
                <a:spcPct val="0"/>
              </a:spcAft>
              <a:defRPr sz="2700">
                <a:solidFill>
                  <a:schemeClr val="tx1"/>
                </a:solidFill>
                <a:latin typeface="Arial" panose="020B0604020202020204" pitchFamily="34" charset="0"/>
              </a:defRPr>
            </a:lvl6pPr>
            <a:lvl7pPr marL="2971800" indent="-228600" algn="ctr" eaLnBrk="0" fontAlgn="base" hangingPunct="0">
              <a:spcBef>
                <a:spcPct val="0"/>
              </a:spcBef>
              <a:spcAft>
                <a:spcPct val="0"/>
              </a:spcAft>
              <a:defRPr sz="2700">
                <a:solidFill>
                  <a:schemeClr val="tx1"/>
                </a:solidFill>
                <a:latin typeface="Arial" panose="020B0604020202020204" pitchFamily="34" charset="0"/>
              </a:defRPr>
            </a:lvl7pPr>
            <a:lvl8pPr marL="3429000" indent="-228600" algn="ctr" eaLnBrk="0" fontAlgn="base" hangingPunct="0">
              <a:spcBef>
                <a:spcPct val="0"/>
              </a:spcBef>
              <a:spcAft>
                <a:spcPct val="0"/>
              </a:spcAft>
              <a:defRPr sz="2700">
                <a:solidFill>
                  <a:schemeClr val="tx1"/>
                </a:solidFill>
                <a:latin typeface="Arial" panose="020B0604020202020204" pitchFamily="34" charset="0"/>
              </a:defRPr>
            </a:lvl8pPr>
            <a:lvl9pPr marL="3886200" indent="-228600" algn="ctr" eaLnBrk="0" fontAlgn="base" hangingPunct="0">
              <a:spcBef>
                <a:spcPct val="0"/>
              </a:spcBef>
              <a:spcAft>
                <a:spcPct val="0"/>
              </a:spcAft>
              <a:defRPr sz="2700">
                <a:solidFill>
                  <a:schemeClr val="tx1"/>
                </a:solidFill>
                <a:latin typeface="Arial" panose="020B0604020202020204" pitchFamily="34" charset="0"/>
              </a:defRPr>
            </a:lvl9pPr>
          </a:lstStyle>
          <a:p>
            <a:pPr eaLnBrk="1" hangingPunct="1"/>
            <a:r>
              <a:rPr lang="en-US" altLang="en-US" sz="1400" smtClean="0"/>
              <a:t>Alliance Institute, Hyderabad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7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924</TotalTime>
  <Words>4341</Words>
  <Application>Microsoft Office PowerPoint</Application>
  <PresentationFormat>On-screen Show (4:3)</PresentationFormat>
  <Paragraphs>668</Paragraphs>
  <Slides>86</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93" baseType="lpstr">
      <vt:lpstr>Arial</vt:lpstr>
      <vt:lpstr>Wingdings</vt:lpstr>
      <vt:lpstr>Symbol</vt:lpstr>
      <vt:lpstr>Tahoma</vt:lpstr>
      <vt:lpstr>굴림</vt:lpstr>
      <vt:lpstr>Default Design</vt:lpstr>
      <vt:lpstr>Adobe Photoshop Image</vt:lpstr>
      <vt:lpstr>Concept and System Design of  Rate-Controlled Drug Delivery System</vt:lpstr>
      <vt:lpstr>Contents</vt:lpstr>
      <vt:lpstr>Introduction</vt:lpstr>
      <vt:lpstr>PowerPoint Presentation</vt:lpstr>
      <vt:lpstr>PowerPoint Presentation</vt:lpstr>
      <vt:lpstr>PowerPoint Presentation</vt:lpstr>
      <vt:lpstr>Classification </vt:lpstr>
      <vt:lpstr>Rate preprogrammed drug delivery system</vt:lpstr>
      <vt:lpstr>1.Polymer membrane permeation-controlled drug delivery system</vt:lpstr>
      <vt:lpstr>PowerPoint Presentation</vt:lpstr>
      <vt:lpstr>PowerPoint Presentation</vt:lpstr>
      <vt:lpstr>PowerPoint Presentation</vt:lpstr>
      <vt:lpstr>2. Polymer matrix diffusion-controlled drug delivery system</vt:lpstr>
      <vt:lpstr>PowerPoint Presentation</vt:lpstr>
      <vt:lpstr>PowerPoint Presentation</vt:lpstr>
      <vt:lpstr>PowerPoint Presentation</vt:lpstr>
      <vt:lpstr>3.Microreservior partition-controlled drug delivery system</vt:lpstr>
      <vt:lpstr>PowerPoint Presentation</vt:lpstr>
      <vt:lpstr>PowerPoint Presentation</vt:lpstr>
      <vt:lpstr>PowerPoint Presentation</vt:lpstr>
      <vt:lpstr>PowerPoint Presentation</vt:lpstr>
      <vt:lpstr>PowerPoint Presentation</vt:lpstr>
      <vt:lpstr>Activation modulated drug delivery system</vt:lpstr>
      <vt:lpstr>PowerPoint Presentation</vt:lpstr>
      <vt:lpstr>PowerPoint Presentation</vt:lpstr>
      <vt:lpstr>a. Osmotic controlled activated drug delivery system.</vt:lpstr>
      <vt:lpstr>PowerPoint Presentation</vt:lpstr>
      <vt:lpstr>PowerPoint Presentation</vt:lpstr>
      <vt:lpstr>PowerPoint Presentation</vt:lpstr>
      <vt:lpstr>PowerPoint Presentation</vt:lpstr>
      <vt:lpstr>b. Hydrodynamic pressure-activated Drug delivery system</vt:lpstr>
      <vt:lpstr>PowerPoint Presentation</vt:lpstr>
      <vt:lpstr>PowerPoint Presentation</vt:lpstr>
      <vt:lpstr>c. Vapor pressure-activated drug delivery system</vt:lpstr>
      <vt:lpstr>PowerPoint Presentation</vt:lpstr>
      <vt:lpstr>PowerPoint Presentation</vt:lpstr>
      <vt:lpstr>PowerPoint Presentation</vt:lpstr>
      <vt:lpstr>d. Mechanically activated drug delivery system</vt:lpstr>
      <vt:lpstr>PowerPoint Presentation</vt:lpstr>
      <vt:lpstr>e.Magnetically activated drug delivery system</vt:lpstr>
      <vt:lpstr>PowerPoint Presentation</vt:lpstr>
      <vt:lpstr>PowerPoint Presentation</vt:lpstr>
      <vt:lpstr>f.Sonophoresis - activated drug delivery system</vt:lpstr>
      <vt:lpstr>PowerPoint Presentation</vt:lpstr>
      <vt:lpstr>g.Iontophoresis activated drug delivery system</vt:lpstr>
      <vt:lpstr>PowerPoint Presentation</vt:lpstr>
      <vt:lpstr>PowerPoint Presentation</vt:lpstr>
      <vt:lpstr>PowerPoint Presentation</vt:lpstr>
      <vt:lpstr>PowerPoint Presentation</vt:lpstr>
      <vt:lpstr>h. Hydration activated drug delivery system </vt:lpstr>
      <vt:lpstr>i. pH- activated drug delivery system</vt:lpstr>
      <vt:lpstr>PowerPoint Presentation</vt:lpstr>
      <vt:lpstr>PowerPoint Presentation</vt:lpstr>
      <vt:lpstr>j. Ion- activated drug delivery system</vt:lpstr>
      <vt:lpstr>PowerPoint Presentation</vt:lpstr>
      <vt:lpstr>PowerPoint Presentation</vt:lpstr>
      <vt:lpstr>K.Hydrolysis- activated drug delivery system</vt:lpstr>
      <vt:lpstr>PowerPoint Presentation</vt:lpstr>
      <vt:lpstr>l. Enzyme - activated drug delivery system</vt:lpstr>
      <vt:lpstr>PowerPoint Presentation</vt:lpstr>
      <vt:lpstr>Feedback regulated drug delivery system</vt:lpstr>
      <vt:lpstr>PowerPoint Presentation</vt:lpstr>
      <vt:lpstr>A. Bioerosion-regulated drug delivery system</vt:lpstr>
      <vt:lpstr>PowerPoint Presentation</vt:lpstr>
      <vt:lpstr>B. Bioresponsive drug delivery system</vt:lpstr>
      <vt:lpstr>PowerPoint Presentation</vt:lpstr>
      <vt:lpstr>PowerPoint Presentation</vt:lpstr>
      <vt:lpstr>C.Self-regulating drug delivery system</vt:lpstr>
      <vt:lpstr>PowerPoint Presentation</vt:lpstr>
      <vt:lpstr>Effects of system parameters  </vt:lpstr>
      <vt:lpstr>Polymer diffusivity (Dp)</vt:lpstr>
      <vt:lpstr>PowerPoint Presentation</vt:lpstr>
      <vt:lpstr>PowerPoint Presentation</vt:lpstr>
      <vt:lpstr>Solution diffusivity (Ds)</vt:lpstr>
      <vt:lpstr>PowerPoint Presentation</vt:lpstr>
      <vt:lpstr>Thickness of polymer diffusional path (hp)</vt:lpstr>
      <vt:lpstr>PowerPoint Presentation</vt:lpstr>
      <vt:lpstr>PowerPoint Presentation</vt:lpstr>
      <vt:lpstr>Thickness of hydrodynamic diffusion layer (hd)</vt:lpstr>
      <vt:lpstr>Polymer solubility</vt:lpstr>
      <vt:lpstr>Solution solubility </vt:lpstr>
      <vt:lpstr>PowerPoint Presentation</vt:lpstr>
      <vt:lpstr>Partition coefficient</vt:lpstr>
      <vt:lpstr>PowerPoint Presentation</vt:lpstr>
      <vt:lpstr>Drug loading dose</vt:lpstr>
      <vt:lpstr>Surface Area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User</cp:lastModifiedBy>
  <cp:revision>71</cp:revision>
  <dcterms:created xsi:type="dcterms:W3CDTF">2008-11-04T17:52:09Z</dcterms:created>
  <dcterms:modified xsi:type="dcterms:W3CDTF">2020-03-01T16:58:25Z</dcterms:modified>
</cp:coreProperties>
</file>