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80" r:id="rId2"/>
    <p:sldId id="383" r:id="rId3"/>
    <p:sldId id="384" r:id="rId4"/>
    <p:sldId id="385" r:id="rId5"/>
    <p:sldId id="386" r:id="rId6"/>
    <p:sldId id="387" r:id="rId7"/>
    <p:sldId id="388" r:id="rId8"/>
    <p:sldId id="390" r:id="rId9"/>
    <p:sldId id="391" r:id="rId10"/>
    <p:sldId id="393" r:id="rId11"/>
    <p:sldId id="394" r:id="rId12"/>
    <p:sldId id="395" r:id="rId13"/>
    <p:sldId id="377" r:id="rId14"/>
    <p:sldId id="354" r:id="rId15"/>
    <p:sldId id="351" r:id="rId16"/>
    <p:sldId id="343" r:id="rId17"/>
    <p:sldId id="360" r:id="rId18"/>
    <p:sldId id="396" r:id="rId19"/>
    <p:sldId id="397" r:id="rId20"/>
    <p:sldId id="356" r:id="rId21"/>
    <p:sldId id="286" r:id="rId22"/>
    <p:sldId id="326" r:id="rId23"/>
    <p:sldId id="361" r:id="rId24"/>
    <p:sldId id="362" r:id="rId25"/>
    <p:sldId id="270" r:id="rId26"/>
    <p:sldId id="269" r:id="rId27"/>
    <p:sldId id="355" r:id="rId28"/>
    <p:sldId id="363" r:id="rId29"/>
    <p:sldId id="367" r:id="rId30"/>
    <p:sldId id="368" r:id="rId31"/>
    <p:sldId id="369" r:id="rId32"/>
    <p:sldId id="263" r:id="rId33"/>
    <p:sldId id="272" r:id="rId34"/>
    <p:sldId id="374" r:id="rId35"/>
    <p:sldId id="318" r:id="rId36"/>
    <p:sldId id="370" r:id="rId37"/>
    <p:sldId id="371" r:id="rId38"/>
    <p:sldId id="337" r:id="rId39"/>
    <p:sldId id="376" r:id="rId40"/>
    <p:sldId id="273" r:id="rId41"/>
    <p:sldId id="308" r:id="rId42"/>
    <p:sldId id="379"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708" autoAdjust="0"/>
    <p:restoredTop sz="80504" autoAdjust="0"/>
  </p:normalViewPr>
  <p:slideViewPr>
    <p:cSldViewPr>
      <p:cViewPr varScale="1">
        <p:scale>
          <a:sx n="73" d="100"/>
          <a:sy n="73" d="100"/>
        </p:scale>
        <p:origin x="1002" y="96"/>
      </p:cViewPr>
      <p:guideLst>
        <p:guide orient="horz" pos="2064"/>
        <p:guide pos="2880"/>
      </p:guideLst>
    </p:cSldViewPr>
  </p:slideViewPr>
  <p:notesTextViewPr>
    <p:cViewPr>
      <p:scale>
        <a:sx n="1" d="1"/>
        <a:sy n="1" d="1"/>
      </p:scale>
      <p:origin x="0" y="0"/>
    </p:cViewPr>
  </p:notesTextViewPr>
  <p:sorterViewPr>
    <p:cViewPr>
      <p:scale>
        <a:sx n="65" d="100"/>
        <a:sy n="6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7149D3-230D-4F5E-88B5-BE3C159B3A9F}" type="datetimeFigureOut">
              <a:rPr lang="en-US" smtClean="0"/>
              <a:pPr/>
              <a:t>4/7/2020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5F5FED-E60D-4184-B553-40221247737A}" type="slidenum">
              <a:rPr lang="en-US" smtClean="0"/>
              <a:pPr/>
              <a:t>‹#›</a:t>
            </a:fld>
            <a:endParaRPr lang="en-US"/>
          </a:p>
        </p:txBody>
      </p:sp>
    </p:spTree>
    <p:extLst>
      <p:ext uri="{BB962C8B-B14F-4D97-AF65-F5344CB8AC3E}">
        <p14:creationId xmlns:p14="http://schemas.microsoft.com/office/powerpoint/2010/main" val="1021213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cancerweb.ncl.ac.uk/cgi-bin/omd?plasma+membrane" TargetMode="External"/><Relationship Id="rId3" Type="http://schemas.openxmlformats.org/officeDocument/2006/relationships/hyperlink" Target="http://cancerweb.ncl.ac.uk/cgi-bin/omd?proteins" TargetMode="External"/><Relationship Id="rId7" Type="http://schemas.openxmlformats.org/officeDocument/2006/relationships/hyperlink" Target="http://cancerweb.ncl.ac.uk/cgi-bin/omd?surface"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cancerweb.ncl.ac.uk/cgi-bin/omd?the+outer" TargetMode="External"/><Relationship Id="rId5" Type="http://schemas.openxmlformats.org/officeDocument/2006/relationships/hyperlink" Target="http://cancerweb.ncl.ac.uk/cgi-bin/omd?major" TargetMode="External"/><Relationship Id="rId4" Type="http://schemas.openxmlformats.org/officeDocument/2006/relationships/hyperlink" Target="http://cancerweb.ncl.ac.uk/cgi-bin/omd?serum+albumin"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5FED-E60D-4184-B553-40221247737A}" type="slidenum">
              <a:rPr lang="en-US" smtClean="0"/>
              <a:pPr/>
              <a:t>13</a:t>
            </a:fld>
            <a:endParaRPr lang="en-US"/>
          </a:p>
        </p:txBody>
      </p:sp>
    </p:spTree>
    <p:extLst>
      <p:ext uri="{BB962C8B-B14F-4D97-AF65-F5344CB8AC3E}">
        <p14:creationId xmlns:p14="http://schemas.microsoft.com/office/powerpoint/2010/main" val="328755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68C479-D37B-40DD-9F5C-9EF3249290DA}" type="slidenum">
              <a:rPr lang="en-US"/>
              <a:pPr/>
              <a:t>32</a:t>
            </a:fld>
            <a:endParaRPr lang="en-US"/>
          </a:p>
        </p:txBody>
      </p:sp>
      <p:sp>
        <p:nvSpPr>
          <p:cNvPr id="38914" name="Rectangle 2"/>
          <p:cNvSpPr>
            <a:spLocks noGrp="1" noRot="1" noChangeAspect="1" noChangeArrowheads="1" noTextEdit="1"/>
          </p:cNvSpPr>
          <p:nvPr>
            <p:ph type="sldImg"/>
          </p:nvPr>
        </p:nvSpPr>
        <p:spPr>
          <a:xfrm>
            <a:off x="1144588" y="685800"/>
            <a:ext cx="4570412" cy="3429000"/>
          </a:xfrm>
          <a:ln/>
        </p:spPr>
      </p:sp>
      <p:sp>
        <p:nvSpPr>
          <p:cNvPr id="38915" name="Rectangle 3"/>
          <p:cNvSpPr>
            <a:spLocks noGrp="1" noChangeArrowheads="1"/>
          </p:cNvSpPr>
          <p:nvPr>
            <p:ph type="body" idx="1"/>
          </p:nvPr>
        </p:nvSpPr>
        <p:spPr/>
        <p:txBody>
          <a:bodyPr/>
          <a:lstStyle/>
          <a:p>
            <a:r>
              <a:rPr lang="en-US"/>
              <a:t>CD34 is a cell-cell adhesion factor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F388BD-6456-4808-B7C6-2151DBD3B3D0}" type="slidenum">
              <a:rPr lang="en-US"/>
              <a:pPr/>
              <a:t>33</a:t>
            </a:fld>
            <a:endParaRPr lang="en-US"/>
          </a:p>
        </p:txBody>
      </p:sp>
      <p:sp>
        <p:nvSpPr>
          <p:cNvPr id="103426" name="Rectangle 2"/>
          <p:cNvSpPr>
            <a:spLocks noGrp="1" noRot="1" noChangeAspect="1" noChangeArrowheads="1" noTextEdit="1"/>
          </p:cNvSpPr>
          <p:nvPr>
            <p:ph type="sldImg"/>
          </p:nvPr>
        </p:nvSpPr>
        <p:spPr>
          <a:xfrm>
            <a:off x="1144588" y="685800"/>
            <a:ext cx="4570412" cy="3429000"/>
          </a:xfrm>
          <a:ln/>
        </p:spPr>
      </p:sp>
      <p:sp>
        <p:nvSpPr>
          <p:cNvPr id="103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Crohn’s</a:t>
            </a:r>
            <a:r>
              <a:rPr lang="en-US" dirty="0" smtClean="0"/>
              <a:t> disease: inflammation</a:t>
            </a:r>
            <a:r>
              <a:rPr lang="en-US" baseline="0" dirty="0" smtClean="0"/>
              <a:t> of digestive system (</a:t>
            </a:r>
            <a:r>
              <a:rPr lang="en-US" dirty="0" smtClean="0"/>
              <a:t>an inflammatory bowel disease)</a:t>
            </a:r>
          </a:p>
          <a:p>
            <a:r>
              <a:rPr lang="en-US" dirty="0" smtClean="0"/>
              <a:t>ALS (Lou Gehrig's disease), generation of motor neurons</a:t>
            </a:r>
          </a:p>
          <a:p>
            <a:r>
              <a:rPr lang="en-US" dirty="0" smtClean="0"/>
              <a:t>Myocardial infarction (heart attack)</a:t>
            </a:r>
            <a:endParaRPr lang="en-US" dirty="0"/>
          </a:p>
        </p:txBody>
      </p:sp>
      <p:sp>
        <p:nvSpPr>
          <p:cNvPr id="4" name="Slide Number Placeholder 3"/>
          <p:cNvSpPr>
            <a:spLocks noGrp="1"/>
          </p:cNvSpPr>
          <p:nvPr>
            <p:ph type="sldNum" sz="quarter" idx="10"/>
          </p:nvPr>
        </p:nvSpPr>
        <p:spPr/>
        <p:txBody>
          <a:bodyPr/>
          <a:lstStyle/>
          <a:p>
            <a:fld id="{8A5F5FED-E60D-4184-B553-40221247737A}" type="slidenum">
              <a:rPr lang="en-US" smtClean="0"/>
              <a:pPr/>
              <a:t>34</a:t>
            </a:fld>
            <a:endParaRPr lang="en-US"/>
          </a:p>
        </p:txBody>
      </p:sp>
    </p:spTree>
    <p:extLst>
      <p:ext uri="{BB962C8B-B14F-4D97-AF65-F5344CB8AC3E}">
        <p14:creationId xmlns:p14="http://schemas.microsoft.com/office/powerpoint/2010/main" val="3749454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098012-5D62-44B3-980B-D9D304F6F9F1}" type="slidenum">
              <a:rPr lang="en-US"/>
              <a:pPr/>
              <a:t>36</a:t>
            </a:fld>
            <a:endParaRPr lang="en-US"/>
          </a:p>
        </p:txBody>
      </p:sp>
      <p:sp>
        <p:nvSpPr>
          <p:cNvPr id="96258" name="Rectangle 2"/>
          <p:cNvSpPr>
            <a:spLocks noGrp="1" noRot="1" noChangeAspect="1" noChangeArrowheads="1" noTextEdit="1"/>
          </p:cNvSpPr>
          <p:nvPr>
            <p:ph type="sldImg"/>
          </p:nvPr>
        </p:nvSpPr>
        <p:spPr>
          <a:xfrm>
            <a:off x="1144588" y="685800"/>
            <a:ext cx="4570412" cy="3429000"/>
          </a:xfrm>
          <a:ln/>
        </p:spPr>
      </p:sp>
      <p:sp>
        <p:nvSpPr>
          <p:cNvPr id="96259" name="Rectangle 3"/>
          <p:cNvSpPr>
            <a:spLocks noGrp="1" noChangeArrowheads="1"/>
          </p:cNvSpPr>
          <p:nvPr>
            <p:ph type="body" idx="1"/>
          </p:nvPr>
        </p:nvSpPr>
        <p:spPr/>
        <p:txBody>
          <a:bodyPr/>
          <a:lstStyle/>
          <a:p>
            <a:r>
              <a:rPr lang="en-US"/>
              <a:t>Cerebral palsy, which affects about 500,000 people in the United States, is defined as brain damage that occurs before or during birth. The number of people with the disorder has increased over the last 30 years as more premature babies survive. Its effects run the gamut, from barely detectable to devastating loss of motor control. The causes are diverse as well, including everything from oxygen deprivation during birth to prenatal infections. </a:t>
            </a:r>
          </a:p>
          <a:p>
            <a:endParaRPr lang="en-US"/>
          </a:p>
          <a:p>
            <a:r>
              <a:rPr lang="en-US"/>
              <a:t>By entering the body through a tiny incision near the groin, doctors can thread a catheter into the left ventricle, measure electrical and motion capabilities of the heart, and pinpoint damaged or weakened areas of the muscle. The same catheter used to navigate the ventricle can then be used to deliver stem cells to those damaged areas. "The process is somewhat like a video game. The NOGA gives us a real-time, three-dimensional, color-coded image so we can target the treatment sites within a millimeter of precision," says Dr. Perin.  (Texas Heart Institute, 2002)  The doctors use a number of parameters and algorithms to verify placement before they begin the stem cell injections. Although only a tiny quantity is injected into the heart muscle, that injection contains millions of stem cells.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623762-4EE8-4C2A-B717-E6160627E231}" type="slidenum">
              <a:rPr lang="en-US"/>
              <a:pPr/>
              <a:t>37</a:t>
            </a:fld>
            <a:endParaRPr lang="en-US"/>
          </a:p>
        </p:txBody>
      </p:sp>
      <p:sp>
        <p:nvSpPr>
          <p:cNvPr id="98306" name="Rectangle 2"/>
          <p:cNvSpPr>
            <a:spLocks noGrp="1" noRot="1" noChangeAspect="1" noChangeArrowheads="1" noTextEdit="1"/>
          </p:cNvSpPr>
          <p:nvPr>
            <p:ph type="sldImg"/>
          </p:nvPr>
        </p:nvSpPr>
        <p:spPr>
          <a:xfrm>
            <a:off x="1144588" y="685800"/>
            <a:ext cx="4570412" cy="3429000"/>
          </a:xfrm>
          <a:ln/>
        </p:spPr>
      </p:sp>
      <p:sp>
        <p:nvSpPr>
          <p:cNvPr id="98307" name="Rectangle 3"/>
          <p:cNvSpPr>
            <a:spLocks noGrp="1" noChangeArrowheads="1"/>
          </p:cNvSpPr>
          <p:nvPr>
            <p:ph type="body" idx="1"/>
          </p:nvPr>
        </p:nvSpPr>
        <p:spPr/>
        <p:txBody>
          <a:bodyPr/>
          <a:lstStyle/>
          <a:p>
            <a:r>
              <a:rPr lang="en-US"/>
              <a:t>In this image of the heart, the white arrow points to cardiac muscle "blackened" by stem cells injected using real-time MRI. We are studying the fate of stem cells labeled in this way.</a:t>
            </a:r>
          </a:p>
          <a:p>
            <a:r>
              <a:rPr lang="en-US"/>
              <a:t>In India to correct for circulation moving cells away before engraftment, they are blocking with a catheter after the damaged area to allow time for the cells to engraft.  It is not clear how long they leave the catheter inflated, inhibiting flow.  (Feb 2005)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E4C3FD-B922-430C-BFE3-51BA71323662}" type="slidenum">
              <a:rPr lang="en-US"/>
              <a:pPr/>
              <a:t>40</a:t>
            </a:fld>
            <a:endParaRPr lang="en-US"/>
          </a:p>
        </p:txBody>
      </p:sp>
      <p:sp>
        <p:nvSpPr>
          <p:cNvPr id="90114" name="Rectangle 2"/>
          <p:cNvSpPr>
            <a:spLocks noGrp="1" noRot="1" noChangeAspect="1" noChangeArrowheads="1" noTextEdit="1"/>
          </p:cNvSpPr>
          <p:nvPr>
            <p:ph type="sldImg"/>
          </p:nvPr>
        </p:nvSpPr>
        <p:spPr>
          <a:xfrm>
            <a:off x="1144588" y="685800"/>
            <a:ext cx="4570412" cy="3429000"/>
          </a:xfrm>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Representative</a:t>
            </a:r>
            <a:r>
              <a:rPr lang="en-US" baseline="0" dirty="0" smtClean="0"/>
              <a:t> adult stem cells</a:t>
            </a:r>
            <a:endParaRPr lang="en-US" dirty="0"/>
          </a:p>
        </p:txBody>
      </p:sp>
      <p:sp>
        <p:nvSpPr>
          <p:cNvPr id="4" name="Slide Number Placeholder 3"/>
          <p:cNvSpPr>
            <a:spLocks noGrp="1"/>
          </p:cNvSpPr>
          <p:nvPr>
            <p:ph type="sldNum" sz="quarter" idx="10"/>
          </p:nvPr>
        </p:nvSpPr>
        <p:spPr/>
        <p:txBody>
          <a:bodyPr/>
          <a:lstStyle/>
          <a:p>
            <a:fld id="{8A5F5FED-E60D-4184-B553-40221247737A}" type="slidenum">
              <a:rPr lang="en-US" smtClean="0"/>
              <a:pPr/>
              <a:t>16</a:t>
            </a:fld>
            <a:endParaRPr lang="en-US"/>
          </a:p>
        </p:txBody>
      </p:sp>
    </p:spTree>
    <p:extLst>
      <p:ext uri="{BB962C8B-B14F-4D97-AF65-F5344CB8AC3E}">
        <p14:creationId xmlns:p14="http://schemas.microsoft.com/office/powerpoint/2010/main" val="3754032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FFD570-2CE7-43DC-9108-61271C4BF22F}" type="slidenum">
              <a:rPr lang="en-US"/>
              <a:pPr/>
              <a:t>19</a:t>
            </a:fld>
            <a:endParaRPr lang="en-US"/>
          </a:p>
        </p:txBody>
      </p:sp>
      <p:sp>
        <p:nvSpPr>
          <p:cNvPr id="40962" name="Rectangle 2"/>
          <p:cNvSpPr>
            <a:spLocks noGrp="1" noRot="1" noChangeAspect="1" noChangeArrowheads="1" noTextEdit="1"/>
          </p:cNvSpPr>
          <p:nvPr>
            <p:ph type="sldImg"/>
          </p:nvPr>
        </p:nvSpPr>
        <p:spPr>
          <a:xfrm>
            <a:off x="1144588" y="685800"/>
            <a:ext cx="4570412" cy="3429000"/>
          </a:xfrm>
          <a:ln/>
        </p:spPr>
      </p:sp>
      <p:sp>
        <p:nvSpPr>
          <p:cNvPr id="40963" name="Rectangle 3"/>
          <p:cNvSpPr>
            <a:spLocks noGrp="1" noChangeArrowheads="1"/>
          </p:cNvSpPr>
          <p:nvPr>
            <p:ph type="body" idx="1"/>
          </p:nvPr>
        </p:nvSpPr>
        <p:spPr/>
        <p:txBody>
          <a:bodyPr/>
          <a:lstStyle/>
          <a:p>
            <a:r>
              <a:rPr lang="en-US"/>
              <a:t>Stem cells committed to a particular lineage are considered to be marked by a set of cell-surface molecules unique to that lineage. Monoclonal antibodies (mAbs) that identify such lineage-specific markers are of potential value in studies of cellular differentiation and identification of the cell-surface components involved. </a:t>
            </a:r>
          </a:p>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CBAB6ED-ED45-4A07-8901-8ACC802A2818}" type="slidenum">
              <a:rPr lang="en-US"/>
              <a:pPr/>
              <a:t>20</a:t>
            </a:fld>
            <a:endParaRPr lang="en-US"/>
          </a:p>
        </p:txBody>
      </p:sp>
      <p:sp>
        <p:nvSpPr>
          <p:cNvPr id="45058" name="Rectangle 2"/>
          <p:cNvSpPr>
            <a:spLocks noGrp="1" noRot="1" noChangeAspect="1" noChangeArrowheads="1" noTextEdit="1"/>
          </p:cNvSpPr>
          <p:nvPr>
            <p:ph type="sldImg"/>
          </p:nvPr>
        </p:nvSpPr>
        <p:spPr>
          <a:xfrm>
            <a:off x="1144588" y="685800"/>
            <a:ext cx="4570412" cy="3429000"/>
          </a:xfrm>
          <a:ln/>
        </p:spPr>
      </p:sp>
      <p:sp>
        <p:nvSpPr>
          <p:cNvPr id="45059" name="Rectangle 3"/>
          <p:cNvSpPr>
            <a:spLocks noGrp="1" noChangeArrowheads="1"/>
          </p:cNvSpPr>
          <p:nvPr>
            <p:ph type="body" idx="1"/>
          </p:nvPr>
        </p:nvSpPr>
        <p:spPr/>
        <p:txBody>
          <a:bodyPr/>
          <a:lstStyle/>
          <a:p>
            <a:r>
              <a:rPr lang="en-US"/>
              <a:t>Glycoprotein: Any of a group of conjugated proteins that contain a carbohydrate as the nonprotein component.  Includes most secreted </a:t>
            </a:r>
            <a:r>
              <a:rPr lang="en-US">
                <a:hlinkClick r:id="rId3"/>
              </a:rPr>
              <a:t>proteins</a:t>
            </a:r>
            <a:r>
              <a:rPr lang="en-US"/>
              <a:t> (</a:t>
            </a:r>
            <a:r>
              <a:rPr lang="en-US">
                <a:hlinkClick r:id="rId4"/>
              </a:rPr>
              <a:t>serum albumin</a:t>
            </a:r>
            <a:r>
              <a:rPr lang="en-US"/>
              <a:t> is the </a:t>
            </a:r>
            <a:r>
              <a:rPr lang="en-US">
                <a:hlinkClick r:id="rId5"/>
              </a:rPr>
              <a:t>major</a:t>
            </a:r>
            <a:r>
              <a:rPr lang="en-US"/>
              <a:t> exception) and </a:t>
            </a:r>
            <a:r>
              <a:rPr lang="en-US">
                <a:hlinkClick r:id="rId3"/>
              </a:rPr>
              <a:t>proteins</a:t>
            </a:r>
            <a:r>
              <a:rPr lang="en-US"/>
              <a:t> exposed at </a:t>
            </a:r>
            <a:r>
              <a:rPr lang="en-US">
                <a:hlinkClick r:id="rId6"/>
              </a:rPr>
              <a:t>the outer</a:t>
            </a:r>
            <a:r>
              <a:rPr lang="en-US"/>
              <a:t> </a:t>
            </a:r>
            <a:r>
              <a:rPr lang="en-US">
                <a:hlinkClick r:id="rId7"/>
              </a:rPr>
              <a:t>surface</a:t>
            </a:r>
            <a:r>
              <a:rPr lang="en-US"/>
              <a:t> of the </a:t>
            </a:r>
            <a:r>
              <a:rPr lang="en-US">
                <a:hlinkClick r:id="rId8"/>
              </a:rPr>
              <a:t>plasma membrane</a:t>
            </a:r>
            <a:r>
              <a:rPr lang="en-US"/>
              <a:t>. </a:t>
            </a:r>
          </a:p>
          <a:p>
            <a:r>
              <a:rPr lang="en-US"/>
              <a:t>TER119=glycophorin 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91048D-BF69-498D-8962-5A687B04532F}" type="slidenum">
              <a:rPr lang="en-US"/>
              <a:pPr/>
              <a:t>21</a:t>
            </a:fld>
            <a:endParaRPr lang="en-US"/>
          </a:p>
        </p:txBody>
      </p:sp>
      <p:sp>
        <p:nvSpPr>
          <p:cNvPr id="43010" name="Rectangle 2"/>
          <p:cNvSpPr>
            <a:spLocks noGrp="1" noRot="1" noChangeAspect="1" noChangeArrowheads="1" noTextEdit="1"/>
          </p:cNvSpPr>
          <p:nvPr>
            <p:ph type="sldImg"/>
          </p:nvPr>
        </p:nvSpPr>
        <p:spPr>
          <a:xfrm>
            <a:off x="1144588" y="685800"/>
            <a:ext cx="4570412" cy="3429000"/>
          </a:xfrm>
          <a:ln/>
        </p:spPr>
      </p:sp>
      <p:sp>
        <p:nvSpPr>
          <p:cNvPr id="43011" name="Rectangle 3"/>
          <p:cNvSpPr>
            <a:spLocks noGrp="1" noChangeArrowheads="1"/>
          </p:cNvSpPr>
          <p:nvPr>
            <p:ph type="body" idx="1"/>
          </p:nvPr>
        </p:nvSpPr>
        <p:spPr/>
        <p:txBody>
          <a:bodyPr/>
          <a:lstStyle/>
          <a:p>
            <a:r>
              <a:rPr lang="en-US" dirty="0"/>
              <a:t>Circulating CD34+ cells are a mix of activated and progenitor cells. Quiescent cells cannot be selected out using CD34+, and possibly not using c-kit.</a:t>
            </a:r>
          </a:p>
          <a:p>
            <a:endParaRPr lang="en-US" dirty="0"/>
          </a:p>
          <a:p>
            <a:r>
              <a:rPr lang="en-US" dirty="0"/>
              <a:t>C-kit is a cytokine receptor (stem cell factor)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BDB0C1-9123-466A-B597-BC20FD923E18}" type="slidenum">
              <a:rPr lang="en-US"/>
              <a:pPr/>
              <a:t>25</a:t>
            </a:fld>
            <a:endParaRPr lang="en-US"/>
          </a:p>
        </p:txBody>
      </p:sp>
      <p:sp>
        <p:nvSpPr>
          <p:cNvPr id="79874" name="Rectangle 2"/>
          <p:cNvSpPr>
            <a:spLocks noGrp="1" noRot="1" noChangeAspect="1" noChangeArrowheads="1" noTextEdit="1"/>
          </p:cNvSpPr>
          <p:nvPr>
            <p:ph type="sldImg"/>
          </p:nvPr>
        </p:nvSpPr>
        <p:spPr>
          <a:xfrm>
            <a:off x="1144588" y="685800"/>
            <a:ext cx="4570412" cy="3429000"/>
          </a:xfrm>
          <a:ln/>
        </p:spPr>
      </p:sp>
      <p:sp>
        <p:nvSpPr>
          <p:cNvPr id="79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270C11-42D7-44B6-9CE2-744E9CE14B9B}" type="slidenum">
              <a:rPr lang="en-US"/>
              <a:pPr/>
              <a:t>26</a:t>
            </a:fld>
            <a:endParaRPr lang="en-US"/>
          </a:p>
        </p:txBody>
      </p:sp>
      <p:sp>
        <p:nvSpPr>
          <p:cNvPr id="75778" name="Rectangle 2"/>
          <p:cNvSpPr>
            <a:spLocks noGrp="1" noRot="1" noChangeAspect="1" noChangeArrowheads="1" noTextEdit="1"/>
          </p:cNvSpPr>
          <p:nvPr>
            <p:ph type="sldImg"/>
          </p:nvPr>
        </p:nvSpPr>
        <p:spPr>
          <a:xfrm>
            <a:off x="1144588" y="685800"/>
            <a:ext cx="4570412" cy="3429000"/>
          </a:xfrm>
          <a:ln/>
        </p:spPr>
      </p:sp>
      <p:sp>
        <p:nvSpPr>
          <p:cNvPr id="75779" name="Rectangle 3"/>
          <p:cNvSpPr>
            <a:spLocks noGrp="1" noChangeArrowheads="1"/>
          </p:cNvSpPr>
          <p:nvPr>
            <p:ph type="body" idx="1"/>
          </p:nvPr>
        </p:nvSpPr>
        <p:spPr/>
        <p:txBody>
          <a:bodyPr/>
          <a:lstStyle/>
          <a:p>
            <a:r>
              <a:rPr lang="en-US" dirty="0"/>
              <a:t>TER-119 was highly specific for </a:t>
            </a:r>
            <a:r>
              <a:rPr lang="en-US" dirty="0" err="1"/>
              <a:t>erythroid</a:t>
            </a:r>
            <a:r>
              <a:rPr lang="en-US" dirty="0"/>
              <a:t> cells at the stages from early </a:t>
            </a:r>
            <a:r>
              <a:rPr lang="en-US" dirty="0" err="1"/>
              <a:t>proerythroblast</a:t>
            </a:r>
            <a:r>
              <a:rPr lang="en-US" dirty="0"/>
              <a:t> to mature erythrocyte and that TER-119 recognized a cell-surface molecule which is strongly associated with </a:t>
            </a:r>
            <a:r>
              <a:rPr lang="en-US" dirty="0" err="1"/>
              <a:t>glycophorin</a:t>
            </a:r>
            <a:r>
              <a:rPr lang="en-US" dirty="0"/>
              <a:t> A. It was found that the TER-119 antigen was expressed only on normal </a:t>
            </a:r>
            <a:r>
              <a:rPr lang="en-US" dirty="0" err="1"/>
              <a:t>erythroid</a:t>
            </a:r>
            <a:r>
              <a:rPr lang="en-US" dirty="0"/>
              <a:t> cells but not on </a:t>
            </a:r>
            <a:r>
              <a:rPr lang="en-US" dirty="0" err="1"/>
              <a:t>erythroleukaemia</a:t>
            </a:r>
            <a:r>
              <a:rPr lang="en-US" dirty="0"/>
              <a:t> cells, even after induction of these cells with </a:t>
            </a:r>
            <a:r>
              <a:rPr lang="en-US" dirty="0" err="1"/>
              <a:t>dimethylsulphoxide</a:t>
            </a:r>
            <a:r>
              <a:rPr lang="en-US" dirty="0"/>
              <a:t> (DMSO).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5FED-E60D-4184-B553-40221247737A}" type="slidenum">
              <a:rPr lang="en-US" smtClean="0"/>
              <a:pPr/>
              <a:t>27</a:t>
            </a:fld>
            <a:endParaRPr lang="en-US"/>
          </a:p>
        </p:txBody>
      </p:sp>
    </p:spTree>
    <p:extLst>
      <p:ext uri="{BB962C8B-B14F-4D97-AF65-F5344CB8AC3E}">
        <p14:creationId xmlns:p14="http://schemas.microsoft.com/office/powerpoint/2010/main" val="32533464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5F5FED-E60D-4184-B553-40221247737A}" type="slidenum">
              <a:rPr lang="en-US" smtClean="0"/>
              <a:pPr/>
              <a:t>29</a:t>
            </a:fld>
            <a:endParaRPr lang="en-US"/>
          </a:p>
        </p:txBody>
      </p:sp>
    </p:spTree>
    <p:extLst>
      <p:ext uri="{BB962C8B-B14F-4D97-AF65-F5344CB8AC3E}">
        <p14:creationId xmlns:p14="http://schemas.microsoft.com/office/powerpoint/2010/main" val="3253346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1592D4E-E886-412C-9F91-4704927A18EE}"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948318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92D4E-E886-412C-9F91-4704927A18EE}"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425119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92D4E-E886-412C-9F91-4704927A18EE}"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2430958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C58193FD-DE2D-435B-82E6-47408EBF86DE}" type="slidenum">
              <a:rPr lang="en-US"/>
              <a:pPr/>
              <a:t>‹#›</a:t>
            </a:fld>
            <a:endParaRPr lang="en-US"/>
          </a:p>
        </p:txBody>
      </p:sp>
    </p:spTree>
    <p:extLst>
      <p:ext uri="{BB962C8B-B14F-4D97-AF65-F5344CB8AC3E}">
        <p14:creationId xmlns:p14="http://schemas.microsoft.com/office/powerpoint/2010/main" val="24908217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5246B36C-B024-4416-9E99-5CB4EA910AC6}" type="slidenum">
              <a:rPr lang="en-US"/>
              <a:pPr/>
              <a:t>‹#›</a:t>
            </a:fld>
            <a:endParaRPr lang="en-US"/>
          </a:p>
        </p:txBody>
      </p:sp>
    </p:spTree>
    <p:extLst>
      <p:ext uri="{BB962C8B-B14F-4D97-AF65-F5344CB8AC3E}">
        <p14:creationId xmlns:p14="http://schemas.microsoft.com/office/powerpoint/2010/main" val="26044252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1DE5D521-52C3-48DB-B3DC-6BF1BD3CC60D}" type="slidenum">
              <a:rPr lang="en-US"/>
              <a:pPr/>
              <a:t>‹#›</a:t>
            </a:fld>
            <a:endParaRPr lang="en-US"/>
          </a:p>
        </p:txBody>
      </p:sp>
    </p:spTree>
    <p:extLst>
      <p:ext uri="{BB962C8B-B14F-4D97-AF65-F5344CB8AC3E}">
        <p14:creationId xmlns:p14="http://schemas.microsoft.com/office/powerpoint/2010/main" val="2556405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1592D4E-E886-412C-9F91-4704927A18EE}"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1922052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1592D4E-E886-412C-9F91-4704927A18EE}" type="datetimeFigureOut">
              <a:rPr lang="en-US" smtClean="0"/>
              <a:pPr/>
              <a:t>4/7/2020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2071401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1592D4E-E886-412C-9F91-4704927A18EE}"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42893800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592D4E-E886-412C-9F91-4704927A18EE}" type="datetimeFigureOut">
              <a:rPr lang="en-US" smtClean="0"/>
              <a:pPr/>
              <a:t>4/7/2020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1915495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592D4E-E886-412C-9F91-4704927A18EE}" type="datetimeFigureOut">
              <a:rPr lang="en-US" smtClean="0"/>
              <a:pPr/>
              <a:t>4/7/2020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1362956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92D4E-E886-412C-9F91-4704927A18EE}" type="datetimeFigureOut">
              <a:rPr lang="en-US" smtClean="0"/>
              <a:pPr/>
              <a:t>4/7/2020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116310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92D4E-E886-412C-9F91-4704927A18EE}"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34797878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1592D4E-E886-412C-9F91-4704927A18EE}" type="datetimeFigureOut">
              <a:rPr lang="en-US" smtClean="0"/>
              <a:pPr/>
              <a:t>4/7/2020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C91C279-4D8A-4418-AE12-42747EBFC541}" type="slidenum">
              <a:rPr lang="en-US" smtClean="0"/>
              <a:pPr/>
              <a:t>‹#›</a:t>
            </a:fld>
            <a:endParaRPr lang="en-US"/>
          </a:p>
        </p:txBody>
      </p:sp>
    </p:spTree>
    <p:extLst>
      <p:ext uri="{BB962C8B-B14F-4D97-AF65-F5344CB8AC3E}">
        <p14:creationId xmlns:p14="http://schemas.microsoft.com/office/powerpoint/2010/main" val="31385368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1592D4E-E886-412C-9F91-4704927A18EE}" type="datetimeFigureOut">
              <a:rPr lang="en-US" smtClean="0"/>
              <a:pPr/>
              <a:t>4/7/2020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1C279-4D8A-4418-AE12-42747EBFC541}" type="slidenum">
              <a:rPr lang="en-US" smtClean="0"/>
              <a:pPr/>
              <a:t>‹#›</a:t>
            </a:fld>
            <a:endParaRPr lang="en-US"/>
          </a:p>
        </p:txBody>
      </p:sp>
    </p:spTree>
    <p:extLst>
      <p:ext uri="{BB962C8B-B14F-4D97-AF65-F5344CB8AC3E}">
        <p14:creationId xmlns:p14="http://schemas.microsoft.com/office/powerpoint/2010/main" val="2317871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circres.ahajournals.org/content/vol95/issue4/images/large/4FF1.jpeg" TargetMode="External"/><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oleObject" Target="../embeddings/oleObject1.bin"/></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dirty="0" smtClean="0"/>
              <a:t>Tissue Engineering &amp; Drug Delivery</a:t>
            </a:r>
            <a:br>
              <a:rPr lang="en-US" dirty="0" smtClean="0"/>
            </a:br>
            <a:r>
              <a:rPr lang="en-US" dirty="0" smtClean="0"/>
              <a:t>BBI 4203</a:t>
            </a:r>
            <a:br>
              <a:rPr lang="en-US" dirty="0" smtClean="0"/>
            </a:br>
            <a:endParaRPr lang="en-US" dirty="0"/>
          </a:p>
        </p:txBody>
      </p:sp>
      <p:sp>
        <p:nvSpPr>
          <p:cNvPr id="3" name="Subtitle 2"/>
          <p:cNvSpPr>
            <a:spLocks noGrp="1"/>
          </p:cNvSpPr>
          <p:nvPr>
            <p:ph type="subTitle" idx="1"/>
          </p:nvPr>
        </p:nvSpPr>
        <p:spPr/>
        <p:txBody>
          <a:bodyPr/>
          <a:lstStyle/>
          <a:p>
            <a:r>
              <a:rPr lang="en-US" dirty="0" smtClean="0">
                <a:solidFill>
                  <a:schemeClr val="tx1"/>
                </a:solidFill>
              </a:rPr>
              <a:t>Lecture 6</a:t>
            </a:r>
          </a:p>
          <a:p>
            <a:r>
              <a:rPr lang="en-US" dirty="0" smtClean="0">
                <a:solidFill>
                  <a:schemeClr val="tx1"/>
                </a:solidFill>
              </a:rPr>
              <a:t>Cells for Tissue Engineering</a:t>
            </a:r>
            <a:endParaRPr lang="en-US" dirty="0">
              <a:solidFill>
                <a:schemeClr val="tx1"/>
              </a:solidFill>
            </a:endParaRPr>
          </a:p>
        </p:txBody>
      </p:sp>
    </p:spTree>
    <p:extLst>
      <p:ext uri="{BB962C8B-B14F-4D97-AF65-F5344CB8AC3E}">
        <p14:creationId xmlns:p14="http://schemas.microsoft.com/office/powerpoint/2010/main" val="431142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Totipotent Stem Cells</a:t>
            </a:r>
            <a:endParaRPr lang="en-US" dirty="0"/>
          </a:p>
        </p:txBody>
      </p:sp>
      <p:sp>
        <p:nvSpPr>
          <p:cNvPr id="3" name="Content Placeholder 2"/>
          <p:cNvSpPr>
            <a:spLocks noGrp="1"/>
          </p:cNvSpPr>
          <p:nvPr>
            <p:ph idx="1"/>
          </p:nvPr>
        </p:nvSpPr>
        <p:spPr>
          <a:xfrm>
            <a:off x="457200" y="1600200"/>
            <a:ext cx="4419600" cy="5257800"/>
          </a:xfrm>
        </p:spPr>
        <p:txBody>
          <a:bodyPr>
            <a:normAutofit/>
          </a:bodyPr>
          <a:lstStyle/>
          <a:p>
            <a:r>
              <a:rPr lang="en-US" sz="2800" dirty="0" smtClean="0">
                <a:solidFill>
                  <a:srgbClr val="000000"/>
                </a:solidFill>
              </a:rPr>
              <a:t>Can differentiate into embryonic and  extra-embryonic cell types. </a:t>
            </a:r>
          </a:p>
          <a:p>
            <a:r>
              <a:rPr lang="en-US" sz="2800" dirty="0" smtClean="0">
                <a:solidFill>
                  <a:srgbClr val="000000"/>
                </a:solidFill>
              </a:rPr>
              <a:t>Such cells can construct a complete, viable organism</a:t>
            </a:r>
            <a:r>
              <a:rPr lang="en-US" sz="2800" baseline="30000" dirty="0" smtClean="0">
                <a:solidFill>
                  <a:srgbClr val="000000"/>
                </a:solidFill>
              </a:rPr>
              <a:t> </a:t>
            </a:r>
          </a:p>
          <a:p>
            <a:r>
              <a:rPr lang="en-US" sz="2800" dirty="0" smtClean="0">
                <a:solidFill>
                  <a:srgbClr val="000000"/>
                </a:solidFill>
              </a:rPr>
              <a:t>These cells are produced from fusion of an egg and sperm cell</a:t>
            </a:r>
            <a:endParaRPr lang="en-US" dirty="0" smtClean="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10</a:t>
            </a:fld>
            <a:endParaRPr lang="en-US">
              <a:solidFill>
                <a:srgbClr val="0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447800"/>
            <a:ext cx="4399966" cy="487887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6265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Pluripotent and </a:t>
            </a:r>
            <a:r>
              <a:rPr lang="en-US" dirty="0" err="1" smtClean="0"/>
              <a:t>Multipotent</a:t>
            </a:r>
            <a:r>
              <a:rPr lang="en-US" dirty="0" smtClean="0"/>
              <a:t> Stem Cells</a:t>
            </a:r>
            <a:endParaRPr lang="en-US" dirty="0"/>
          </a:p>
        </p:txBody>
      </p:sp>
      <p:sp>
        <p:nvSpPr>
          <p:cNvPr id="3" name="Content Placeholder 2"/>
          <p:cNvSpPr>
            <a:spLocks noGrp="1"/>
          </p:cNvSpPr>
          <p:nvPr>
            <p:ph idx="1"/>
          </p:nvPr>
        </p:nvSpPr>
        <p:spPr>
          <a:xfrm>
            <a:off x="457200" y="1600200"/>
            <a:ext cx="4724400" cy="5257800"/>
          </a:xfrm>
        </p:spPr>
        <p:txBody>
          <a:bodyPr>
            <a:normAutofit fontScale="92500" lnSpcReduction="10000"/>
          </a:bodyPr>
          <a:lstStyle/>
          <a:p>
            <a:pPr algn="just"/>
            <a:r>
              <a:rPr lang="en-US" sz="3000" dirty="0" smtClean="0">
                <a:solidFill>
                  <a:srgbClr val="000000"/>
                </a:solidFill>
              </a:rPr>
              <a:t>Pluripotent stem cells</a:t>
            </a:r>
          </a:p>
          <a:p>
            <a:pPr lvl="1" algn="just"/>
            <a:r>
              <a:rPr lang="en-US" sz="2600" dirty="0" smtClean="0">
                <a:solidFill>
                  <a:srgbClr val="000000"/>
                </a:solidFill>
              </a:rPr>
              <a:t>cells </a:t>
            </a:r>
            <a:r>
              <a:rPr lang="en-US" sz="2600" dirty="0">
                <a:solidFill>
                  <a:srgbClr val="000000"/>
                </a:solidFill>
              </a:rPr>
              <a:t>derived from any of  three </a:t>
            </a:r>
            <a:r>
              <a:rPr lang="en-US" sz="2600" b="1" dirty="0">
                <a:solidFill>
                  <a:srgbClr val="000000"/>
                </a:solidFill>
              </a:rPr>
              <a:t>germ </a:t>
            </a:r>
            <a:r>
              <a:rPr lang="en-US" sz="2600" b="1" dirty="0" smtClean="0">
                <a:solidFill>
                  <a:srgbClr val="000000"/>
                </a:solidFill>
              </a:rPr>
              <a:t>layers</a:t>
            </a:r>
          </a:p>
          <a:p>
            <a:pPr lvl="1" algn="just"/>
            <a:r>
              <a:rPr lang="en-US" sz="2600" dirty="0" smtClean="0">
                <a:solidFill>
                  <a:srgbClr val="000000"/>
                </a:solidFill>
              </a:rPr>
              <a:t>can differentiate into nearly all cells</a:t>
            </a:r>
            <a:endParaRPr lang="en-US" sz="2600" dirty="0">
              <a:solidFill>
                <a:srgbClr val="000000"/>
              </a:solidFill>
            </a:endParaRPr>
          </a:p>
          <a:p>
            <a:pPr lvl="1" algn="just"/>
            <a:r>
              <a:rPr lang="en-US" sz="2600" dirty="0">
                <a:solidFill>
                  <a:srgbClr val="000000"/>
                </a:solidFill>
              </a:rPr>
              <a:t>c</a:t>
            </a:r>
            <a:r>
              <a:rPr lang="en-US" sz="2600" dirty="0" smtClean="0">
                <a:solidFill>
                  <a:srgbClr val="000000"/>
                </a:solidFill>
              </a:rPr>
              <a:t>annot give rise to an entire organism</a:t>
            </a:r>
          </a:p>
          <a:p>
            <a:pPr lvl="1" algn="just"/>
            <a:endParaRPr lang="en-US" sz="2600" b="1" dirty="0" smtClean="0">
              <a:solidFill>
                <a:srgbClr val="000000"/>
              </a:solidFill>
            </a:endParaRPr>
          </a:p>
          <a:p>
            <a:r>
              <a:rPr lang="en-US" sz="3000" dirty="0" err="1" smtClean="0">
                <a:solidFill>
                  <a:srgbClr val="000000"/>
                </a:solidFill>
              </a:rPr>
              <a:t>Multipotent</a:t>
            </a:r>
            <a:r>
              <a:rPr lang="en-US" sz="3000" dirty="0" smtClean="0">
                <a:solidFill>
                  <a:srgbClr val="000000"/>
                </a:solidFill>
              </a:rPr>
              <a:t> stem cells </a:t>
            </a:r>
          </a:p>
          <a:p>
            <a:pPr lvl="1"/>
            <a:r>
              <a:rPr lang="en-US" sz="2600" dirty="0" smtClean="0">
                <a:solidFill>
                  <a:srgbClr val="000000"/>
                </a:solidFill>
              </a:rPr>
              <a:t>give rise to a limited range of cells within a tissue type</a:t>
            </a:r>
          </a:p>
          <a:p>
            <a:pPr lvl="1"/>
            <a:r>
              <a:rPr lang="en-US" sz="2600" dirty="0" smtClean="0">
                <a:solidFill>
                  <a:srgbClr val="000000"/>
                </a:solidFill>
              </a:rPr>
              <a:t>Hematopoietic and mesenchymal stem cells</a:t>
            </a: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11</a:t>
            </a:fld>
            <a:endParaRPr lang="en-US" dirty="0">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3962400"/>
            <a:ext cx="2543459" cy="2667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914400"/>
            <a:ext cx="2971800" cy="271512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457410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solidFill>
                  <a:srgbClr val="000000"/>
                </a:solidFill>
              </a:rPr>
              <a:t>Oligopotent</a:t>
            </a:r>
            <a:r>
              <a:rPr lang="en-US" dirty="0" smtClean="0">
                <a:solidFill>
                  <a:srgbClr val="000000"/>
                </a:solidFill>
              </a:rPr>
              <a:t> Stem Cells and </a:t>
            </a:r>
            <a:r>
              <a:rPr lang="en-US" dirty="0" err="1" smtClean="0">
                <a:solidFill>
                  <a:srgbClr val="000000"/>
                </a:solidFill>
              </a:rPr>
              <a:t>Unipotent</a:t>
            </a:r>
            <a:r>
              <a:rPr lang="en-US" dirty="0" smtClean="0">
                <a:solidFill>
                  <a:srgbClr val="000000"/>
                </a:solidFill>
              </a:rPr>
              <a:t> Cells </a:t>
            </a:r>
            <a:endParaRPr lang="en-US" dirty="0"/>
          </a:p>
        </p:txBody>
      </p:sp>
      <p:sp>
        <p:nvSpPr>
          <p:cNvPr id="3" name="Content Placeholder 2"/>
          <p:cNvSpPr>
            <a:spLocks noGrp="1"/>
          </p:cNvSpPr>
          <p:nvPr>
            <p:ph idx="1"/>
          </p:nvPr>
        </p:nvSpPr>
        <p:spPr/>
        <p:txBody>
          <a:bodyPr>
            <a:normAutofit/>
          </a:bodyPr>
          <a:lstStyle/>
          <a:p>
            <a:pPr algn="just"/>
            <a:r>
              <a:rPr lang="en-US" sz="2800" dirty="0" err="1" smtClean="0">
                <a:solidFill>
                  <a:srgbClr val="000000"/>
                </a:solidFill>
              </a:rPr>
              <a:t>Oligopotent</a:t>
            </a:r>
            <a:r>
              <a:rPr lang="en-US" sz="2800" dirty="0" smtClean="0">
                <a:solidFill>
                  <a:srgbClr val="000000"/>
                </a:solidFill>
              </a:rPr>
              <a:t> stem cells can differentiate into only a few cells, such as lymphoid or myeloid stem cells.</a:t>
            </a:r>
          </a:p>
          <a:p>
            <a:pPr algn="just"/>
            <a:endParaRPr lang="en-US" sz="2800" dirty="0" smtClean="0">
              <a:solidFill>
                <a:srgbClr val="000000"/>
              </a:solidFill>
            </a:endParaRPr>
          </a:p>
          <a:p>
            <a:pPr algn="just">
              <a:buNone/>
            </a:pPr>
            <a:endParaRPr lang="en-US" sz="2800" dirty="0" smtClean="0">
              <a:solidFill>
                <a:srgbClr val="000000"/>
              </a:solidFill>
            </a:endParaRPr>
          </a:p>
          <a:p>
            <a:pPr algn="just"/>
            <a:r>
              <a:rPr lang="en-US" sz="2800" dirty="0" err="1" smtClean="0">
                <a:solidFill>
                  <a:srgbClr val="000000"/>
                </a:solidFill>
              </a:rPr>
              <a:t>Unipotent</a:t>
            </a:r>
            <a:r>
              <a:rPr lang="en-US" sz="2800" dirty="0" smtClean="0">
                <a:solidFill>
                  <a:srgbClr val="000000"/>
                </a:solidFill>
              </a:rPr>
              <a:t> cells can produce only one cell type, their own, but have the property of self-renewal, which distinguishes them from non-stem cells. </a:t>
            </a:r>
          </a:p>
          <a:p>
            <a:endParaRPr lang="en-US" sz="2800" dirty="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40120651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Embryonic v. Adult Stem Cells</a:t>
            </a:r>
            <a:endParaRPr lang="en-US" dirty="0"/>
          </a:p>
        </p:txBody>
      </p:sp>
      <p:sp>
        <p:nvSpPr>
          <p:cNvPr id="3" name="Content Placeholder 2"/>
          <p:cNvSpPr>
            <a:spLocks noGrp="1"/>
          </p:cNvSpPr>
          <p:nvPr>
            <p:ph sz="half" idx="1"/>
          </p:nvPr>
        </p:nvSpPr>
        <p:spPr/>
        <p:txBody>
          <a:bodyPr>
            <a:normAutofit/>
          </a:bodyPr>
          <a:lstStyle/>
          <a:p>
            <a:r>
              <a:rPr lang="en-US" dirty="0" smtClean="0"/>
              <a:t>ESC</a:t>
            </a:r>
          </a:p>
          <a:p>
            <a:pPr lvl="1"/>
            <a:r>
              <a:rPr lang="en-US" dirty="0" smtClean="0"/>
              <a:t>Pluripotent</a:t>
            </a:r>
          </a:p>
          <a:p>
            <a:pPr lvl="1"/>
            <a:r>
              <a:rPr lang="en-US" dirty="0" smtClean="0"/>
              <a:t>Easy to culture</a:t>
            </a:r>
          </a:p>
          <a:p>
            <a:pPr lvl="1"/>
            <a:r>
              <a:rPr lang="en-US" dirty="0" smtClean="0"/>
              <a:t>Immortal</a:t>
            </a:r>
          </a:p>
          <a:p>
            <a:pPr lvl="1"/>
            <a:r>
              <a:rPr lang="en-US" dirty="0" smtClean="0"/>
              <a:t>Difficult to control</a:t>
            </a:r>
          </a:p>
          <a:p>
            <a:pPr lvl="1"/>
            <a:r>
              <a:rPr lang="en-US" dirty="0" smtClean="0"/>
              <a:t>Major ethical considerations</a:t>
            </a:r>
          </a:p>
          <a:p>
            <a:endParaRPr lang="en-US" dirty="0"/>
          </a:p>
        </p:txBody>
      </p:sp>
      <p:sp>
        <p:nvSpPr>
          <p:cNvPr id="5" name="Content Placeholder 4"/>
          <p:cNvSpPr>
            <a:spLocks noGrp="1"/>
          </p:cNvSpPr>
          <p:nvPr>
            <p:ph sz="half" idx="2"/>
          </p:nvPr>
        </p:nvSpPr>
        <p:spPr/>
        <p:txBody>
          <a:bodyPr>
            <a:normAutofit/>
          </a:bodyPr>
          <a:lstStyle/>
          <a:p>
            <a:r>
              <a:rPr lang="en-US" dirty="0" smtClean="0"/>
              <a:t>ASC</a:t>
            </a:r>
          </a:p>
          <a:p>
            <a:pPr lvl="1"/>
            <a:r>
              <a:rPr lang="en-US" dirty="0" err="1" smtClean="0"/>
              <a:t>Multipotent</a:t>
            </a:r>
            <a:endParaRPr lang="en-US" dirty="0" smtClean="0"/>
          </a:p>
          <a:p>
            <a:pPr lvl="1"/>
            <a:r>
              <a:rPr lang="en-US" dirty="0" smtClean="0"/>
              <a:t>Challenging to culture</a:t>
            </a:r>
          </a:p>
          <a:p>
            <a:pPr lvl="1"/>
            <a:r>
              <a:rPr lang="en-US" dirty="0" smtClean="0"/>
              <a:t>Finite</a:t>
            </a:r>
          </a:p>
          <a:p>
            <a:pPr lvl="1"/>
            <a:r>
              <a:rPr lang="en-US" dirty="0" smtClean="0"/>
              <a:t>Simpler to control</a:t>
            </a:r>
          </a:p>
          <a:p>
            <a:pPr lvl="1"/>
            <a:r>
              <a:rPr lang="en-US" dirty="0" smtClean="0"/>
              <a:t>Minimal ethical considerations</a:t>
            </a:r>
            <a:endParaRPr lang="en-US" dirty="0"/>
          </a:p>
        </p:txBody>
      </p:sp>
    </p:spTree>
    <p:extLst>
      <p:ext uri="{BB962C8B-B14F-4D97-AF65-F5344CB8AC3E}">
        <p14:creationId xmlns:p14="http://schemas.microsoft.com/office/powerpoint/2010/main" val="8321195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Identification of Adult Stem Cells</a:t>
            </a:r>
            <a:endParaRPr lang="en-US" dirty="0"/>
          </a:p>
        </p:txBody>
      </p:sp>
      <p:sp>
        <p:nvSpPr>
          <p:cNvPr id="3" name="Content Placeholder 2"/>
          <p:cNvSpPr>
            <a:spLocks noGrp="1"/>
          </p:cNvSpPr>
          <p:nvPr>
            <p:ph idx="1"/>
          </p:nvPr>
        </p:nvSpPr>
        <p:spPr>
          <a:xfrm>
            <a:off x="762000" y="1600201"/>
            <a:ext cx="7924800" cy="3810000"/>
          </a:xfrm>
        </p:spPr>
        <p:txBody>
          <a:bodyPr/>
          <a:lstStyle/>
          <a:p>
            <a:r>
              <a:rPr lang="en-US" sz="2800" dirty="0" smtClean="0"/>
              <a:t>Isolation and culture of single adult stem cells from tissue</a:t>
            </a:r>
          </a:p>
          <a:p>
            <a:r>
              <a:rPr lang="en-US" sz="2800" dirty="0" smtClean="0"/>
              <a:t>Proliferation to genetically identical cells in culture</a:t>
            </a:r>
          </a:p>
          <a:p>
            <a:r>
              <a:rPr lang="en-US" sz="2800" dirty="0" smtClean="0"/>
              <a:t>Transplantation into animal showing repopulation or differentiation in the tissue by the labeled stem cells</a:t>
            </a:r>
          </a:p>
          <a:p>
            <a:endParaRPr lang="en-US" dirty="0"/>
          </a:p>
        </p:txBody>
      </p:sp>
    </p:spTree>
    <p:extLst>
      <p:ext uri="{BB962C8B-B14F-4D97-AF65-F5344CB8AC3E}">
        <p14:creationId xmlns:p14="http://schemas.microsoft.com/office/powerpoint/2010/main" val="1830862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696199" cy="1143000"/>
          </a:xfrm>
        </p:spPr>
        <p:txBody>
          <a:bodyPr>
            <a:normAutofit/>
          </a:bodyPr>
          <a:lstStyle/>
          <a:p>
            <a:r>
              <a:rPr lang="en-US" dirty="0" smtClean="0"/>
              <a:t>Adult Stem Cell Types</a:t>
            </a:r>
            <a:endParaRPr lang="en-US" dirty="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295400"/>
            <a:ext cx="6171051" cy="503114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0" y="6334780"/>
            <a:ext cx="6847703" cy="461665"/>
          </a:xfrm>
          <a:prstGeom prst="rect">
            <a:avLst/>
          </a:prstGeom>
          <a:noFill/>
        </p:spPr>
        <p:txBody>
          <a:bodyPr wrap="square" rtlCol="0">
            <a:spAutoFit/>
          </a:bodyPr>
          <a:lstStyle/>
          <a:p>
            <a:r>
              <a:rPr lang="en-US" sz="1200" b="1" dirty="0" smtClean="0"/>
              <a:t>Medical Progress: Adult Stem Cells for Tissue Repair — A New Therapeutic Concept?</a:t>
            </a:r>
          </a:p>
          <a:p>
            <a:r>
              <a:rPr lang="en-US" sz="1200" dirty="0" smtClean="0"/>
              <a:t>N </a:t>
            </a:r>
            <a:r>
              <a:rPr lang="en-US" sz="1200" dirty="0" err="1" smtClean="0"/>
              <a:t>Engl</a:t>
            </a:r>
            <a:r>
              <a:rPr lang="en-US" sz="1200" dirty="0" smtClean="0"/>
              <a:t> J Med 2003; 349:570 - 582</a:t>
            </a:r>
            <a:endParaRPr lang="en-US" sz="1200" dirty="0"/>
          </a:p>
        </p:txBody>
      </p:sp>
    </p:spTree>
    <p:extLst>
      <p:ext uri="{BB962C8B-B14F-4D97-AF65-F5344CB8AC3E}">
        <p14:creationId xmlns:p14="http://schemas.microsoft.com/office/powerpoint/2010/main" val="6147691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100" y="-19594"/>
            <a:ext cx="8229600" cy="1143000"/>
          </a:xfrm>
        </p:spPr>
        <p:txBody>
          <a:bodyPr>
            <a:normAutofit/>
          </a:bodyPr>
          <a:lstStyle/>
          <a:p>
            <a:r>
              <a:rPr lang="en-US" dirty="0" smtClean="0"/>
              <a:t>Bone Marrow Stem Cells</a:t>
            </a:r>
            <a:endParaRPr lang="en-US" dirty="0"/>
          </a:p>
        </p:txBody>
      </p:sp>
      <p:pic>
        <p:nvPicPr>
          <p:cNvPr id="5" name="Picture 4"/>
          <p:cNvPicPr>
            <a:picLocks noChangeAspect="1"/>
          </p:cNvPicPr>
          <p:nvPr/>
        </p:nvPicPr>
        <p:blipFill rotWithShape="1">
          <a:blip r:embed="rId3"/>
          <a:srcRect l="6603" t="-1033" r="4252" b="1033"/>
          <a:stretch/>
        </p:blipFill>
        <p:spPr>
          <a:xfrm>
            <a:off x="152400" y="807309"/>
            <a:ext cx="8763000" cy="5836838"/>
          </a:xfrm>
          <a:prstGeom prst="rect">
            <a:avLst/>
          </a:prstGeom>
        </p:spPr>
      </p:pic>
    </p:spTree>
    <p:extLst>
      <p:ext uri="{BB962C8B-B14F-4D97-AF65-F5344CB8AC3E}">
        <p14:creationId xmlns:p14="http://schemas.microsoft.com/office/powerpoint/2010/main" val="1162866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Hematopoietic Stem Cells</a:t>
            </a:r>
            <a:endParaRPr lang="en-US" dirty="0"/>
          </a:p>
        </p:txBody>
      </p:sp>
      <p:sp>
        <p:nvSpPr>
          <p:cNvPr id="3" name="Content Placeholder 2"/>
          <p:cNvSpPr>
            <a:spLocks noGrp="1"/>
          </p:cNvSpPr>
          <p:nvPr>
            <p:ph idx="1"/>
          </p:nvPr>
        </p:nvSpPr>
        <p:spPr>
          <a:xfrm>
            <a:off x="990600" y="1600200"/>
            <a:ext cx="3886200" cy="4525963"/>
          </a:xfrm>
        </p:spPr>
        <p:txBody>
          <a:bodyPr>
            <a:normAutofit/>
          </a:bodyPr>
          <a:lstStyle/>
          <a:p>
            <a:pPr>
              <a:buNone/>
            </a:pPr>
            <a:r>
              <a:rPr lang="en-US" sz="2400" dirty="0" err="1" smtClean="0"/>
              <a:t>Monocytes</a:t>
            </a:r>
            <a:endParaRPr lang="en-US" sz="2400" dirty="0" smtClean="0"/>
          </a:p>
          <a:p>
            <a:pPr>
              <a:buFontTx/>
              <a:buChar char="-"/>
            </a:pPr>
            <a:r>
              <a:rPr lang="en-US" sz="2400" dirty="0" smtClean="0"/>
              <a:t>Macrophages</a:t>
            </a:r>
          </a:p>
          <a:p>
            <a:pPr>
              <a:buFontTx/>
              <a:buChar char="-"/>
            </a:pPr>
            <a:r>
              <a:rPr lang="en-US" sz="2400" dirty="0" smtClean="0"/>
              <a:t>Neutrophils</a:t>
            </a:r>
          </a:p>
          <a:p>
            <a:pPr>
              <a:buFontTx/>
              <a:buChar char="-"/>
            </a:pPr>
            <a:r>
              <a:rPr lang="en-US" sz="2400" dirty="0" smtClean="0"/>
              <a:t>Basophils</a:t>
            </a:r>
          </a:p>
          <a:p>
            <a:pPr>
              <a:buFontTx/>
              <a:buChar char="-"/>
            </a:pPr>
            <a:r>
              <a:rPr lang="en-US" sz="2400" dirty="0" err="1" smtClean="0"/>
              <a:t>Eosinophils</a:t>
            </a:r>
            <a:endParaRPr lang="en-US" sz="2400" dirty="0" smtClean="0"/>
          </a:p>
          <a:p>
            <a:pPr>
              <a:buFontTx/>
              <a:buChar char="-"/>
            </a:pPr>
            <a:r>
              <a:rPr lang="en-US" sz="2400" dirty="0" smtClean="0"/>
              <a:t>Erythrocytes</a:t>
            </a:r>
          </a:p>
          <a:p>
            <a:pPr>
              <a:buFontTx/>
              <a:buChar char="-"/>
            </a:pPr>
            <a:r>
              <a:rPr lang="en-US" sz="2400" dirty="0" smtClean="0"/>
              <a:t>Megakaryocytes/platelets</a:t>
            </a:r>
          </a:p>
          <a:p>
            <a:pPr>
              <a:buFontTx/>
              <a:buChar char="-"/>
            </a:pPr>
            <a:r>
              <a:rPr lang="en-US" sz="2400" dirty="0" smtClean="0"/>
              <a:t>Dendritic cells </a:t>
            </a:r>
          </a:p>
          <a:p>
            <a:pPr marL="0" indent="0">
              <a:buNone/>
            </a:pPr>
            <a:endParaRPr lang="en-US" sz="2400" dirty="0" smtClean="0"/>
          </a:p>
        </p:txBody>
      </p:sp>
      <p:sp>
        <p:nvSpPr>
          <p:cNvPr id="5" name="Content Placeholder 2"/>
          <p:cNvSpPr txBox="1">
            <a:spLocks/>
          </p:cNvSpPr>
          <p:nvPr/>
        </p:nvSpPr>
        <p:spPr>
          <a:xfrm>
            <a:off x="4724400" y="1600200"/>
            <a:ext cx="2590800" cy="26670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dirty="0" smtClean="0"/>
              <a:t>Lymphoid</a:t>
            </a:r>
          </a:p>
          <a:p>
            <a:pPr>
              <a:buFontTx/>
              <a:buChar char="-"/>
            </a:pPr>
            <a:r>
              <a:rPr lang="en-US" sz="2400" dirty="0" smtClean="0"/>
              <a:t> T-cells</a:t>
            </a:r>
          </a:p>
          <a:p>
            <a:pPr>
              <a:buFontTx/>
              <a:buChar char="-"/>
            </a:pPr>
            <a:r>
              <a:rPr lang="en-US" sz="2400" dirty="0" smtClean="0"/>
              <a:t> B-cells</a:t>
            </a:r>
          </a:p>
          <a:p>
            <a:pPr>
              <a:buFontTx/>
              <a:buChar char="-"/>
            </a:pPr>
            <a:r>
              <a:rPr lang="en-US" sz="2400" dirty="0" smtClean="0"/>
              <a:t> NK-cells</a:t>
            </a:r>
          </a:p>
          <a:p>
            <a:pPr marL="0" indent="0">
              <a:buFont typeface="Arial" pitchFamily="34" charset="0"/>
              <a:buNone/>
            </a:pPr>
            <a:endParaRPr lang="en-US" sz="2400" dirty="0"/>
          </a:p>
        </p:txBody>
      </p:sp>
      <p:pic>
        <p:nvPicPr>
          <p:cNvPr id="604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81211"/>
            <a:ext cx="6477000" cy="4371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62219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Classification </a:t>
            </a:r>
            <a:r>
              <a:rPr lang="en-US" dirty="0" smtClean="0"/>
              <a:t>Determinants or “CD markers”</a:t>
            </a:r>
            <a:endParaRPr lang="en-US" dirty="0"/>
          </a:p>
        </p:txBody>
      </p:sp>
      <p:sp>
        <p:nvSpPr>
          <p:cNvPr id="3" name="Content Placeholder 2"/>
          <p:cNvSpPr>
            <a:spLocks noGrp="1"/>
          </p:cNvSpPr>
          <p:nvPr>
            <p:ph idx="1"/>
          </p:nvPr>
        </p:nvSpPr>
        <p:spPr>
          <a:xfrm>
            <a:off x="457200" y="1600200"/>
            <a:ext cx="3962400" cy="5105400"/>
          </a:xfrm>
        </p:spPr>
        <p:txBody>
          <a:bodyPr>
            <a:normAutofit fontScale="70000" lnSpcReduction="20000"/>
          </a:bodyPr>
          <a:lstStyle/>
          <a:p>
            <a:r>
              <a:rPr lang="en-US" dirty="0"/>
              <a:t>identification and investigation of cell surface molecules providing targets for </a:t>
            </a:r>
            <a:r>
              <a:rPr lang="en-US" dirty="0" err="1"/>
              <a:t>immunophenotyping</a:t>
            </a:r>
            <a:r>
              <a:rPr lang="en-US" dirty="0"/>
              <a:t> of </a:t>
            </a:r>
            <a:r>
              <a:rPr lang="en-US" dirty="0" smtClean="0"/>
              <a:t>cells</a:t>
            </a:r>
          </a:p>
          <a:p>
            <a:r>
              <a:rPr lang="en-US" dirty="0"/>
              <a:t>acting as receptors or ligands (the molecule that activates a receptor) important to the </a:t>
            </a:r>
            <a:r>
              <a:rPr lang="en-US" dirty="0" smtClean="0"/>
              <a:t>cell</a:t>
            </a:r>
          </a:p>
          <a:p>
            <a:r>
              <a:rPr lang="en-US" dirty="0"/>
              <a:t>proposed surface molecule is assigned a CD number once two specific monoclonal antibodies (</a:t>
            </a:r>
            <a:r>
              <a:rPr lang="en-US" dirty="0" err="1"/>
              <a:t>mAb</a:t>
            </a:r>
            <a:r>
              <a:rPr lang="en-US" dirty="0"/>
              <a:t>) are shown to bind to the </a:t>
            </a:r>
            <a:r>
              <a:rPr lang="en-US" dirty="0" smtClean="0"/>
              <a:t>molecule</a:t>
            </a:r>
          </a:p>
          <a:p>
            <a:r>
              <a:rPr lang="pt-BR" dirty="0" err="1"/>
              <a:t>stem</a:t>
            </a:r>
            <a:r>
              <a:rPr lang="pt-BR" dirty="0"/>
              <a:t> </a:t>
            </a:r>
            <a:r>
              <a:rPr lang="pt-BR" dirty="0" err="1" smtClean="0"/>
              <a:t>cells</a:t>
            </a:r>
            <a:r>
              <a:rPr lang="pt-BR" dirty="0" smtClean="0"/>
              <a:t>: CD34</a:t>
            </a:r>
            <a:r>
              <a:rPr lang="pt-BR" dirty="0"/>
              <a:t>+, CD31-, </a:t>
            </a:r>
            <a:r>
              <a:rPr lang="pt-BR" dirty="0" smtClean="0"/>
              <a:t>CD117+</a:t>
            </a:r>
            <a:endParaRPr lang="en-US" dirty="0"/>
          </a:p>
        </p:txBody>
      </p:sp>
      <p:pic>
        <p:nvPicPr>
          <p:cNvPr id="4" name="Picture 3"/>
          <p:cNvPicPr>
            <a:picLocks noChangeAspect="1"/>
          </p:cNvPicPr>
          <p:nvPr/>
        </p:nvPicPr>
        <p:blipFill>
          <a:blip r:embed="rId2"/>
          <a:stretch>
            <a:fillRect/>
          </a:stretch>
        </p:blipFill>
        <p:spPr>
          <a:xfrm>
            <a:off x="4953000" y="1219200"/>
            <a:ext cx="3856074" cy="5181600"/>
          </a:xfrm>
          <a:prstGeom prst="rect">
            <a:avLst/>
          </a:prstGeom>
        </p:spPr>
      </p:pic>
    </p:spTree>
    <p:extLst>
      <p:ext uri="{BB962C8B-B14F-4D97-AF65-F5344CB8AC3E}">
        <p14:creationId xmlns:p14="http://schemas.microsoft.com/office/powerpoint/2010/main" val="399804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eneral working scheme for screening a library for ligand-bindig activity using display technology with MACS Technology"/>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6781800" y="76200"/>
            <a:ext cx="1890713" cy="5943600"/>
          </a:xfrm>
        </p:spPr>
      </p:pic>
      <p:sp>
        <p:nvSpPr>
          <p:cNvPr id="39939" name="Rectangle 3"/>
          <p:cNvSpPr>
            <a:spLocks noGrp="1" noChangeArrowheads="1"/>
          </p:cNvSpPr>
          <p:nvPr>
            <p:ph type="body" sz="half" idx="3"/>
          </p:nvPr>
        </p:nvSpPr>
        <p:spPr>
          <a:xfrm>
            <a:off x="0" y="5715000"/>
            <a:ext cx="6324600" cy="1295400"/>
          </a:xfrm>
        </p:spPr>
        <p:txBody>
          <a:bodyPr/>
          <a:lstStyle/>
          <a:p>
            <a:pPr>
              <a:lnSpc>
                <a:spcPct val="90000"/>
              </a:lnSpc>
            </a:pPr>
            <a:r>
              <a:rPr lang="en-US" sz="1800" dirty="0"/>
              <a:t>FACS (Fluorescent Activated Cell Sorting)</a:t>
            </a:r>
          </a:p>
          <a:p>
            <a:pPr>
              <a:lnSpc>
                <a:spcPct val="90000"/>
              </a:lnSpc>
            </a:pPr>
            <a:r>
              <a:rPr lang="en-US" sz="1800" dirty="0"/>
              <a:t>MACS (Magnetic Activated Cell Sorting)</a:t>
            </a:r>
          </a:p>
          <a:p>
            <a:pPr>
              <a:lnSpc>
                <a:spcPct val="90000"/>
              </a:lnSpc>
            </a:pPr>
            <a:r>
              <a:rPr lang="en-US" sz="1800" dirty="0"/>
              <a:t>Dilution Cloning (0.5-1 cells/ well in 96 well plate)-grow colonies</a:t>
            </a:r>
          </a:p>
        </p:txBody>
      </p:sp>
      <p:sp>
        <p:nvSpPr>
          <p:cNvPr id="39940" name="Text Box 4"/>
          <p:cNvSpPr txBox="1">
            <a:spLocks noChangeArrowheads="1"/>
          </p:cNvSpPr>
          <p:nvPr/>
        </p:nvSpPr>
        <p:spPr bwMode="auto">
          <a:xfrm>
            <a:off x="7529513" y="6096000"/>
            <a:ext cx="8445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MACS</a:t>
            </a:r>
          </a:p>
        </p:txBody>
      </p:sp>
      <p:pic>
        <p:nvPicPr>
          <p:cNvPr id="39941" name="Picture 5"/>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76200" y="152400"/>
            <a:ext cx="5029200" cy="5486400"/>
          </a:xfrm>
          <a:noFill/>
          <a:ln/>
        </p:spPr>
      </p:pic>
      <p:sp>
        <p:nvSpPr>
          <p:cNvPr id="39942" name="Rectangle 6"/>
          <p:cNvSpPr>
            <a:spLocks noGrp="1" noChangeArrowheads="1"/>
          </p:cNvSpPr>
          <p:nvPr>
            <p:ph type="title"/>
          </p:nvPr>
        </p:nvSpPr>
        <p:spPr>
          <a:xfrm>
            <a:off x="2895600" y="-152400"/>
            <a:ext cx="2514600" cy="1828800"/>
          </a:xfrm>
        </p:spPr>
        <p:txBody>
          <a:bodyPr/>
          <a:lstStyle/>
          <a:p>
            <a:pPr algn="l"/>
            <a:r>
              <a:rPr lang="en-US" sz="3200"/>
              <a:t>Adult Cell Purification</a:t>
            </a:r>
          </a:p>
        </p:txBody>
      </p:sp>
      <p:sp>
        <p:nvSpPr>
          <p:cNvPr id="39943" name="Text Box 7"/>
          <p:cNvSpPr txBox="1">
            <a:spLocks noChangeArrowheads="1"/>
          </p:cNvSpPr>
          <p:nvPr/>
        </p:nvSpPr>
        <p:spPr bwMode="auto">
          <a:xfrm>
            <a:off x="4267200" y="5029200"/>
            <a:ext cx="7937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FACS</a:t>
            </a:r>
          </a:p>
        </p:txBody>
      </p:sp>
      <p:sp>
        <p:nvSpPr>
          <p:cNvPr id="2" name="TextBox 1"/>
          <p:cNvSpPr txBox="1"/>
          <p:nvPr/>
        </p:nvSpPr>
        <p:spPr>
          <a:xfrm>
            <a:off x="5105400" y="3091934"/>
            <a:ext cx="1133644" cy="369332"/>
          </a:xfrm>
          <a:prstGeom prst="rect">
            <a:avLst/>
          </a:prstGeom>
          <a:noFill/>
        </p:spPr>
        <p:txBody>
          <a:bodyPr wrap="none" rtlCol="0">
            <a:spAutoFit/>
          </a:bodyPr>
          <a:lstStyle/>
          <a:p>
            <a:r>
              <a:rPr lang="en-US" dirty="0" smtClean="0"/>
              <a:t>Stem cells</a:t>
            </a:r>
            <a:endParaRPr lang="en-US" dirty="0"/>
          </a:p>
        </p:txBody>
      </p:sp>
      <p:cxnSp>
        <p:nvCxnSpPr>
          <p:cNvPr id="4" name="Curved Connector 3"/>
          <p:cNvCxnSpPr/>
          <p:nvPr/>
        </p:nvCxnSpPr>
        <p:spPr>
          <a:xfrm rot="5400000">
            <a:off x="4952422" y="3015156"/>
            <a:ext cx="424934" cy="1100222"/>
          </a:xfrm>
          <a:prstGeom prst="curvedConnector2">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978183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Cell Supply</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GB" sz="2800" dirty="0" smtClean="0">
                <a:solidFill>
                  <a:srgbClr val="000000"/>
                </a:solidFill>
              </a:rPr>
              <a:t>There are two modes for supplying exogenous cells into defect:</a:t>
            </a:r>
          </a:p>
          <a:p>
            <a:pPr lvl="1"/>
            <a:r>
              <a:rPr lang="en-GB" sz="2400" dirty="0" smtClean="0">
                <a:solidFill>
                  <a:srgbClr val="000000"/>
                </a:solidFill>
              </a:rPr>
              <a:t>Cell seeding</a:t>
            </a:r>
          </a:p>
          <a:p>
            <a:pPr lvl="1"/>
            <a:r>
              <a:rPr lang="en-GB" sz="2400" dirty="0" smtClean="0">
                <a:solidFill>
                  <a:srgbClr val="000000"/>
                </a:solidFill>
              </a:rPr>
              <a:t>Cell suspension</a:t>
            </a:r>
            <a:endParaRPr lang="en-US" sz="2400" dirty="0" smtClean="0">
              <a:solidFill>
                <a:srgbClr val="000000"/>
              </a:solidFill>
            </a:endParaRPr>
          </a:p>
          <a:p>
            <a:r>
              <a:rPr lang="en-GB" sz="2800" dirty="0" smtClean="0">
                <a:solidFill>
                  <a:srgbClr val="000000"/>
                </a:solidFill>
              </a:rPr>
              <a:t>Cell incorporation into implantable matrices, which ensures their localization at treatment site - concept being referred to as </a:t>
            </a:r>
            <a:r>
              <a:rPr lang="en-GB" sz="2800" b="1" dirty="0" smtClean="0">
                <a:solidFill>
                  <a:srgbClr val="000000"/>
                </a:solidFill>
              </a:rPr>
              <a:t>cell seeding</a:t>
            </a:r>
            <a:r>
              <a:rPr lang="en-GB" sz="2800" dirty="0" smtClean="0">
                <a:solidFill>
                  <a:srgbClr val="000000"/>
                </a:solidFill>
              </a:rPr>
              <a:t>.</a:t>
            </a:r>
            <a:endParaRPr lang="en-US" sz="2800" dirty="0" smtClean="0">
              <a:solidFill>
                <a:srgbClr val="000000"/>
              </a:solidFill>
            </a:endParaRPr>
          </a:p>
          <a:p>
            <a:r>
              <a:rPr lang="en-GB" sz="2800" dirty="0" smtClean="0">
                <a:solidFill>
                  <a:srgbClr val="000000"/>
                </a:solidFill>
              </a:rPr>
              <a:t>An alternative is to inject a </a:t>
            </a:r>
            <a:r>
              <a:rPr lang="en-GB" sz="2800" b="1" dirty="0" smtClean="0">
                <a:solidFill>
                  <a:srgbClr val="000000"/>
                </a:solidFill>
              </a:rPr>
              <a:t>cell suspension</a:t>
            </a:r>
            <a:r>
              <a:rPr lang="en-GB" sz="2800" dirty="0" smtClean="0">
                <a:solidFill>
                  <a:srgbClr val="000000"/>
                </a:solidFill>
              </a:rPr>
              <a:t> into sealed compartment containing defect.</a:t>
            </a:r>
            <a:endParaRPr lang="en-US" sz="2800"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401787115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dirty="0" smtClean="0"/>
              <a:t>Hematopoietic Stem </a:t>
            </a:r>
            <a:r>
              <a:rPr lang="en-US" dirty="0"/>
              <a:t>Cell Markers</a:t>
            </a:r>
          </a:p>
        </p:txBody>
      </p:sp>
      <p:sp>
        <p:nvSpPr>
          <p:cNvPr id="44035" name="Rectangle 3"/>
          <p:cNvSpPr>
            <a:spLocks noGrp="1" noChangeArrowheads="1"/>
          </p:cNvSpPr>
          <p:nvPr>
            <p:ph idx="1"/>
          </p:nvPr>
        </p:nvSpPr>
        <p:spPr/>
        <p:txBody>
          <a:bodyPr>
            <a:normAutofit/>
          </a:bodyPr>
          <a:lstStyle/>
          <a:p>
            <a:pPr marL="0" indent="0">
              <a:lnSpc>
                <a:spcPct val="80000"/>
              </a:lnSpc>
              <a:buNone/>
            </a:pPr>
            <a:r>
              <a:rPr lang="en-US" sz="2000" dirty="0" smtClean="0"/>
              <a:t>Identification: small size, lack of lineage (</a:t>
            </a:r>
            <a:r>
              <a:rPr lang="en-US" sz="2000" dirty="0" err="1" smtClean="0"/>
              <a:t>lin</a:t>
            </a:r>
            <a:r>
              <a:rPr lang="en-US" sz="2000" dirty="0" smtClean="0"/>
              <a:t>) markers, low staining with dyes (</a:t>
            </a:r>
            <a:r>
              <a:rPr lang="en-US" sz="2000" dirty="0" err="1" smtClean="0"/>
              <a:t>rhodamine</a:t>
            </a:r>
            <a:r>
              <a:rPr lang="en-US" sz="2000" dirty="0"/>
              <a:t> </a:t>
            </a:r>
            <a:r>
              <a:rPr lang="en-US" sz="2000" dirty="0" smtClean="0"/>
              <a:t>or Hoechst), and presence of various antigenic markers on their surface</a:t>
            </a:r>
          </a:p>
          <a:p>
            <a:pPr>
              <a:lnSpc>
                <a:spcPct val="80000"/>
              </a:lnSpc>
            </a:pPr>
            <a:endParaRPr lang="en-US" sz="2000" dirty="0"/>
          </a:p>
          <a:p>
            <a:pPr>
              <a:lnSpc>
                <a:spcPct val="80000"/>
              </a:lnSpc>
            </a:pPr>
            <a:r>
              <a:rPr lang="en-US" sz="2000" dirty="0" smtClean="0"/>
              <a:t>CD34</a:t>
            </a:r>
            <a:r>
              <a:rPr lang="en-US" sz="2000" dirty="0"/>
              <a:t>: </a:t>
            </a:r>
            <a:r>
              <a:rPr lang="en-US" sz="2000" dirty="0" smtClean="0"/>
              <a:t>immature hematopoietic </a:t>
            </a:r>
            <a:r>
              <a:rPr lang="en-US" sz="2000" dirty="0"/>
              <a:t>cells and endothelial cells.  </a:t>
            </a:r>
            <a:r>
              <a:rPr lang="en-US" sz="2000" dirty="0" smtClean="0"/>
              <a:t>The dominant </a:t>
            </a:r>
            <a:r>
              <a:rPr lang="en-US" sz="2000" dirty="0"/>
              <a:t>marker for identification and separation of </a:t>
            </a:r>
            <a:r>
              <a:rPr lang="en-US" sz="2000" dirty="0" smtClean="0"/>
              <a:t>hematopoietic stem cells</a:t>
            </a:r>
            <a:endParaRPr lang="en-US" sz="2000" dirty="0"/>
          </a:p>
          <a:p>
            <a:pPr>
              <a:lnSpc>
                <a:spcPct val="80000"/>
              </a:lnSpc>
            </a:pPr>
            <a:r>
              <a:rPr lang="en-US" sz="2000" dirty="0"/>
              <a:t>CD45: </a:t>
            </a:r>
            <a:r>
              <a:rPr lang="en-US" sz="2000" dirty="0" smtClean="0"/>
              <a:t>leukocytes </a:t>
            </a:r>
            <a:r>
              <a:rPr lang="en-US" sz="2000" dirty="0"/>
              <a:t>and their </a:t>
            </a:r>
            <a:r>
              <a:rPr lang="en-US" sz="2000" dirty="0" smtClean="0"/>
              <a:t>hematopoietic progenitors</a:t>
            </a:r>
            <a:endParaRPr lang="en-US" sz="2000" dirty="0"/>
          </a:p>
          <a:p>
            <a:pPr>
              <a:lnSpc>
                <a:spcPct val="80000"/>
              </a:lnSpc>
            </a:pPr>
            <a:r>
              <a:rPr lang="en-US" sz="2000" dirty="0" smtClean="0"/>
              <a:t>Lineage markers </a:t>
            </a:r>
            <a:r>
              <a:rPr lang="en-US" sz="2000" dirty="0"/>
              <a:t>that correspond to a specific lineage, ex: TER119 (</a:t>
            </a:r>
            <a:r>
              <a:rPr lang="en-US" sz="2000" dirty="0" err="1" smtClean="0"/>
              <a:t>erythroid</a:t>
            </a:r>
            <a:r>
              <a:rPr lang="en-US" sz="2000" dirty="0" smtClean="0"/>
              <a:t> </a:t>
            </a:r>
            <a:r>
              <a:rPr lang="en-US" sz="2000" dirty="0"/>
              <a:t>lineage, red blood cells</a:t>
            </a:r>
            <a:r>
              <a:rPr lang="en-US" sz="2000" dirty="0" smtClean="0"/>
              <a:t>)</a:t>
            </a:r>
          </a:p>
          <a:p>
            <a:pPr>
              <a:lnSpc>
                <a:spcPct val="80000"/>
              </a:lnSpc>
            </a:pPr>
            <a:r>
              <a:rPr lang="en-US" sz="2000" dirty="0" err="1" smtClean="0"/>
              <a:t>Sca</a:t>
            </a:r>
            <a:r>
              <a:rPr lang="en-US" sz="2000" dirty="0" smtClean="0"/>
              <a:t> 1(stem cell antigen): committed lymphoid and </a:t>
            </a:r>
            <a:r>
              <a:rPr lang="en-US" sz="2000" dirty="0" err="1" smtClean="0"/>
              <a:t>mylroid</a:t>
            </a:r>
            <a:r>
              <a:rPr lang="en-US" sz="2000" dirty="0" smtClean="0"/>
              <a:t> progenitors and osteoblasts</a:t>
            </a:r>
          </a:p>
          <a:p>
            <a:pPr>
              <a:lnSpc>
                <a:spcPct val="80000"/>
              </a:lnSpc>
            </a:pPr>
            <a:r>
              <a:rPr lang="en-US" sz="2000" dirty="0" smtClean="0"/>
              <a:t>C-kit (CD117): the receptor for stem cell factor</a:t>
            </a:r>
            <a:endParaRPr lang="en-US" sz="2000" dirty="0"/>
          </a:p>
          <a:p>
            <a:pPr>
              <a:lnSpc>
                <a:spcPct val="80000"/>
              </a:lnSpc>
            </a:pPr>
            <a:endParaRPr lang="en-US" sz="2400" dirty="0"/>
          </a:p>
          <a:p>
            <a:pPr marL="0" indent="0">
              <a:lnSpc>
                <a:spcPct val="80000"/>
              </a:lnSpc>
              <a:buNone/>
            </a:pPr>
            <a:r>
              <a:rPr lang="en-US" sz="2000" b="1" dirty="0" smtClean="0">
                <a:solidFill>
                  <a:srgbClr val="FF0000"/>
                </a:solidFill>
              </a:rPr>
              <a:t>Human HSCs : CD34+, CD59+, Thy1/CD90+, CD38lo/-, C-kit/CD117+, </a:t>
            </a:r>
            <a:r>
              <a:rPr lang="en-US" sz="2000" b="1" dirty="0" err="1" smtClean="0">
                <a:solidFill>
                  <a:srgbClr val="FF0000"/>
                </a:solidFill>
              </a:rPr>
              <a:t>lin</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7975747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p:cNvPicPr>
            <a:picLocks noGrp="1" noChangeAspect="1" noChangeArrowheads="1"/>
          </p:cNvPicPr>
          <p:nvPr>
            <p:ph/>
          </p:nvPr>
        </p:nvPicPr>
        <p:blipFill>
          <a:blip r:embed="rId3" cstate="print">
            <a:extLst>
              <a:ext uri="{28A0092B-C50C-407E-A947-70E740481C1C}">
                <a14:useLocalDpi xmlns:a14="http://schemas.microsoft.com/office/drawing/2010/main" val="0"/>
              </a:ext>
            </a:extLst>
          </a:blip>
          <a:srcRect/>
          <a:stretch>
            <a:fillRect/>
          </a:stretch>
        </p:blipFill>
        <p:spPr>
          <a:xfrm>
            <a:off x="457200" y="274638"/>
            <a:ext cx="8229600" cy="6278562"/>
          </a:xfrm>
        </p:spPr>
      </p:pic>
    </p:spTree>
    <p:extLst>
      <p:ext uri="{BB962C8B-B14F-4D97-AF65-F5344CB8AC3E}">
        <p14:creationId xmlns:p14="http://schemas.microsoft.com/office/powerpoint/2010/main" val="1553092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Mesenchymal</a:t>
            </a:r>
            <a:r>
              <a:rPr lang="en-US" dirty="0" smtClean="0"/>
              <a:t> stem cells</a:t>
            </a:r>
            <a:endParaRPr lang="en-US" dirty="0"/>
          </a:p>
        </p:txBody>
      </p:sp>
      <p:sp>
        <p:nvSpPr>
          <p:cNvPr id="3" name="Content Placeholder 2"/>
          <p:cNvSpPr>
            <a:spLocks noGrp="1"/>
          </p:cNvSpPr>
          <p:nvPr>
            <p:ph idx="1"/>
          </p:nvPr>
        </p:nvSpPr>
        <p:spPr>
          <a:xfrm>
            <a:off x="914400" y="1676400"/>
            <a:ext cx="7620000" cy="2438400"/>
          </a:xfrm>
        </p:spPr>
        <p:txBody>
          <a:bodyPr>
            <a:normAutofit/>
          </a:bodyPr>
          <a:lstStyle/>
          <a:p>
            <a:pPr marL="742950" lvl="2" indent="-342900"/>
            <a:r>
              <a:rPr lang="en-US" dirty="0" smtClean="0">
                <a:solidFill>
                  <a:schemeClr val="tx1"/>
                </a:solidFill>
                <a:latin typeface="Arial" pitchFamily="34" charset="0"/>
                <a:cs typeface="Arial" pitchFamily="34" charset="0"/>
              </a:rPr>
              <a:t>Adherent cells on culture dish from bone marrow</a:t>
            </a:r>
          </a:p>
          <a:p>
            <a:pPr marL="742950" lvl="2" indent="-342900"/>
            <a:r>
              <a:rPr lang="en-US" dirty="0" smtClean="0">
                <a:solidFill>
                  <a:schemeClr val="tx1"/>
                </a:solidFill>
                <a:latin typeface="Arial" pitchFamily="34" charset="0"/>
                <a:cs typeface="Arial" pitchFamily="34" charset="0"/>
              </a:rPr>
              <a:t>Found in adipose tissue, lung, placenta, umbilical cord, </a:t>
            </a:r>
            <a:r>
              <a:rPr lang="en-US" dirty="0" smtClean="0">
                <a:latin typeface="Arial" pitchFamily="34" charset="0"/>
                <a:cs typeface="Arial" pitchFamily="34" charset="0"/>
              </a:rPr>
              <a:t>amniotic fluid, </a:t>
            </a:r>
            <a:r>
              <a:rPr lang="en-US" dirty="0" smtClean="0">
                <a:solidFill>
                  <a:schemeClr val="tx1"/>
                </a:solidFill>
                <a:latin typeface="Arial" pitchFamily="34" charset="0"/>
                <a:cs typeface="Arial" pitchFamily="34" charset="0"/>
              </a:rPr>
              <a:t>and teeth </a:t>
            </a:r>
          </a:p>
          <a:p>
            <a:pPr marL="400050" lvl="2" indent="0">
              <a:buNone/>
            </a:pPr>
            <a:endParaRPr lang="en-US" b="1" dirty="0" smtClean="0">
              <a:solidFill>
                <a:srgbClr val="000099"/>
              </a:solidFill>
              <a:latin typeface="Arial" pitchFamily="34" charset="0"/>
              <a:cs typeface="Arial" pitchFamily="34" charset="0"/>
            </a:endParaRPr>
          </a:p>
          <a:p>
            <a:pPr marL="400050" lvl="2" indent="0">
              <a:buNone/>
            </a:pPr>
            <a:endParaRPr lang="en-US" dirty="0" smtClean="0">
              <a:solidFill>
                <a:schemeClr val="tx1"/>
              </a:solidFill>
              <a:latin typeface="Arial" pitchFamily="34" charset="0"/>
              <a:cs typeface="Arial" pitchFamily="34" charset="0"/>
            </a:endParaRPr>
          </a:p>
          <a:p>
            <a:pPr>
              <a:buFont typeface="Wingdings" pitchFamily="2" charset="2"/>
              <a:buChar char="Ø"/>
            </a:pPr>
            <a:endParaRPr lang="en-US" sz="2400" dirty="0" smtClean="0"/>
          </a:p>
          <a:p>
            <a:endParaRPr lang="en-US" sz="2400" dirty="0"/>
          </a:p>
        </p:txBody>
      </p:sp>
      <p:pic>
        <p:nvPicPr>
          <p:cNvPr id="4" name="Picture 3" descr="Adult-SC-fig-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31547" y="3200400"/>
            <a:ext cx="6134949" cy="266699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5426496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Mesenchymal</a:t>
            </a:r>
            <a:r>
              <a:rPr lang="en-US" dirty="0" smtClean="0"/>
              <a:t> stem cell markers</a:t>
            </a:r>
            <a:endParaRPr lang="en-US" dirty="0"/>
          </a:p>
        </p:txBody>
      </p:sp>
      <p:sp>
        <p:nvSpPr>
          <p:cNvPr id="3" name="Content Placeholder 2"/>
          <p:cNvSpPr>
            <a:spLocks noGrp="1"/>
          </p:cNvSpPr>
          <p:nvPr>
            <p:ph idx="1"/>
          </p:nvPr>
        </p:nvSpPr>
        <p:spPr/>
        <p:txBody>
          <a:bodyPr/>
          <a:lstStyle/>
          <a:p>
            <a:pPr marL="342900" lvl="2" indent="-342900"/>
            <a:r>
              <a:rPr lang="en-US" dirty="0" smtClean="0">
                <a:effectLst/>
              </a:rPr>
              <a:t>Do not express the hematopoietic markers (CD34, CD45, CD14, or CD11), the co-stimulatory molecules CD80, CD86, or CD40 and endothelial marker (CD31, PECAM)</a:t>
            </a:r>
          </a:p>
          <a:p>
            <a:pPr marL="342900" lvl="2" indent="-342900"/>
            <a:endParaRPr lang="en-US" dirty="0"/>
          </a:p>
          <a:p>
            <a:pPr marL="342900" lvl="2" indent="-342900"/>
            <a:r>
              <a:rPr lang="en-US" dirty="0" smtClean="0"/>
              <a:t>E</a:t>
            </a:r>
            <a:r>
              <a:rPr lang="en-US" dirty="0" smtClean="0">
                <a:cs typeface="Arial" pitchFamily="34" charset="0"/>
              </a:rPr>
              <a:t>xpress</a:t>
            </a:r>
            <a:r>
              <a:rPr lang="en-US" dirty="0" smtClean="0">
                <a:latin typeface="Arial" pitchFamily="34" charset="0"/>
                <a:cs typeface="Arial" pitchFamily="34" charset="0"/>
              </a:rPr>
              <a:t> </a:t>
            </a:r>
            <a:r>
              <a:rPr lang="en-US" dirty="0" smtClean="0">
                <a:effectLst/>
              </a:rPr>
              <a:t>CD105 (SH2), CD73 (SH3/4), CD44, CD90 (Thy-1), CD71, Stro-1, adhesion molecules CD106 (VCAM), CD166 (ALCAM), ICAM, and CD29</a:t>
            </a:r>
          </a:p>
          <a:p>
            <a:endParaRPr lang="en-US" dirty="0"/>
          </a:p>
        </p:txBody>
      </p:sp>
      <p:sp>
        <p:nvSpPr>
          <p:cNvPr id="4" name="Rectangle 3"/>
          <p:cNvSpPr/>
          <p:nvPr/>
        </p:nvSpPr>
        <p:spPr>
          <a:xfrm>
            <a:off x="4876800" y="6160532"/>
            <a:ext cx="3664465" cy="369332"/>
          </a:xfrm>
          <a:prstGeom prst="rect">
            <a:avLst/>
          </a:prstGeom>
        </p:spPr>
        <p:txBody>
          <a:bodyPr wrap="none">
            <a:spAutoFit/>
          </a:bodyPr>
          <a:lstStyle/>
          <a:p>
            <a:r>
              <a:rPr lang="en-US" dirty="0" smtClean="0"/>
              <a:t>Stem Cells. 2007 Nov;25(11):2739-49</a:t>
            </a:r>
            <a:endParaRPr lang="en-US" dirty="0"/>
          </a:p>
        </p:txBody>
      </p:sp>
    </p:spTree>
    <p:extLst>
      <p:ext uri="{BB962C8B-B14F-4D97-AF65-F5344CB8AC3E}">
        <p14:creationId xmlns:p14="http://schemas.microsoft.com/office/powerpoint/2010/main" val="14401605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Advantages of MSCs</a:t>
            </a:r>
            <a:endParaRPr lang="en-US" dirty="0"/>
          </a:p>
        </p:txBody>
      </p:sp>
      <p:sp>
        <p:nvSpPr>
          <p:cNvPr id="3" name="Content Placeholder 2"/>
          <p:cNvSpPr>
            <a:spLocks noGrp="1"/>
          </p:cNvSpPr>
          <p:nvPr>
            <p:ph idx="1"/>
          </p:nvPr>
        </p:nvSpPr>
        <p:spPr/>
        <p:txBody>
          <a:bodyPr>
            <a:normAutofit/>
          </a:bodyPr>
          <a:lstStyle/>
          <a:p>
            <a:pPr marL="342900" lvl="2" indent="-342900"/>
            <a:r>
              <a:rPr lang="en-US" sz="2800" dirty="0" smtClean="0"/>
              <a:t>Well-characterized </a:t>
            </a:r>
            <a:r>
              <a:rPr lang="en-US" sz="2800" dirty="0" err="1" smtClean="0"/>
              <a:t>multipotent</a:t>
            </a:r>
            <a:r>
              <a:rPr lang="en-US" sz="2800" dirty="0" smtClean="0"/>
              <a:t> adult stem cells</a:t>
            </a:r>
            <a:endParaRPr lang="en-US" sz="2800" dirty="0" smtClean="0">
              <a:solidFill>
                <a:schemeClr val="tx1"/>
              </a:solidFill>
              <a:cs typeface="Arial" pitchFamily="34" charset="0"/>
            </a:endParaRPr>
          </a:p>
          <a:p>
            <a:pPr marL="342900" lvl="2" indent="-342900"/>
            <a:r>
              <a:rPr lang="en-US" sz="2800" dirty="0" smtClean="0">
                <a:solidFill>
                  <a:schemeClr val="tx1"/>
                </a:solidFill>
                <a:cs typeface="Arial" pitchFamily="34" charset="0"/>
              </a:rPr>
              <a:t>Easy to isolate and culture in a large quantity</a:t>
            </a:r>
          </a:p>
          <a:p>
            <a:pPr marL="342900" lvl="2" indent="-342900"/>
            <a:r>
              <a:rPr lang="en-US" sz="2800" dirty="0" smtClean="0"/>
              <a:t>Can be maintained and propagated in culture for long periods of time, without loosing differential capacity</a:t>
            </a:r>
          </a:p>
          <a:p>
            <a:pPr marL="342900" lvl="2" indent="-342900"/>
            <a:r>
              <a:rPr lang="en-US" sz="2800" dirty="0" smtClean="0"/>
              <a:t>Easy to manipulate genetically in culture</a:t>
            </a:r>
          </a:p>
          <a:p>
            <a:pPr marL="342900" lvl="2" indent="-342900"/>
            <a:r>
              <a:rPr lang="en-US" sz="2800" dirty="0" smtClean="0"/>
              <a:t>Can be frozen and retrieved easily</a:t>
            </a:r>
          </a:p>
          <a:p>
            <a:pPr marL="342900" lvl="2" indent="-342900"/>
            <a:r>
              <a:rPr lang="en-US" sz="2800" dirty="0" smtClean="0"/>
              <a:t>Autologous human application</a:t>
            </a:r>
          </a:p>
          <a:p>
            <a:pPr marL="0" lvl="2" indent="0">
              <a:buNone/>
            </a:pPr>
            <a:endParaRPr lang="en-US" dirty="0" smtClean="0">
              <a:solidFill>
                <a:schemeClr val="tx1"/>
              </a:solidFill>
              <a:cs typeface="Arial" pitchFamily="34" charset="0"/>
            </a:endParaRPr>
          </a:p>
          <a:p>
            <a:pPr marL="0" lvl="2" indent="0">
              <a:buNone/>
            </a:pPr>
            <a:endParaRPr lang="en-US" dirty="0">
              <a:cs typeface="Arial" pitchFamily="34" charset="0"/>
            </a:endParaRPr>
          </a:p>
          <a:p>
            <a:pPr marL="0" lvl="2" indent="0">
              <a:buNone/>
            </a:pPr>
            <a:endParaRPr lang="en-US" dirty="0"/>
          </a:p>
        </p:txBody>
      </p:sp>
    </p:spTree>
    <p:extLst>
      <p:ext uri="{BB962C8B-B14F-4D97-AF65-F5344CB8AC3E}">
        <p14:creationId xmlns:p14="http://schemas.microsoft.com/office/powerpoint/2010/main" val="15689942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normAutofit/>
          </a:bodyPr>
          <a:lstStyle/>
          <a:p>
            <a:r>
              <a:rPr lang="en-US" dirty="0"/>
              <a:t>Endothelial Progenitor Cells (EPCs)</a:t>
            </a:r>
          </a:p>
        </p:txBody>
      </p:sp>
      <p:sp>
        <p:nvSpPr>
          <p:cNvPr id="78851" name="Rectangle 3"/>
          <p:cNvSpPr>
            <a:spLocks noGrp="1" noChangeArrowheads="1"/>
          </p:cNvSpPr>
          <p:nvPr>
            <p:ph type="body" sz="half" idx="2"/>
          </p:nvPr>
        </p:nvSpPr>
        <p:spPr>
          <a:xfrm>
            <a:off x="5105400" y="2209800"/>
            <a:ext cx="4038600" cy="3200400"/>
          </a:xfrm>
        </p:spPr>
        <p:txBody>
          <a:bodyPr/>
          <a:lstStyle/>
          <a:p>
            <a:r>
              <a:rPr lang="en-US" sz="2800"/>
              <a:t>Angiogensis and neovascularization</a:t>
            </a:r>
          </a:p>
          <a:p>
            <a:r>
              <a:rPr lang="en-US" sz="2800"/>
              <a:t>Possible differenation to other mesenchymal lineages (smooth muscle, etc)</a:t>
            </a:r>
          </a:p>
          <a:p>
            <a:endParaRPr lang="en-US" sz="2800"/>
          </a:p>
          <a:p>
            <a:endParaRPr lang="en-US" sz="2800"/>
          </a:p>
        </p:txBody>
      </p:sp>
      <p:pic>
        <p:nvPicPr>
          <p:cNvPr id="78852" name="Picture 4" descr=" ">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752600"/>
            <a:ext cx="4495800" cy="4251325"/>
          </a:xfrm>
          <a:prstGeom prst="rect">
            <a:avLst/>
          </a:prstGeom>
          <a:noFill/>
          <a:extLst>
            <a:ext uri="{909E8E84-426E-40dd-AFC4-6F175D3DCCD1}">
              <a14:hiddenFill xmlns="" xmlns:a14="http://schemas.microsoft.com/office/drawing/2010/main">
                <a:solidFill>
                  <a:srgbClr val="FFFFFF"/>
                </a:solidFill>
              </a14:hiddenFill>
            </a:ext>
          </a:extLst>
        </p:spPr>
      </p:pic>
      <p:sp>
        <p:nvSpPr>
          <p:cNvPr id="78853" name="Text Box 5"/>
          <p:cNvSpPr txBox="1">
            <a:spLocks noChangeArrowheads="1"/>
          </p:cNvSpPr>
          <p:nvPr/>
        </p:nvSpPr>
        <p:spPr bwMode="auto">
          <a:xfrm>
            <a:off x="5486400" y="1524000"/>
            <a:ext cx="2330450" cy="641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b="1"/>
              <a:t>EC marker positive:</a:t>
            </a:r>
          </a:p>
          <a:p>
            <a:r>
              <a:rPr lang="en-US" b="1"/>
              <a:t>Flk1+</a:t>
            </a:r>
          </a:p>
        </p:txBody>
      </p:sp>
    </p:spTree>
    <p:extLst>
      <p:ext uri="{BB962C8B-B14F-4D97-AF65-F5344CB8AC3E}">
        <p14:creationId xmlns:p14="http://schemas.microsoft.com/office/powerpoint/2010/main" val="23477983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4755" name="Object 3"/>
          <p:cNvGraphicFramePr>
            <a:graphicFrameLocks noGrp="1" noChangeAspect="1"/>
          </p:cNvGraphicFramePr>
          <p:nvPr>
            <p:ph sz="half" idx="1"/>
          </p:nvPr>
        </p:nvGraphicFramePr>
        <p:xfrm>
          <a:off x="609600" y="1447800"/>
          <a:ext cx="3457575" cy="4525963"/>
        </p:xfrm>
        <a:graphic>
          <a:graphicData uri="http://schemas.openxmlformats.org/presentationml/2006/ole">
            <mc:AlternateContent xmlns:mc="http://schemas.openxmlformats.org/markup-compatibility/2006">
              <mc:Choice xmlns:v="urn:schemas-microsoft-com:vml" Requires="v">
                <p:oleObj spid="_x0000_s1060" name="Photo Editor Photo" r:id="rId4" imgW="4191363" imgH="5486876" progId="">
                  <p:embed/>
                </p:oleObj>
              </mc:Choice>
              <mc:Fallback>
                <p:oleObj name="Photo Editor Photo" r:id="rId4" imgW="4191363" imgH="5486876" progId="">
                  <p:embed/>
                  <p:pic>
                    <p:nvPicPr>
                      <p:cNvPr id="0"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447800"/>
                        <a:ext cx="3457575" cy="4525963"/>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6" name="Picture 4" descr="Slide2"/>
          <p:cNvPicPr>
            <a:picLocks noGrp="1" noChangeAspect="1" noChangeArrowheads="1"/>
          </p:cNvPicPr>
          <p:nvPr>
            <p:ph sz="half" idx="2"/>
          </p:nvPr>
        </p:nvPicPr>
        <p:blipFill>
          <a:blip r:embed="rId6" cstate="print">
            <a:extLst>
              <a:ext uri="{28A0092B-C50C-407E-A947-70E740481C1C}">
                <a14:useLocalDpi xmlns:a14="http://schemas.microsoft.com/office/drawing/2010/main" val="0"/>
              </a:ext>
            </a:extLst>
          </a:blip>
          <a:srcRect/>
          <a:stretch>
            <a:fillRect/>
          </a:stretch>
        </p:blipFill>
        <p:spPr>
          <a:xfrm>
            <a:off x="4267200" y="1219200"/>
            <a:ext cx="4876800" cy="34829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74757" name="Rectangle 5"/>
          <p:cNvSpPr>
            <a:spLocks noChangeArrowheads="1"/>
          </p:cNvSpPr>
          <p:nvPr/>
        </p:nvSpPr>
        <p:spPr bwMode="auto">
          <a:xfrm>
            <a:off x="4495800" y="4724400"/>
            <a:ext cx="4191000" cy="2101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r>
              <a:rPr lang="en-US" sz="1600" b="1">
                <a:effectLst>
                  <a:outerShdw blurRad="38100" dist="38100" dir="2700000" algn="tl">
                    <a:srgbClr val="C0C0C0"/>
                  </a:outerShdw>
                </a:effectLst>
              </a:rPr>
              <a:t>MAPC Positive</a:t>
            </a:r>
            <a:r>
              <a:rPr lang="en-US" sz="1600">
                <a:effectLst>
                  <a:outerShdw blurRad="38100" dist="38100" dir="2700000" algn="tl">
                    <a:srgbClr val="C0C0C0"/>
                  </a:outerShdw>
                </a:effectLst>
              </a:rPr>
              <a:t>:</a:t>
            </a:r>
          </a:p>
          <a:p>
            <a:pPr lvl="1"/>
            <a:r>
              <a:rPr lang="en-US" sz="1400">
                <a:effectLst>
                  <a:outerShdw blurRad="38100" dist="38100" dir="2700000" algn="tl">
                    <a:srgbClr val="C0C0C0"/>
                  </a:outerShdw>
                </a:effectLst>
              </a:rPr>
              <a:t>low levels of </a:t>
            </a:r>
            <a:r>
              <a:rPr lang="el-GR" sz="1400">
                <a:effectLst>
                  <a:outerShdw blurRad="38100" dist="38100" dir="2700000" algn="tl">
                    <a:srgbClr val="C0C0C0"/>
                  </a:outerShdw>
                </a:effectLst>
              </a:rPr>
              <a:t>β</a:t>
            </a:r>
            <a:r>
              <a:rPr lang="en-US" sz="1400">
                <a:effectLst>
                  <a:outerShdw blurRad="38100" dist="38100" dir="2700000" algn="tl">
                    <a:srgbClr val="C0C0C0"/>
                  </a:outerShdw>
                </a:effectLst>
              </a:rPr>
              <a:t>2-microglobulin, CD44?, KDR and Flt1, and high levels of CD13, CD49b and CDw90</a:t>
            </a:r>
            <a:r>
              <a:rPr lang="en-US" sz="1600">
                <a:effectLst>
                  <a:outerShdw blurRad="38100" dist="38100" dir="2700000" algn="tl">
                    <a:srgbClr val="C0C0C0"/>
                  </a:outerShdw>
                </a:effectLst>
              </a:rPr>
              <a:t> </a:t>
            </a:r>
          </a:p>
          <a:p>
            <a:pPr lvl="1"/>
            <a:r>
              <a:rPr lang="en-US" sz="1600" b="1">
                <a:effectLst>
                  <a:outerShdw blurRad="38100" dist="38100" dir="2700000" algn="tl">
                    <a:srgbClr val="C0C0C0"/>
                  </a:outerShdw>
                </a:effectLst>
              </a:rPr>
              <a:t>MAPC Negative</a:t>
            </a:r>
            <a:r>
              <a:rPr lang="en-US" sz="1600">
                <a:effectLst>
                  <a:outerShdw blurRad="38100" dist="38100" dir="2700000" algn="tl">
                    <a:srgbClr val="C0C0C0"/>
                  </a:outerShdw>
                </a:effectLst>
              </a:rPr>
              <a:t>:</a:t>
            </a:r>
          </a:p>
          <a:p>
            <a:pPr lvl="1"/>
            <a:r>
              <a:rPr lang="en-US" sz="1400">
                <a:effectLst>
                  <a:outerShdw blurRad="38100" dist="38100" dir="2700000" algn="tl">
                    <a:srgbClr val="C0C0C0"/>
                  </a:outerShdw>
                </a:effectLst>
              </a:rPr>
              <a:t>CD31, CD34, CD36, CD38, CD44? CD50, CD62E, H1P12, CD106, fibroblast surface antigen (1B10), HLA-DR, HLA-class-I, CD45, Tie or Tek (not shown)</a:t>
            </a:r>
            <a:r>
              <a:rPr lang="en-US" sz="1400"/>
              <a:t> </a:t>
            </a:r>
          </a:p>
        </p:txBody>
      </p:sp>
      <p:sp>
        <p:nvSpPr>
          <p:cNvPr id="74758" name="Text Box 6"/>
          <p:cNvSpPr txBox="1">
            <a:spLocks noChangeArrowheads="1"/>
          </p:cNvSpPr>
          <p:nvPr/>
        </p:nvSpPr>
        <p:spPr bwMode="auto">
          <a:xfrm>
            <a:off x="152400" y="6324600"/>
            <a:ext cx="449580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CD 34- / </a:t>
            </a:r>
            <a:r>
              <a:rPr lang="en-US">
                <a:solidFill>
                  <a:srgbClr val="FF3300"/>
                </a:solidFill>
              </a:rPr>
              <a:t>CD45- </a:t>
            </a:r>
            <a:r>
              <a:rPr lang="en-US"/>
              <a:t>/ </a:t>
            </a:r>
            <a:r>
              <a:rPr lang="en-US">
                <a:solidFill>
                  <a:srgbClr val="FF3300"/>
                </a:solidFill>
              </a:rPr>
              <a:t>TER119- </a:t>
            </a:r>
            <a:r>
              <a:rPr lang="en-US"/>
              <a:t>/ c-kit- / sca-1 +</a:t>
            </a:r>
          </a:p>
        </p:txBody>
      </p:sp>
      <p:sp>
        <p:nvSpPr>
          <p:cNvPr id="74754" name="Rectangle 2"/>
          <p:cNvSpPr>
            <a:spLocks noGrp="1" noChangeArrowheads="1"/>
          </p:cNvSpPr>
          <p:nvPr>
            <p:ph type="title"/>
          </p:nvPr>
        </p:nvSpPr>
        <p:spPr>
          <a:xfrm>
            <a:off x="457200" y="152400"/>
            <a:ext cx="8229600" cy="1143000"/>
          </a:xfrm>
        </p:spPr>
        <p:txBody>
          <a:bodyPr>
            <a:noAutofit/>
          </a:bodyPr>
          <a:lstStyle/>
          <a:p>
            <a:r>
              <a:rPr lang="en-US" dirty="0" err="1"/>
              <a:t>Multipotent</a:t>
            </a:r>
            <a:r>
              <a:rPr lang="en-US" dirty="0"/>
              <a:t> Adult Progenitor Cells (MAPCs)</a:t>
            </a:r>
          </a:p>
        </p:txBody>
      </p:sp>
    </p:spTree>
    <p:extLst>
      <p:ext uri="{BB962C8B-B14F-4D97-AF65-F5344CB8AC3E}">
        <p14:creationId xmlns:p14="http://schemas.microsoft.com/office/powerpoint/2010/main" val="14853485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Cord Blood Stem Cells</a:t>
            </a:r>
            <a:endParaRPr lang="en-US" dirty="0"/>
          </a:p>
        </p:txBody>
      </p:sp>
      <p:sp>
        <p:nvSpPr>
          <p:cNvPr id="3" name="Content Placeholder 2"/>
          <p:cNvSpPr>
            <a:spLocks noGrp="1"/>
          </p:cNvSpPr>
          <p:nvPr>
            <p:ph idx="1"/>
          </p:nvPr>
        </p:nvSpPr>
        <p:spPr>
          <a:xfrm>
            <a:off x="914400" y="1676399"/>
            <a:ext cx="7772400" cy="4191001"/>
          </a:xfrm>
        </p:spPr>
        <p:txBody>
          <a:bodyPr>
            <a:normAutofit/>
          </a:bodyPr>
          <a:lstStyle/>
          <a:p>
            <a:r>
              <a:rPr lang="en-US" sz="2400" dirty="0" smtClean="0"/>
              <a:t>Hematopoietic &amp; </a:t>
            </a:r>
            <a:r>
              <a:rPr lang="en-US" sz="2400" dirty="0" err="1" smtClean="0"/>
              <a:t>mesenchymal</a:t>
            </a:r>
            <a:r>
              <a:rPr lang="en-US" sz="2400" dirty="0" smtClean="0"/>
              <a:t> stem cells from umbilical cord after childbirth</a:t>
            </a:r>
          </a:p>
          <a:p>
            <a:r>
              <a:rPr lang="en-US" sz="2400" dirty="0" smtClean="0"/>
              <a:t>No risk </a:t>
            </a:r>
            <a:r>
              <a:rPr lang="en-US" sz="2400" dirty="0"/>
              <a:t>to donors, </a:t>
            </a:r>
            <a:r>
              <a:rPr lang="en-US" sz="2400" dirty="0" smtClean="0"/>
              <a:t>low risk </a:t>
            </a:r>
            <a:r>
              <a:rPr lang="en-US" sz="2400" dirty="0"/>
              <a:t>of transmitting infections, </a:t>
            </a:r>
            <a:r>
              <a:rPr lang="en-US" sz="2400" dirty="0" smtClean="0"/>
              <a:t>easy </a:t>
            </a:r>
            <a:r>
              <a:rPr lang="en-US" sz="2400" dirty="0"/>
              <a:t>availability</a:t>
            </a:r>
            <a:endParaRPr lang="en-US" sz="2400" dirty="0" smtClean="0"/>
          </a:p>
          <a:p>
            <a:r>
              <a:rPr lang="en-US" sz="2400" dirty="0" smtClean="0"/>
              <a:t>greater tolerance of human leukocyte antigen (HLA) disparity (</a:t>
            </a:r>
            <a:r>
              <a:rPr lang="en-US" sz="2400" dirty="0" err="1" smtClean="0"/>
              <a:t>immunocompatible</a:t>
            </a:r>
            <a:r>
              <a:rPr lang="en-US" sz="2400" dirty="0" smtClean="0"/>
              <a:t>)</a:t>
            </a:r>
          </a:p>
          <a:p>
            <a:r>
              <a:rPr lang="en-US" sz="2400" dirty="0" smtClean="0"/>
              <a:t>A low risk of graft-versus host disease </a:t>
            </a:r>
            <a:r>
              <a:rPr lang="en-US" sz="2400" dirty="0"/>
              <a:t>(GVHD)</a:t>
            </a:r>
            <a:endParaRPr lang="en-US" sz="2400" dirty="0" smtClean="0"/>
          </a:p>
          <a:p>
            <a:r>
              <a:rPr lang="en-US" sz="2400" dirty="0" smtClean="0"/>
              <a:t>CD34+/c-Kit+ (hematopoietic stem cells)</a:t>
            </a:r>
          </a:p>
          <a:p>
            <a:endParaRPr lang="en-US" sz="2400" dirty="0"/>
          </a:p>
        </p:txBody>
      </p:sp>
      <p:sp>
        <p:nvSpPr>
          <p:cNvPr id="4" name="TextBox 3"/>
          <p:cNvSpPr txBox="1"/>
          <p:nvPr/>
        </p:nvSpPr>
        <p:spPr>
          <a:xfrm>
            <a:off x="3733800" y="6378835"/>
            <a:ext cx="5181600" cy="369332"/>
          </a:xfrm>
          <a:prstGeom prst="rect">
            <a:avLst/>
          </a:prstGeom>
          <a:noFill/>
        </p:spPr>
        <p:txBody>
          <a:bodyPr wrap="square" rtlCol="0">
            <a:spAutoFit/>
          </a:bodyPr>
          <a:lstStyle/>
          <a:p>
            <a:r>
              <a:rPr lang="en-US" dirty="0"/>
              <a:t>Developmental Cell, Vol. 8, 365–375, March 2005</a:t>
            </a:r>
          </a:p>
        </p:txBody>
      </p:sp>
      <p:sp>
        <p:nvSpPr>
          <p:cNvPr id="5" name="TextBox 4"/>
          <p:cNvSpPr txBox="1"/>
          <p:nvPr/>
        </p:nvSpPr>
        <p:spPr>
          <a:xfrm>
            <a:off x="3733800" y="6019800"/>
            <a:ext cx="4953000" cy="369332"/>
          </a:xfrm>
          <a:prstGeom prst="rect">
            <a:avLst/>
          </a:prstGeom>
          <a:noFill/>
        </p:spPr>
        <p:txBody>
          <a:bodyPr wrap="square" rtlCol="0">
            <a:spAutoFit/>
          </a:bodyPr>
          <a:lstStyle/>
          <a:p>
            <a:r>
              <a:rPr lang="en-US" dirty="0" err="1" smtClean="0"/>
              <a:t>Int</a:t>
            </a:r>
            <a:r>
              <a:rPr lang="en-US" dirty="0" smtClean="0"/>
              <a:t> J </a:t>
            </a:r>
            <a:r>
              <a:rPr lang="en-US" dirty="0" err="1" smtClean="0"/>
              <a:t>Hematol</a:t>
            </a:r>
            <a:r>
              <a:rPr lang="en-US" dirty="0" smtClean="0"/>
              <a:t> (2010) 92:45–51</a:t>
            </a:r>
            <a:endParaRPr lang="en-US" dirty="0"/>
          </a:p>
        </p:txBody>
      </p:sp>
    </p:spTree>
    <p:extLst>
      <p:ext uri="{BB962C8B-B14F-4D97-AF65-F5344CB8AC3E}">
        <p14:creationId xmlns:p14="http://schemas.microsoft.com/office/powerpoint/2010/main" val="21150199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Adipose-derived stem cells</a:t>
            </a:r>
            <a:endParaRPr lang="en-US" dirty="0"/>
          </a:p>
        </p:txBody>
      </p:sp>
      <p:sp>
        <p:nvSpPr>
          <p:cNvPr id="3" name="Content Placeholder 2"/>
          <p:cNvSpPr>
            <a:spLocks noGrp="1"/>
          </p:cNvSpPr>
          <p:nvPr>
            <p:ph idx="1"/>
          </p:nvPr>
        </p:nvSpPr>
        <p:spPr>
          <a:xfrm>
            <a:off x="457200" y="1600200"/>
            <a:ext cx="4038600" cy="4525963"/>
          </a:xfrm>
        </p:spPr>
        <p:txBody>
          <a:bodyPr>
            <a:normAutofit/>
          </a:bodyPr>
          <a:lstStyle/>
          <a:p>
            <a:r>
              <a:rPr lang="en-US" sz="2400" dirty="0" smtClean="0"/>
              <a:t>Stem cells isolated by </a:t>
            </a:r>
            <a:r>
              <a:rPr lang="en-US" sz="2400" dirty="0" err="1" smtClean="0"/>
              <a:t>lipoaspirate</a:t>
            </a:r>
            <a:r>
              <a:rPr lang="en-US" sz="2400" dirty="0" smtClean="0"/>
              <a:t> from adipose tissue </a:t>
            </a:r>
          </a:p>
          <a:p>
            <a:r>
              <a:rPr lang="en-US" sz="2400" dirty="0" err="1" smtClean="0"/>
              <a:t>Immunophenotypically</a:t>
            </a:r>
            <a:r>
              <a:rPr lang="en-US" sz="2400" dirty="0" smtClean="0"/>
              <a:t> similar to BM-MSCs</a:t>
            </a:r>
          </a:p>
          <a:p>
            <a:r>
              <a:rPr lang="en-US" sz="2400" dirty="0" smtClean="0"/>
              <a:t>Can obtain a large number of stem cells but could be variable among patients</a:t>
            </a:r>
          </a:p>
        </p:txBody>
      </p:sp>
      <p:sp>
        <p:nvSpPr>
          <p:cNvPr id="4" name="TextBox 3"/>
          <p:cNvSpPr txBox="1"/>
          <p:nvPr/>
        </p:nvSpPr>
        <p:spPr>
          <a:xfrm>
            <a:off x="914400" y="6170711"/>
            <a:ext cx="3657600" cy="523220"/>
          </a:xfrm>
          <a:prstGeom prst="rect">
            <a:avLst/>
          </a:prstGeom>
          <a:noFill/>
        </p:spPr>
        <p:txBody>
          <a:bodyPr wrap="square" rtlCol="0">
            <a:spAutoFit/>
          </a:bodyPr>
          <a:lstStyle/>
          <a:p>
            <a:r>
              <a:rPr lang="en-US" sz="1400" dirty="0" smtClean="0"/>
              <a:t>Circulation Research. 2007;100:1249</a:t>
            </a:r>
          </a:p>
          <a:p>
            <a:r>
              <a:rPr lang="en-US" sz="1400" dirty="0" smtClean="0"/>
              <a:t>Aesthetic Surgery Journal  2010. 30(3) 381-387</a:t>
            </a:r>
            <a:endParaRPr lang="en-US" sz="1400" dirty="0"/>
          </a:p>
        </p:txBody>
      </p:sp>
      <p:pic>
        <p:nvPicPr>
          <p:cNvPr id="573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1462836"/>
            <a:ext cx="4386263" cy="40997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800600" y="6170711"/>
            <a:ext cx="2570575" cy="307777"/>
          </a:xfrm>
          <a:prstGeom prst="rect">
            <a:avLst/>
          </a:prstGeom>
        </p:spPr>
        <p:txBody>
          <a:bodyPr wrap="none">
            <a:spAutoFit/>
          </a:bodyPr>
          <a:lstStyle/>
          <a:p>
            <a:r>
              <a:rPr lang="en-US" sz="1400" dirty="0" smtClean="0"/>
              <a:t>Methods. 2008 Jun;45(2):115-20</a:t>
            </a:r>
            <a:endParaRPr lang="en-US" sz="1400" dirty="0"/>
          </a:p>
        </p:txBody>
      </p:sp>
    </p:spTree>
    <p:extLst>
      <p:ext uri="{BB962C8B-B14F-4D97-AF65-F5344CB8AC3E}">
        <p14:creationId xmlns:p14="http://schemas.microsoft.com/office/powerpoint/2010/main" val="99798050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Skeletal myoblasts (satellite cells)</a:t>
            </a:r>
            <a:endParaRPr lang="en-US" dirty="0"/>
          </a:p>
        </p:txBody>
      </p:sp>
      <p:sp>
        <p:nvSpPr>
          <p:cNvPr id="3" name="Content Placeholder 2"/>
          <p:cNvSpPr>
            <a:spLocks noGrp="1"/>
          </p:cNvSpPr>
          <p:nvPr>
            <p:ph idx="1"/>
          </p:nvPr>
        </p:nvSpPr>
        <p:spPr/>
        <p:txBody>
          <a:bodyPr>
            <a:normAutofit fontScale="92500" lnSpcReduction="10000"/>
          </a:bodyPr>
          <a:lstStyle/>
          <a:p>
            <a:r>
              <a:rPr lang="en-US" sz="2400" dirty="0" smtClean="0"/>
              <a:t>Quiescent small mononuclear progenitor cells with virtually no cytoplasm found in mature muscle</a:t>
            </a:r>
          </a:p>
          <a:p>
            <a:r>
              <a:rPr lang="en-US" sz="2400" dirty="0" smtClean="0"/>
              <a:t>Found between the basement membrane and sarcolemma (cell membrane) of individual muscle fibers</a:t>
            </a:r>
          </a:p>
          <a:p>
            <a:r>
              <a:rPr lang="en-US" sz="2400" dirty="0" smtClean="0"/>
              <a:t>Upon activation, proliferate as skeletal myoblasts,  differentiate and form new </a:t>
            </a:r>
            <a:r>
              <a:rPr lang="en-US" sz="2400" dirty="0" err="1" smtClean="0"/>
              <a:t>myofibers</a:t>
            </a:r>
            <a:endParaRPr lang="en-US" sz="2400" dirty="0" smtClean="0"/>
          </a:p>
          <a:p>
            <a:endParaRPr lang="en-US" sz="2400" dirty="0" smtClean="0"/>
          </a:p>
          <a:p>
            <a:pPr marL="0" indent="0">
              <a:buNone/>
            </a:pPr>
            <a:endParaRPr lang="en-US" sz="2400" dirty="0"/>
          </a:p>
          <a:p>
            <a:pPr marL="0" indent="0">
              <a:buNone/>
            </a:pPr>
            <a:r>
              <a:rPr lang="en-US" sz="2400" dirty="0" smtClean="0"/>
              <a:t>Genetic markers: </a:t>
            </a:r>
          </a:p>
          <a:p>
            <a:pPr>
              <a:buFontTx/>
              <a:buChar char="-"/>
            </a:pPr>
            <a:r>
              <a:rPr lang="en-US" sz="2400" dirty="0" smtClean="0"/>
              <a:t>Transcription factors, PAX7, PAX3</a:t>
            </a:r>
          </a:p>
          <a:p>
            <a:pPr>
              <a:buFontTx/>
              <a:buChar char="-"/>
            </a:pPr>
            <a:r>
              <a:rPr lang="en-US" sz="2400" dirty="0" smtClean="0"/>
              <a:t>myogenic transcription factors (Myf5, </a:t>
            </a:r>
            <a:r>
              <a:rPr lang="en-US" sz="2400" dirty="0" err="1" smtClean="0"/>
              <a:t>MyoD</a:t>
            </a:r>
            <a:r>
              <a:rPr lang="en-US" sz="2400" dirty="0" smtClean="0"/>
              <a:t>)</a:t>
            </a:r>
          </a:p>
          <a:p>
            <a:pPr>
              <a:buFontTx/>
              <a:buChar char="-"/>
            </a:pPr>
            <a:r>
              <a:rPr lang="en-US" sz="2400" dirty="0" err="1" smtClean="0"/>
              <a:t>desmin</a:t>
            </a:r>
            <a:endParaRPr lang="en-US" sz="2400" dirty="0" smtClean="0"/>
          </a:p>
          <a:p>
            <a:pPr>
              <a:buFontTx/>
              <a:buChar char="-"/>
            </a:pPr>
            <a:endParaRPr lang="en-US" sz="2400" dirty="0" smtClean="0"/>
          </a:p>
        </p:txBody>
      </p:sp>
      <p:sp>
        <p:nvSpPr>
          <p:cNvPr id="6" name="Rectangle 5"/>
          <p:cNvSpPr/>
          <p:nvPr/>
        </p:nvSpPr>
        <p:spPr>
          <a:xfrm>
            <a:off x="6324600" y="6324600"/>
            <a:ext cx="2109873" cy="307777"/>
          </a:xfrm>
          <a:prstGeom prst="rect">
            <a:avLst/>
          </a:prstGeom>
        </p:spPr>
        <p:txBody>
          <a:bodyPr wrap="none">
            <a:spAutoFit/>
          </a:bodyPr>
          <a:lstStyle/>
          <a:p>
            <a:r>
              <a:rPr lang="en-US" sz="1400" i="1" dirty="0" smtClean="0"/>
              <a:t>Nature</a:t>
            </a:r>
            <a:r>
              <a:rPr lang="en-US" sz="1400" dirty="0" smtClean="0"/>
              <a:t> </a:t>
            </a:r>
            <a:r>
              <a:rPr lang="en-US" sz="1400" b="1" dirty="0" smtClean="0"/>
              <a:t>435</a:t>
            </a:r>
            <a:r>
              <a:rPr lang="en-US" sz="1400" dirty="0" smtClean="0"/>
              <a:t> (7044): 898–9.</a:t>
            </a:r>
            <a:endParaRPr lang="en-US" sz="1400" dirty="0"/>
          </a:p>
        </p:txBody>
      </p:sp>
    </p:spTree>
    <p:extLst>
      <p:ext uri="{BB962C8B-B14F-4D97-AF65-F5344CB8AC3E}">
        <p14:creationId xmlns:p14="http://schemas.microsoft.com/office/powerpoint/2010/main" val="42590893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000000"/>
                </a:solidFill>
                <a:latin typeface="Franklin Gothic Book"/>
                <a:cs typeface="Franklin Gothic Book"/>
              </a:rPr>
              <a:t>Cell Sources</a:t>
            </a:r>
            <a:endParaRPr lang="en-US" b="1" dirty="0">
              <a:solidFill>
                <a:srgbClr val="000000"/>
              </a:solidFill>
              <a:latin typeface="Franklin Gothic Book"/>
              <a:cs typeface="Franklin Gothic Book"/>
            </a:endParaRPr>
          </a:p>
        </p:txBody>
      </p:sp>
      <p:sp>
        <p:nvSpPr>
          <p:cNvPr id="3" name="Content Placeholder 2"/>
          <p:cNvSpPr>
            <a:spLocks noGrp="1"/>
          </p:cNvSpPr>
          <p:nvPr>
            <p:ph idx="1"/>
          </p:nvPr>
        </p:nvSpPr>
        <p:spPr/>
        <p:txBody>
          <a:bodyPr>
            <a:normAutofit lnSpcReduction="10000"/>
          </a:bodyPr>
          <a:lstStyle/>
          <a:p>
            <a:r>
              <a:rPr lang="en-GB" dirty="0" smtClean="0">
                <a:solidFill>
                  <a:srgbClr val="000000"/>
                </a:solidFill>
              </a:rPr>
              <a:t>Autologous cells (the host’s own cells)</a:t>
            </a:r>
          </a:p>
          <a:p>
            <a:endParaRPr lang="en-US" dirty="0" smtClean="0">
              <a:solidFill>
                <a:srgbClr val="000000"/>
              </a:solidFill>
            </a:endParaRPr>
          </a:p>
          <a:p>
            <a:r>
              <a:rPr lang="en-GB" dirty="0" err="1" smtClean="0">
                <a:solidFill>
                  <a:srgbClr val="000000"/>
                </a:solidFill>
              </a:rPr>
              <a:t>Allogenic</a:t>
            </a:r>
            <a:r>
              <a:rPr lang="en-GB" dirty="0" smtClean="0">
                <a:solidFill>
                  <a:srgbClr val="000000"/>
                </a:solidFill>
              </a:rPr>
              <a:t> cells (cells from a donor)</a:t>
            </a:r>
            <a:endParaRPr lang="en-US" dirty="0" smtClean="0">
              <a:solidFill>
                <a:srgbClr val="000000"/>
              </a:solidFill>
            </a:endParaRPr>
          </a:p>
          <a:p>
            <a:endParaRPr lang="en-GB" dirty="0" smtClean="0">
              <a:solidFill>
                <a:srgbClr val="000000"/>
              </a:solidFill>
            </a:endParaRPr>
          </a:p>
          <a:p>
            <a:r>
              <a:rPr lang="en-GB" dirty="0" err="1" smtClean="0">
                <a:solidFill>
                  <a:srgbClr val="000000"/>
                </a:solidFill>
              </a:rPr>
              <a:t>Xenogenic</a:t>
            </a:r>
            <a:r>
              <a:rPr lang="en-GB" dirty="0" smtClean="0">
                <a:solidFill>
                  <a:srgbClr val="000000"/>
                </a:solidFill>
              </a:rPr>
              <a:t> cells (cells from a different species)</a:t>
            </a:r>
            <a:endParaRPr lang="en-US" dirty="0" smtClean="0">
              <a:solidFill>
                <a:srgbClr val="000000"/>
              </a:solidFill>
            </a:endParaRPr>
          </a:p>
          <a:p>
            <a:endParaRPr lang="en-GB" dirty="0" smtClean="0">
              <a:solidFill>
                <a:srgbClr val="000000"/>
              </a:solidFill>
            </a:endParaRPr>
          </a:p>
          <a:p>
            <a:r>
              <a:rPr lang="en-GB" dirty="0" smtClean="0">
                <a:solidFill>
                  <a:srgbClr val="000000"/>
                </a:solidFill>
              </a:rPr>
              <a:t>Stem cells: either </a:t>
            </a:r>
            <a:r>
              <a:rPr lang="en-GB" i="1" dirty="0" err="1" smtClean="0">
                <a:solidFill>
                  <a:srgbClr val="000000"/>
                </a:solidFill>
              </a:rPr>
              <a:t>allogenic</a:t>
            </a:r>
            <a:r>
              <a:rPr lang="en-GB" dirty="0" smtClean="0">
                <a:solidFill>
                  <a:srgbClr val="000000"/>
                </a:solidFill>
              </a:rPr>
              <a:t> (</a:t>
            </a:r>
            <a:r>
              <a:rPr lang="en-GB" dirty="0" err="1" smtClean="0">
                <a:solidFill>
                  <a:srgbClr val="000000"/>
                </a:solidFill>
              </a:rPr>
              <a:t>fetal</a:t>
            </a:r>
            <a:r>
              <a:rPr lang="en-GB" dirty="0" smtClean="0">
                <a:solidFill>
                  <a:srgbClr val="000000"/>
                </a:solidFill>
              </a:rPr>
              <a:t> or adult derived) or </a:t>
            </a:r>
            <a:r>
              <a:rPr lang="en-GB" i="1" dirty="0" err="1" smtClean="0">
                <a:solidFill>
                  <a:srgbClr val="000000"/>
                </a:solidFill>
              </a:rPr>
              <a:t>autologous</a:t>
            </a:r>
            <a:r>
              <a:rPr lang="en-GB" i="1" dirty="0" smtClean="0">
                <a:solidFill>
                  <a:srgbClr val="000000"/>
                </a:solidFill>
              </a:rPr>
              <a:t> </a:t>
            </a:r>
            <a:r>
              <a:rPr lang="en-GB" dirty="0" smtClean="0">
                <a:solidFill>
                  <a:srgbClr val="000000"/>
                </a:solidFill>
              </a:rPr>
              <a:t>(adult derived).</a:t>
            </a:r>
            <a:endParaRPr lang="en-US" dirty="0" smtClean="0">
              <a:solidFill>
                <a:srgbClr val="000000"/>
              </a:solidFill>
            </a:endParaRPr>
          </a:p>
          <a:p>
            <a:pPr lvl="1"/>
            <a:endParaRPr lang="en-US" dirty="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3</a:t>
            </a:fld>
            <a:endParaRPr lang="en-US">
              <a:solidFill>
                <a:srgbClr val="000000"/>
              </a:solidFill>
            </a:endParaRPr>
          </a:p>
        </p:txBody>
      </p:sp>
    </p:spTree>
    <p:extLst>
      <p:ext uri="{BB962C8B-B14F-4D97-AF65-F5344CB8AC3E}">
        <p14:creationId xmlns:p14="http://schemas.microsoft.com/office/powerpoint/2010/main" val="20390106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Neural Stem Cells</a:t>
            </a:r>
            <a:endParaRPr lang="en-US" dirty="0"/>
          </a:p>
        </p:txBody>
      </p:sp>
      <p:sp>
        <p:nvSpPr>
          <p:cNvPr id="3" name="Content Placeholder 2"/>
          <p:cNvSpPr>
            <a:spLocks noGrp="1"/>
          </p:cNvSpPr>
          <p:nvPr>
            <p:ph idx="1"/>
          </p:nvPr>
        </p:nvSpPr>
        <p:spPr/>
        <p:txBody>
          <a:bodyPr>
            <a:normAutofit lnSpcReduction="10000"/>
          </a:bodyPr>
          <a:lstStyle/>
          <a:p>
            <a:r>
              <a:rPr lang="en-US" sz="2400" dirty="0" smtClean="0"/>
              <a:t>Isolated from brain</a:t>
            </a:r>
          </a:p>
          <a:p>
            <a:r>
              <a:rPr lang="en-US" sz="2400" dirty="0" smtClean="0"/>
              <a:t>EGF and FGF promote cells growth in vitro (</a:t>
            </a:r>
            <a:r>
              <a:rPr lang="en-US" sz="2400" dirty="0" err="1" smtClean="0"/>
              <a:t>Neurosphere</a:t>
            </a:r>
            <a:r>
              <a:rPr lang="en-US" sz="2400" dirty="0" smtClean="0"/>
              <a:t> culture system)</a:t>
            </a:r>
          </a:p>
          <a:p>
            <a:endParaRPr lang="en-US" sz="2400" dirty="0" smtClean="0"/>
          </a:p>
          <a:p>
            <a:endParaRPr lang="en-US" sz="2400" dirty="0" smtClean="0"/>
          </a:p>
          <a:p>
            <a:endParaRPr lang="en-US" sz="2400" dirty="0"/>
          </a:p>
          <a:p>
            <a:endParaRPr lang="en-US" sz="2400" dirty="0"/>
          </a:p>
          <a:p>
            <a:pPr marL="0" indent="0">
              <a:buNone/>
            </a:pPr>
            <a:r>
              <a:rPr lang="en-US" sz="2400" dirty="0" smtClean="0"/>
              <a:t>Stem cell markers: </a:t>
            </a:r>
          </a:p>
          <a:p>
            <a:r>
              <a:rPr lang="en-US" sz="2400" dirty="0" smtClean="0"/>
              <a:t>Transcription factors: </a:t>
            </a:r>
            <a:r>
              <a:rPr lang="en-US" sz="2400" dirty="0" err="1" smtClean="0"/>
              <a:t>Nestin</a:t>
            </a:r>
            <a:r>
              <a:rPr lang="en-US" sz="2400" dirty="0" smtClean="0"/>
              <a:t> and Sox2</a:t>
            </a:r>
          </a:p>
          <a:p>
            <a:r>
              <a:rPr lang="en-US" sz="2400" dirty="0" smtClean="0"/>
              <a:t>Cell surface markers: ABCG2, FGF R4, and Frizzled-9</a:t>
            </a:r>
          </a:p>
          <a:p>
            <a:r>
              <a:rPr lang="en-US" sz="2400" dirty="0" smtClean="0"/>
              <a:t>CD133, CD44, CD81, CD184, CD90, and CD29</a:t>
            </a:r>
            <a:endParaRPr lang="en-US" sz="2400" dirty="0"/>
          </a:p>
        </p:txBody>
      </p:sp>
      <p:sp>
        <p:nvSpPr>
          <p:cNvPr id="4" name="TextBox 3"/>
          <p:cNvSpPr txBox="1"/>
          <p:nvPr/>
        </p:nvSpPr>
        <p:spPr>
          <a:xfrm>
            <a:off x="4953000" y="6311146"/>
            <a:ext cx="3581400" cy="307777"/>
          </a:xfrm>
          <a:prstGeom prst="rect">
            <a:avLst/>
          </a:prstGeom>
          <a:noFill/>
        </p:spPr>
        <p:txBody>
          <a:bodyPr wrap="square" rtlCol="0">
            <a:spAutoFit/>
          </a:bodyPr>
          <a:lstStyle/>
          <a:p>
            <a:r>
              <a:rPr lang="it-IT" sz="1400" dirty="0" smtClean="0"/>
              <a:t>J. Neurosci. Res. 74:838-851 (2003)</a:t>
            </a:r>
            <a:endParaRPr lang="en-US" sz="1400" dirty="0"/>
          </a:p>
        </p:txBody>
      </p:sp>
      <p:pic>
        <p:nvPicPr>
          <p:cNvPr id="5939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6600" y="2514600"/>
            <a:ext cx="3952059" cy="20193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1438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Cardiac stem cells (CSCs)</a:t>
            </a:r>
            <a:endParaRPr lang="en-US" dirty="0"/>
          </a:p>
        </p:txBody>
      </p:sp>
      <p:sp>
        <p:nvSpPr>
          <p:cNvPr id="3" name="Content Placeholder 2"/>
          <p:cNvSpPr>
            <a:spLocks noGrp="1"/>
          </p:cNvSpPr>
          <p:nvPr>
            <p:ph idx="1"/>
          </p:nvPr>
        </p:nvSpPr>
        <p:spPr/>
        <p:txBody>
          <a:bodyPr>
            <a:normAutofit/>
          </a:bodyPr>
          <a:lstStyle/>
          <a:p>
            <a:r>
              <a:rPr lang="en-US" sz="2800" dirty="0" smtClean="0"/>
              <a:t>Stem cell markers: c-</a:t>
            </a:r>
            <a:r>
              <a:rPr lang="en-US" sz="2800" i="1" dirty="0" smtClean="0"/>
              <a:t>kit</a:t>
            </a:r>
            <a:r>
              <a:rPr lang="en-US" sz="2800" dirty="0" smtClean="0"/>
              <a:t>, MDR1, and Sca-1</a:t>
            </a:r>
          </a:p>
          <a:p>
            <a:r>
              <a:rPr lang="en-US" sz="2800" dirty="0" smtClean="0"/>
              <a:t>1 CSC for every ∼30,000–40,000 myocardial cells</a:t>
            </a:r>
          </a:p>
          <a:p>
            <a:r>
              <a:rPr lang="en-US" sz="2800" dirty="0" smtClean="0">
                <a:sym typeface="Wingdings" pitchFamily="2" charset="2"/>
              </a:rPr>
              <a:t>Can differentiate into </a:t>
            </a:r>
            <a:r>
              <a:rPr lang="en-US" sz="2800" dirty="0" err="1" smtClean="0"/>
              <a:t>myocytes</a:t>
            </a:r>
            <a:r>
              <a:rPr lang="en-US" sz="2800" dirty="0" smtClean="0"/>
              <a:t>, endothelial and vascular smooth muscle cells, and fibroblasts</a:t>
            </a:r>
            <a:endParaRPr lang="en-US" sz="2800" dirty="0"/>
          </a:p>
        </p:txBody>
      </p:sp>
      <p:sp>
        <p:nvSpPr>
          <p:cNvPr id="4" name="Rectangle 3"/>
          <p:cNvSpPr/>
          <p:nvPr/>
        </p:nvSpPr>
        <p:spPr>
          <a:xfrm>
            <a:off x="5257800" y="6324600"/>
            <a:ext cx="2906821" cy="307777"/>
          </a:xfrm>
          <a:prstGeom prst="rect">
            <a:avLst/>
          </a:prstGeom>
        </p:spPr>
        <p:txBody>
          <a:bodyPr wrap="none">
            <a:spAutoFit/>
          </a:bodyPr>
          <a:lstStyle/>
          <a:p>
            <a:r>
              <a:rPr lang="en-US" sz="1400" dirty="0" err="1" smtClean="0"/>
              <a:t>Physiol</a:t>
            </a:r>
            <a:r>
              <a:rPr lang="en-US" sz="1400" dirty="0" smtClean="0"/>
              <a:t> Rev. 2005 Oct;85(4):1373-416</a:t>
            </a:r>
            <a:endParaRPr lang="en-US" sz="1400" dirty="0"/>
          </a:p>
        </p:txBody>
      </p:sp>
    </p:spTree>
    <p:extLst>
      <p:ext uri="{BB962C8B-B14F-4D97-AF65-F5344CB8AC3E}">
        <p14:creationId xmlns:p14="http://schemas.microsoft.com/office/powerpoint/2010/main" val="39236873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152400"/>
            <a:ext cx="8229600" cy="1143000"/>
          </a:xfrm>
        </p:spPr>
        <p:txBody>
          <a:bodyPr/>
          <a:lstStyle/>
          <a:p>
            <a:r>
              <a:rPr lang="en-US" dirty="0"/>
              <a:t>Adult Stem Cell Isolation</a:t>
            </a:r>
          </a:p>
        </p:txBody>
      </p:sp>
      <p:pic>
        <p:nvPicPr>
          <p:cNvPr id="37891" name="Picture 3" descr="Bone%20marrow%20aspiration%20copy"/>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219200" y="1219200"/>
            <a:ext cx="2444750" cy="2795588"/>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sp>
        <p:nvSpPr>
          <p:cNvPr id="37892" name="Rectangle 4"/>
          <p:cNvSpPr>
            <a:spLocks noGrp="1" noChangeArrowheads="1"/>
          </p:cNvSpPr>
          <p:nvPr>
            <p:ph type="body" sz="half" idx="3"/>
          </p:nvPr>
        </p:nvSpPr>
        <p:spPr/>
        <p:txBody>
          <a:bodyPr/>
          <a:lstStyle/>
          <a:p>
            <a:pPr>
              <a:lnSpc>
                <a:spcPct val="80000"/>
              </a:lnSpc>
            </a:pPr>
            <a:r>
              <a:rPr lang="en-US" sz="2400" dirty="0"/>
              <a:t>Hematopoietic</a:t>
            </a:r>
          </a:p>
          <a:p>
            <a:pPr lvl="1">
              <a:lnSpc>
                <a:spcPct val="80000"/>
              </a:lnSpc>
            </a:pPr>
            <a:r>
              <a:rPr lang="en-US" sz="2000" dirty="0"/>
              <a:t>Isolated from </a:t>
            </a:r>
            <a:r>
              <a:rPr lang="en-US" sz="2000" dirty="0" smtClean="0"/>
              <a:t>bone marrow, </a:t>
            </a:r>
            <a:r>
              <a:rPr lang="en-US" sz="2000" dirty="0"/>
              <a:t>peripheral blood and cord blood, </a:t>
            </a:r>
          </a:p>
          <a:p>
            <a:pPr lvl="1">
              <a:lnSpc>
                <a:spcPct val="80000"/>
              </a:lnSpc>
            </a:pPr>
            <a:r>
              <a:rPr lang="en-US" sz="2000" dirty="0"/>
              <a:t>sorted for CD34+ marker</a:t>
            </a:r>
          </a:p>
          <a:p>
            <a:pPr lvl="1">
              <a:lnSpc>
                <a:spcPct val="80000"/>
              </a:lnSpc>
            </a:pPr>
            <a:r>
              <a:rPr lang="en-US" sz="2000" dirty="0"/>
              <a:t>1 in 10,000 positive</a:t>
            </a:r>
          </a:p>
          <a:p>
            <a:pPr>
              <a:lnSpc>
                <a:spcPct val="80000"/>
              </a:lnSpc>
            </a:pPr>
            <a:r>
              <a:rPr lang="en-US" sz="2400" dirty="0" err="1"/>
              <a:t>Mesenchymal</a:t>
            </a:r>
            <a:endParaRPr lang="en-US" sz="2400" dirty="0"/>
          </a:p>
          <a:p>
            <a:pPr lvl="1">
              <a:lnSpc>
                <a:spcPct val="80000"/>
              </a:lnSpc>
            </a:pPr>
            <a:r>
              <a:rPr lang="en-US" sz="2000" dirty="0"/>
              <a:t>Isolated from Bone marrow or </a:t>
            </a:r>
            <a:r>
              <a:rPr lang="en-US" sz="2000" dirty="0" err="1"/>
              <a:t>periostium</a:t>
            </a:r>
            <a:endParaRPr lang="en-US" sz="2000" dirty="0"/>
          </a:p>
          <a:p>
            <a:pPr>
              <a:lnSpc>
                <a:spcPct val="80000"/>
              </a:lnSpc>
            </a:pPr>
            <a:r>
              <a:rPr lang="en-US" sz="2400" dirty="0"/>
              <a:t>Tissue Specific</a:t>
            </a:r>
          </a:p>
          <a:p>
            <a:pPr lvl="1">
              <a:lnSpc>
                <a:spcPct val="80000"/>
              </a:lnSpc>
            </a:pPr>
            <a:r>
              <a:rPr lang="en-US" sz="2000" dirty="0"/>
              <a:t>Tissue Biopsy</a:t>
            </a:r>
          </a:p>
          <a:p>
            <a:pPr lvl="2">
              <a:lnSpc>
                <a:spcPct val="80000"/>
              </a:lnSpc>
            </a:pPr>
            <a:r>
              <a:rPr lang="en-US" sz="1800" dirty="0"/>
              <a:t>Oval cells: Liver</a:t>
            </a:r>
          </a:p>
          <a:p>
            <a:pPr lvl="2">
              <a:lnSpc>
                <a:spcPct val="80000"/>
              </a:lnSpc>
            </a:pPr>
            <a:r>
              <a:rPr lang="en-US" sz="1800" dirty="0"/>
              <a:t>Cardiac stem cells: Heart</a:t>
            </a:r>
          </a:p>
          <a:p>
            <a:pPr lvl="2">
              <a:lnSpc>
                <a:spcPct val="80000"/>
              </a:lnSpc>
            </a:pPr>
            <a:r>
              <a:rPr lang="en-US" sz="1800" dirty="0"/>
              <a:t>Skeletal muscle satellite cells: Skeletal muscle</a:t>
            </a:r>
          </a:p>
        </p:txBody>
      </p:sp>
      <p:pic>
        <p:nvPicPr>
          <p:cNvPr id="37893" name="Picture 5" descr="Liver Biops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600" y="4114800"/>
            <a:ext cx="2819400" cy="2255838"/>
          </a:xfrm>
          <a:prstGeom prst="rect">
            <a:avLst/>
          </a:prstGeom>
          <a:noFill/>
          <a:extLst>
            <a:ext uri="{909E8E84-426E-40dd-AFC4-6F175D3DCCD1}">
              <a14:hiddenFill xmlns="" xmlns:a14="http://schemas.microsoft.com/office/drawing/2010/main">
                <a:solidFill>
                  <a:srgbClr val="FFFFFF"/>
                </a:solidFill>
              </a14:hiddenFill>
            </a:ext>
          </a:extLst>
        </p:spPr>
      </p:pic>
      <p:sp>
        <p:nvSpPr>
          <p:cNvPr id="37894" name="Text Box 6"/>
          <p:cNvSpPr txBox="1">
            <a:spLocks noChangeArrowheads="1"/>
          </p:cNvSpPr>
          <p:nvPr/>
        </p:nvSpPr>
        <p:spPr bwMode="auto">
          <a:xfrm>
            <a:off x="1752600" y="3910013"/>
            <a:ext cx="1446213"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sz="1600"/>
              <a:t>Tissue Biopsy</a:t>
            </a:r>
          </a:p>
        </p:txBody>
      </p:sp>
    </p:spTree>
    <p:extLst>
      <p:ext uri="{BB962C8B-B14F-4D97-AF65-F5344CB8AC3E}">
        <p14:creationId xmlns:p14="http://schemas.microsoft.com/office/powerpoint/2010/main" val="42301369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457200" y="0"/>
            <a:ext cx="8229600" cy="1143000"/>
          </a:xfrm>
        </p:spPr>
        <p:txBody>
          <a:bodyPr/>
          <a:lstStyle/>
          <a:p>
            <a:r>
              <a:rPr lang="en-US" dirty="0"/>
              <a:t>Current Stem Cell Uses</a:t>
            </a:r>
          </a:p>
        </p:txBody>
      </p:sp>
      <p:pic>
        <p:nvPicPr>
          <p:cNvPr id="102403" name="Picture 3"/>
          <p:cNvPicPr>
            <a:picLocks noGrp="1" noChangeAspect="1" noChangeArrowheads="1"/>
          </p:cNvPicPr>
          <p:nvPr>
            <p:ph sz="quarter" idx="1"/>
          </p:nvPr>
        </p:nvPicPr>
        <p:blipFill>
          <a:blip r:embed="rId3" cstate="print">
            <a:extLst>
              <a:ext uri="{28A0092B-C50C-407E-A947-70E740481C1C}">
                <a14:useLocalDpi xmlns:a14="http://schemas.microsoft.com/office/drawing/2010/main" val="0"/>
              </a:ext>
            </a:extLst>
          </a:blip>
          <a:srcRect/>
          <a:stretch>
            <a:fillRect/>
          </a:stretch>
        </p:blipFill>
        <p:spPr>
          <a:xfrm>
            <a:off x="1524000" y="1676400"/>
            <a:ext cx="2895600" cy="2184400"/>
          </a:xfrm>
        </p:spPr>
      </p:pic>
      <p:pic>
        <p:nvPicPr>
          <p:cNvPr id="102404" name="Picture 4"/>
          <p:cNvPicPr>
            <a:picLocks noGrp="1" noChangeAspect="1" noChangeArrowheads="1"/>
          </p:cNvPicPr>
          <p:nvPr>
            <p:ph sz="quarter" idx="2"/>
          </p:nvPr>
        </p:nvPicPr>
        <p:blipFill>
          <a:blip r:embed="rId4" cstate="print">
            <a:extLst>
              <a:ext uri="{28A0092B-C50C-407E-A947-70E740481C1C}">
                <a14:useLocalDpi xmlns:a14="http://schemas.microsoft.com/office/drawing/2010/main" val="0"/>
              </a:ext>
            </a:extLst>
          </a:blip>
          <a:srcRect/>
          <a:stretch>
            <a:fillRect/>
          </a:stretch>
        </p:blipFill>
        <p:spPr>
          <a:xfrm>
            <a:off x="1219200" y="4191000"/>
            <a:ext cx="2743200" cy="2368550"/>
          </a:xfrm>
        </p:spPr>
      </p:pic>
      <p:sp>
        <p:nvSpPr>
          <p:cNvPr id="102405" name="Rectangle 5"/>
          <p:cNvSpPr>
            <a:spLocks noGrp="1" noChangeArrowheads="1"/>
          </p:cNvSpPr>
          <p:nvPr>
            <p:ph type="body" sz="half" idx="3"/>
          </p:nvPr>
        </p:nvSpPr>
        <p:spPr>
          <a:xfrm>
            <a:off x="4648200" y="1600200"/>
            <a:ext cx="4038600" cy="4800600"/>
          </a:xfrm>
        </p:spPr>
        <p:txBody>
          <a:bodyPr/>
          <a:lstStyle/>
          <a:p>
            <a:pPr>
              <a:lnSpc>
                <a:spcPct val="80000"/>
              </a:lnSpc>
            </a:pPr>
            <a:r>
              <a:rPr lang="en-US" sz="1800" dirty="0"/>
              <a:t>Bone Marrow Transplant</a:t>
            </a:r>
          </a:p>
          <a:p>
            <a:pPr lvl="1">
              <a:lnSpc>
                <a:spcPct val="80000"/>
              </a:lnSpc>
            </a:pPr>
            <a:r>
              <a:rPr lang="en-US" sz="1600" dirty="0"/>
              <a:t>Acute and chronic </a:t>
            </a:r>
            <a:r>
              <a:rPr lang="en-US" sz="1600" dirty="0" err="1"/>
              <a:t>leukemias</a:t>
            </a:r>
            <a:r>
              <a:rPr lang="en-US" sz="1600" dirty="0"/>
              <a:t> </a:t>
            </a:r>
          </a:p>
          <a:p>
            <a:pPr lvl="1">
              <a:lnSpc>
                <a:spcPct val="80000"/>
              </a:lnSpc>
            </a:pPr>
            <a:r>
              <a:rPr lang="en-US" sz="1600" dirty="0" err="1"/>
              <a:t>Aplastic</a:t>
            </a:r>
            <a:r>
              <a:rPr lang="en-US" sz="1600" dirty="0"/>
              <a:t> anemia </a:t>
            </a:r>
          </a:p>
          <a:p>
            <a:pPr lvl="1">
              <a:lnSpc>
                <a:spcPct val="80000"/>
              </a:lnSpc>
            </a:pPr>
            <a:r>
              <a:rPr lang="en-US" sz="1600" dirty="0"/>
              <a:t>Breast cancer </a:t>
            </a:r>
          </a:p>
          <a:p>
            <a:pPr lvl="1">
              <a:lnSpc>
                <a:spcPct val="80000"/>
              </a:lnSpc>
            </a:pPr>
            <a:r>
              <a:rPr lang="en-US" sz="1600" dirty="0"/>
              <a:t>Congenital immunodeficiency diseases </a:t>
            </a:r>
          </a:p>
          <a:p>
            <a:pPr lvl="1">
              <a:lnSpc>
                <a:spcPct val="80000"/>
              </a:lnSpc>
            </a:pPr>
            <a:r>
              <a:rPr lang="en-US" sz="1600" dirty="0"/>
              <a:t>Growth factors </a:t>
            </a:r>
          </a:p>
          <a:p>
            <a:pPr lvl="1">
              <a:lnSpc>
                <a:spcPct val="80000"/>
              </a:lnSpc>
            </a:pPr>
            <a:r>
              <a:rPr lang="en-US" sz="1600" dirty="0"/>
              <a:t>Hodgkin's disease </a:t>
            </a:r>
          </a:p>
          <a:p>
            <a:pPr lvl="1">
              <a:lnSpc>
                <a:spcPct val="80000"/>
              </a:lnSpc>
            </a:pPr>
            <a:r>
              <a:rPr lang="en-US" sz="1600" dirty="0"/>
              <a:t>Lymphomas </a:t>
            </a:r>
          </a:p>
          <a:p>
            <a:pPr lvl="1">
              <a:lnSpc>
                <a:spcPct val="80000"/>
              </a:lnSpc>
            </a:pPr>
            <a:r>
              <a:rPr lang="en-US" sz="1600" dirty="0"/>
              <a:t>Metabolic diseases of childhood </a:t>
            </a:r>
          </a:p>
          <a:p>
            <a:pPr lvl="1">
              <a:lnSpc>
                <a:spcPct val="80000"/>
              </a:lnSpc>
            </a:pPr>
            <a:r>
              <a:rPr lang="en-US" sz="1600" dirty="0"/>
              <a:t>Multiple myeloma </a:t>
            </a:r>
          </a:p>
          <a:p>
            <a:pPr lvl="1">
              <a:lnSpc>
                <a:spcPct val="80000"/>
              </a:lnSpc>
            </a:pPr>
            <a:r>
              <a:rPr lang="en-US" sz="1600" dirty="0" err="1"/>
              <a:t>Myelodysplasia</a:t>
            </a:r>
            <a:r>
              <a:rPr lang="en-US" sz="1600" dirty="0"/>
              <a:t> </a:t>
            </a:r>
          </a:p>
          <a:p>
            <a:pPr lvl="1">
              <a:lnSpc>
                <a:spcPct val="80000"/>
              </a:lnSpc>
            </a:pPr>
            <a:r>
              <a:rPr lang="en-US" sz="1600" dirty="0"/>
              <a:t>Ovarian cancer </a:t>
            </a:r>
          </a:p>
          <a:p>
            <a:pPr lvl="1">
              <a:lnSpc>
                <a:spcPct val="80000"/>
              </a:lnSpc>
            </a:pPr>
            <a:r>
              <a:rPr lang="en-US" sz="1600" dirty="0"/>
              <a:t>Testicular cancer </a:t>
            </a:r>
          </a:p>
          <a:p>
            <a:pPr lvl="1">
              <a:lnSpc>
                <a:spcPct val="80000"/>
              </a:lnSpc>
            </a:pPr>
            <a:r>
              <a:rPr lang="en-US" sz="1600" dirty="0"/>
              <a:t>Unrelated-donor bone marrow transplantation </a:t>
            </a:r>
          </a:p>
          <a:p>
            <a:pPr>
              <a:lnSpc>
                <a:spcPct val="80000"/>
              </a:lnSpc>
            </a:pPr>
            <a:r>
              <a:rPr lang="en-US" sz="1800" dirty="0"/>
              <a:t>Clinical Trials for </a:t>
            </a:r>
            <a:r>
              <a:rPr lang="en-US" sz="1800" dirty="0" err="1"/>
              <a:t>Cardiomyoplasty</a:t>
            </a:r>
            <a:endParaRPr lang="en-US" sz="1800" dirty="0"/>
          </a:p>
          <a:p>
            <a:pPr lvl="1">
              <a:lnSpc>
                <a:spcPct val="80000"/>
              </a:lnSpc>
            </a:pPr>
            <a:r>
              <a:rPr lang="en-US" sz="1600" dirty="0"/>
              <a:t>Current cell sources: skeletal </a:t>
            </a:r>
            <a:r>
              <a:rPr lang="en-US" sz="1600" dirty="0" err="1" smtClean="0"/>
              <a:t>myoblasts</a:t>
            </a:r>
            <a:r>
              <a:rPr lang="en-US" sz="1600" dirty="0"/>
              <a:t>,</a:t>
            </a:r>
            <a:r>
              <a:rPr lang="en-US" sz="1600" dirty="0" smtClean="0"/>
              <a:t> MSC, cardiac stem cells</a:t>
            </a:r>
            <a:endParaRPr lang="en-US" sz="1600" dirty="0"/>
          </a:p>
        </p:txBody>
      </p:sp>
      <p:sp>
        <p:nvSpPr>
          <p:cNvPr id="102406" name="Text Box 6"/>
          <p:cNvSpPr txBox="1">
            <a:spLocks noChangeArrowheads="1"/>
          </p:cNvSpPr>
          <p:nvPr/>
        </p:nvSpPr>
        <p:spPr bwMode="auto">
          <a:xfrm>
            <a:off x="0" y="3810000"/>
            <a:ext cx="1885950"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a:t>Cardiomyoplasty</a:t>
            </a:r>
          </a:p>
        </p:txBody>
      </p:sp>
      <p:sp>
        <p:nvSpPr>
          <p:cNvPr id="102407" name="Text Box 7"/>
          <p:cNvSpPr txBox="1">
            <a:spLocks noChangeArrowheads="1"/>
          </p:cNvSpPr>
          <p:nvPr/>
        </p:nvSpPr>
        <p:spPr bwMode="auto">
          <a:xfrm>
            <a:off x="0" y="1295400"/>
            <a:ext cx="2531462"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dirty="0" smtClean="0"/>
              <a:t>Bone Marrow </a:t>
            </a:r>
            <a:r>
              <a:rPr lang="en-US" dirty="0"/>
              <a:t>Transplant</a:t>
            </a:r>
          </a:p>
        </p:txBody>
      </p:sp>
    </p:spTree>
    <p:extLst>
      <p:ext uri="{BB962C8B-B14F-4D97-AF65-F5344CB8AC3E}">
        <p14:creationId xmlns:p14="http://schemas.microsoft.com/office/powerpoint/2010/main" val="16814830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descr="http://upload.wikimedia.org/wikipedia/commons/thumb/b/bd/Stem_cell_treatments.svg/500px-Stem_cell_treatments.svg.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32" y="678180"/>
            <a:ext cx="7025268" cy="576072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1805467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Stem cell therapy</a:t>
            </a:r>
            <a:endParaRPr lang="en-US" dirty="0"/>
          </a:p>
        </p:txBody>
      </p:sp>
      <p:sp>
        <p:nvSpPr>
          <p:cNvPr id="3" name="Content Placeholder 2"/>
          <p:cNvSpPr>
            <a:spLocks noGrp="1"/>
          </p:cNvSpPr>
          <p:nvPr>
            <p:ph idx="1"/>
          </p:nvPr>
        </p:nvSpPr>
        <p:spPr>
          <a:xfrm>
            <a:off x="609600" y="1676401"/>
            <a:ext cx="8077200" cy="4038600"/>
          </a:xfrm>
        </p:spPr>
        <p:txBody>
          <a:bodyPr>
            <a:normAutofit/>
          </a:bodyPr>
          <a:lstStyle/>
          <a:p>
            <a:r>
              <a:rPr lang="en-US" sz="2800" dirty="0" smtClean="0"/>
              <a:t>Proliferate extensively and generate sufficient quantities of tissue. </a:t>
            </a:r>
          </a:p>
          <a:p>
            <a:r>
              <a:rPr lang="en-US" sz="2800" dirty="0" smtClean="0"/>
              <a:t>Differentiate into the desired cell type(s). </a:t>
            </a:r>
          </a:p>
          <a:p>
            <a:r>
              <a:rPr lang="en-US" sz="2800" dirty="0" smtClean="0"/>
              <a:t>Survive in the recipient after transplant. </a:t>
            </a:r>
          </a:p>
          <a:p>
            <a:r>
              <a:rPr lang="en-US" sz="2800" dirty="0" smtClean="0"/>
              <a:t>Integrate into the surrounding tissue after transplant. </a:t>
            </a:r>
          </a:p>
          <a:p>
            <a:r>
              <a:rPr lang="en-US" sz="2800" u="sng" dirty="0" smtClean="0"/>
              <a:t>Function appropriately for the duration of the recipient's life. </a:t>
            </a:r>
          </a:p>
          <a:p>
            <a:endParaRPr lang="en-US" sz="2800" dirty="0"/>
          </a:p>
        </p:txBody>
      </p:sp>
    </p:spTree>
    <p:extLst>
      <p:ext uri="{BB962C8B-B14F-4D97-AF65-F5344CB8AC3E}">
        <p14:creationId xmlns:p14="http://schemas.microsoft.com/office/powerpoint/2010/main" val="25684413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r>
              <a:rPr lang="en-US" dirty="0"/>
              <a:t>Direct </a:t>
            </a:r>
            <a:r>
              <a:rPr lang="en-US" dirty="0" smtClean="0"/>
              <a:t>Injection of Stem Cells</a:t>
            </a:r>
            <a:endParaRPr lang="en-US" dirty="0"/>
          </a:p>
        </p:txBody>
      </p:sp>
      <p:pic>
        <p:nvPicPr>
          <p:cNvPr id="95235"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l="10284" r="10284"/>
          <a:stretch>
            <a:fillRect/>
          </a:stretch>
        </p:blipFill>
        <p:spPr>
          <a:xfrm>
            <a:off x="5029200" y="2145109"/>
            <a:ext cx="4114800" cy="2262982"/>
          </a:xfrm>
        </p:spPr>
      </p:pic>
      <p:sp>
        <p:nvSpPr>
          <p:cNvPr id="95236" name="Rectangle 4"/>
          <p:cNvSpPr>
            <a:spLocks noGrp="1" noChangeArrowheads="1"/>
          </p:cNvSpPr>
          <p:nvPr>
            <p:ph type="body" sz="half" idx="4294967295"/>
          </p:nvPr>
        </p:nvSpPr>
        <p:spPr>
          <a:xfrm>
            <a:off x="152400" y="1447800"/>
            <a:ext cx="4876800" cy="4525963"/>
          </a:xfrm>
        </p:spPr>
        <p:txBody>
          <a:bodyPr>
            <a:normAutofit fontScale="85000" lnSpcReduction="10000"/>
          </a:bodyPr>
          <a:lstStyle/>
          <a:p>
            <a:pPr>
              <a:lnSpc>
                <a:spcPct val="90000"/>
              </a:lnSpc>
            </a:pPr>
            <a:r>
              <a:rPr lang="en-US" sz="2800" dirty="0"/>
              <a:t>Injection directly within the tissue</a:t>
            </a:r>
          </a:p>
          <a:p>
            <a:pPr>
              <a:lnSpc>
                <a:spcPct val="90000"/>
              </a:lnSpc>
            </a:pPr>
            <a:r>
              <a:rPr lang="en-US" sz="2800" dirty="0"/>
              <a:t>Advantages</a:t>
            </a:r>
          </a:p>
          <a:p>
            <a:pPr lvl="1">
              <a:lnSpc>
                <a:spcPct val="90000"/>
              </a:lnSpc>
            </a:pPr>
            <a:r>
              <a:rPr lang="en-US" dirty="0"/>
              <a:t>Cells delivered directly to the site needed therefore increasing chances of engraftment</a:t>
            </a:r>
          </a:p>
          <a:p>
            <a:pPr>
              <a:lnSpc>
                <a:spcPct val="90000"/>
              </a:lnSpc>
            </a:pPr>
            <a:r>
              <a:rPr lang="en-US" sz="2800" dirty="0"/>
              <a:t>Disadvantages</a:t>
            </a:r>
          </a:p>
          <a:p>
            <a:pPr lvl="1">
              <a:lnSpc>
                <a:spcPct val="90000"/>
              </a:lnSpc>
            </a:pPr>
            <a:r>
              <a:rPr lang="en-US" dirty="0"/>
              <a:t>Cell death due to bolus injection</a:t>
            </a:r>
          </a:p>
          <a:p>
            <a:pPr lvl="1">
              <a:lnSpc>
                <a:spcPct val="90000"/>
              </a:lnSpc>
            </a:pPr>
            <a:r>
              <a:rPr lang="en-US" dirty="0"/>
              <a:t>Cells injected into “toxic/wound healing” environment</a:t>
            </a:r>
          </a:p>
          <a:p>
            <a:pPr lvl="1">
              <a:lnSpc>
                <a:spcPct val="90000"/>
              </a:lnSpc>
            </a:pPr>
            <a:r>
              <a:rPr lang="en-US" dirty="0"/>
              <a:t>Possible Invasive procedure</a:t>
            </a:r>
          </a:p>
          <a:p>
            <a:pPr lvl="1">
              <a:lnSpc>
                <a:spcPct val="90000"/>
              </a:lnSpc>
              <a:buFontTx/>
              <a:buNone/>
            </a:pPr>
            <a:r>
              <a:rPr lang="en-US" sz="1800" dirty="0"/>
              <a:t>				</a:t>
            </a:r>
          </a:p>
        </p:txBody>
      </p:sp>
      <p:sp>
        <p:nvSpPr>
          <p:cNvPr id="95237" name="Text Box 5"/>
          <p:cNvSpPr txBox="1">
            <a:spLocks noChangeArrowheads="1"/>
          </p:cNvSpPr>
          <p:nvPr/>
        </p:nvSpPr>
        <p:spPr bwMode="auto">
          <a:xfrm>
            <a:off x="6172200" y="4495800"/>
            <a:ext cx="2279650" cy="3667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spAutoFit/>
          </a:bodyPr>
          <a:lstStyle/>
          <a:p>
            <a:r>
              <a:rPr lang="en-US" dirty="0"/>
              <a:t>Injection via catheter</a:t>
            </a:r>
          </a:p>
        </p:txBody>
      </p:sp>
    </p:spTree>
    <p:extLst>
      <p:ext uri="{BB962C8B-B14F-4D97-AF65-F5344CB8AC3E}">
        <p14:creationId xmlns:p14="http://schemas.microsoft.com/office/powerpoint/2010/main" val="420189302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r>
              <a:rPr lang="en-US" dirty="0"/>
              <a:t>Indirect </a:t>
            </a:r>
            <a:r>
              <a:rPr lang="en-US" dirty="0" smtClean="0"/>
              <a:t>Injection of Stem Cells</a:t>
            </a:r>
            <a:endParaRPr lang="en-US" dirty="0"/>
          </a:p>
        </p:txBody>
      </p:sp>
      <p:sp>
        <p:nvSpPr>
          <p:cNvPr id="97283" name="Rectangle 3"/>
          <p:cNvSpPr>
            <a:spLocks noGrp="1" noChangeArrowheads="1"/>
          </p:cNvSpPr>
          <p:nvPr>
            <p:ph type="body" sz="half" idx="2"/>
          </p:nvPr>
        </p:nvSpPr>
        <p:spPr>
          <a:xfrm>
            <a:off x="4876800" y="1600200"/>
            <a:ext cx="4038600" cy="4525963"/>
          </a:xfrm>
        </p:spPr>
        <p:txBody>
          <a:bodyPr/>
          <a:lstStyle/>
          <a:p>
            <a:pPr>
              <a:lnSpc>
                <a:spcPct val="90000"/>
              </a:lnSpc>
            </a:pPr>
            <a:r>
              <a:rPr lang="en-US" sz="2000"/>
              <a:t>Injection into the circulation prior to the diseased tissue</a:t>
            </a:r>
          </a:p>
          <a:p>
            <a:pPr lvl="1">
              <a:lnSpc>
                <a:spcPct val="90000"/>
              </a:lnSpc>
            </a:pPr>
            <a:r>
              <a:rPr lang="en-US" sz="1800"/>
              <a:t>Cardiac Repair</a:t>
            </a:r>
          </a:p>
          <a:p>
            <a:pPr lvl="1">
              <a:lnSpc>
                <a:spcPct val="90000"/>
              </a:lnSpc>
            </a:pPr>
            <a:r>
              <a:rPr lang="en-US" sz="1800"/>
              <a:t>Brain Regeneration</a:t>
            </a:r>
          </a:p>
          <a:p>
            <a:pPr lvl="1">
              <a:lnSpc>
                <a:spcPct val="90000"/>
              </a:lnSpc>
            </a:pPr>
            <a:r>
              <a:rPr lang="en-US" sz="1800"/>
              <a:t>Multi-Organs (India)</a:t>
            </a:r>
          </a:p>
          <a:p>
            <a:pPr>
              <a:lnSpc>
                <a:spcPct val="90000"/>
              </a:lnSpc>
            </a:pPr>
            <a:r>
              <a:rPr lang="en-US" sz="2000"/>
              <a:t>Advantages</a:t>
            </a:r>
          </a:p>
          <a:p>
            <a:pPr lvl="1">
              <a:lnSpc>
                <a:spcPct val="90000"/>
              </a:lnSpc>
            </a:pPr>
            <a:r>
              <a:rPr lang="en-US" sz="1800"/>
              <a:t>Non-invasive</a:t>
            </a:r>
          </a:p>
          <a:p>
            <a:pPr lvl="1">
              <a:lnSpc>
                <a:spcPct val="90000"/>
              </a:lnSpc>
            </a:pPr>
            <a:r>
              <a:rPr lang="en-US" sz="1800"/>
              <a:t>Possible improved cell viability</a:t>
            </a:r>
          </a:p>
          <a:p>
            <a:pPr>
              <a:lnSpc>
                <a:spcPct val="90000"/>
              </a:lnSpc>
            </a:pPr>
            <a:r>
              <a:rPr lang="en-US" sz="2000"/>
              <a:t>Disadvantages</a:t>
            </a:r>
          </a:p>
          <a:p>
            <a:pPr lvl="1">
              <a:lnSpc>
                <a:spcPct val="90000"/>
              </a:lnSpc>
            </a:pPr>
            <a:r>
              <a:rPr lang="en-US" sz="1800"/>
              <a:t>Cells need to “mobilize to location”</a:t>
            </a:r>
          </a:p>
          <a:p>
            <a:pPr lvl="1">
              <a:lnSpc>
                <a:spcPct val="90000"/>
              </a:lnSpc>
            </a:pPr>
            <a:r>
              <a:rPr lang="en-US" sz="1800"/>
              <a:t>Cells within circulation may not have time to engraft</a:t>
            </a:r>
          </a:p>
          <a:p>
            <a:pPr lvl="1">
              <a:lnSpc>
                <a:spcPct val="90000"/>
              </a:lnSpc>
            </a:pPr>
            <a:endParaRPr lang="en-US" sz="1800"/>
          </a:p>
          <a:p>
            <a:pPr lvl="1">
              <a:lnSpc>
                <a:spcPct val="90000"/>
              </a:lnSpc>
              <a:buFontTx/>
              <a:buNone/>
            </a:pPr>
            <a:endParaRPr lang="en-US" sz="1800"/>
          </a:p>
          <a:p>
            <a:pPr>
              <a:lnSpc>
                <a:spcPct val="90000"/>
              </a:lnSpc>
            </a:pPr>
            <a:endParaRPr lang="en-US" sz="2000"/>
          </a:p>
        </p:txBody>
      </p:sp>
      <p:pic>
        <p:nvPicPr>
          <p:cNvPr id="97284" name="Picture 4"/>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066800" y="1828800"/>
            <a:ext cx="3332163" cy="3733800"/>
          </a:xfrm>
        </p:spPr>
      </p:pic>
    </p:spTree>
    <p:extLst>
      <p:ext uri="{BB962C8B-B14F-4D97-AF65-F5344CB8AC3E}">
        <p14:creationId xmlns:p14="http://schemas.microsoft.com/office/powerpoint/2010/main" val="20051566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Case 1: Cartilage regeneration by MSC injection</a:t>
            </a:r>
            <a:endParaRPr lang="en-US" dirty="0"/>
          </a:p>
        </p:txBody>
      </p:sp>
      <p:sp>
        <p:nvSpPr>
          <p:cNvPr id="3" name="Content Placeholder 2"/>
          <p:cNvSpPr>
            <a:spLocks noGrp="1"/>
          </p:cNvSpPr>
          <p:nvPr>
            <p:ph idx="1"/>
          </p:nvPr>
        </p:nvSpPr>
        <p:spPr>
          <a:xfrm>
            <a:off x="1066800" y="2057399"/>
            <a:ext cx="7620000" cy="2819401"/>
          </a:xfrm>
        </p:spPr>
        <p:txBody>
          <a:bodyPr>
            <a:normAutofit/>
          </a:bodyPr>
          <a:lstStyle/>
          <a:p>
            <a:pPr marL="0" indent="0">
              <a:buNone/>
            </a:pPr>
            <a:r>
              <a:rPr lang="en-US" sz="2400" dirty="0" smtClean="0"/>
              <a:t>Autologous </a:t>
            </a:r>
            <a:r>
              <a:rPr lang="en-US" sz="2400" dirty="0" err="1" smtClean="0"/>
              <a:t>mesenchymal</a:t>
            </a:r>
            <a:r>
              <a:rPr lang="en-US" sz="2400" dirty="0" smtClean="0"/>
              <a:t> stem cell culture and percutaneous injection into a knee</a:t>
            </a:r>
          </a:p>
          <a:p>
            <a:pPr marL="0" indent="0">
              <a:buNone/>
            </a:pPr>
            <a:r>
              <a:rPr lang="en-US" sz="2400" dirty="0" smtClean="0">
                <a:sym typeface="Wingdings" pitchFamily="2" charset="2"/>
              </a:rPr>
              <a:t> </a:t>
            </a:r>
            <a:r>
              <a:rPr lang="en-US" sz="2400" dirty="0" smtClean="0"/>
              <a:t>significant cartilage growth, decreased pain and increased joint mobility</a:t>
            </a:r>
            <a:endParaRPr lang="en-US" sz="2400" dirty="0"/>
          </a:p>
        </p:txBody>
      </p:sp>
      <p:sp>
        <p:nvSpPr>
          <p:cNvPr id="4" name="TextBox 3"/>
          <p:cNvSpPr txBox="1"/>
          <p:nvPr/>
        </p:nvSpPr>
        <p:spPr>
          <a:xfrm>
            <a:off x="1905000" y="5867400"/>
            <a:ext cx="7010400" cy="738664"/>
          </a:xfrm>
          <a:prstGeom prst="rect">
            <a:avLst/>
          </a:prstGeom>
          <a:noFill/>
        </p:spPr>
        <p:txBody>
          <a:bodyPr wrap="square" rtlCol="0">
            <a:spAutoFit/>
          </a:bodyPr>
          <a:lstStyle/>
          <a:p>
            <a:r>
              <a:rPr lang="en-US" sz="1400" dirty="0" err="1" smtClean="0"/>
              <a:t>Centeno</a:t>
            </a:r>
            <a:r>
              <a:rPr lang="en-US" sz="1400" dirty="0" smtClean="0"/>
              <a:t> CJ, </a:t>
            </a:r>
            <a:r>
              <a:rPr lang="en-US" sz="1400" dirty="0" err="1" smtClean="0"/>
              <a:t>Busse</a:t>
            </a:r>
            <a:r>
              <a:rPr lang="en-US" sz="1400" dirty="0" smtClean="0"/>
              <a:t> D, </a:t>
            </a:r>
            <a:r>
              <a:rPr lang="en-US" sz="1400" dirty="0" err="1" smtClean="0"/>
              <a:t>Kisiday</a:t>
            </a:r>
            <a:r>
              <a:rPr lang="en-US" sz="1400" dirty="0" smtClean="0"/>
              <a:t> J, </a:t>
            </a:r>
            <a:r>
              <a:rPr lang="en-US" sz="1400" dirty="0" err="1" smtClean="0"/>
              <a:t>Keohan</a:t>
            </a:r>
            <a:r>
              <a:rPr lang="en-US" sz="1400" dirty="0" smtClean="0"/>
              <a:t> C, Freeman M, </a:t>
            </a:r>
            <a:r>
              <a:rPr lang="en-US" sz="1400" dirty="0" err="1" smtClean="0"/>
              <a:t>Karli</a:t>
            </a:r>
            <a:r>
              <a:rPr lang="en-US" sz="1400" dirty="0" smtClean="0"/>
              <a:t> D (2008). "Increased knee cartilage volume in degenerative joint disease using </a:t>
            </a:r>
            <a:r>
              <a:rPr lang="en-US" sz="1400" dirty="0" err="1" smtClean="0"/>
              <a:t>percutaneously</a:t>
            </a:r>
            <a:r>
              <a:rPr lang="en-US" sz="1400" dirty="0" smtClean="0"/>
              <a:t> implanted, autologous </a:t>
            </a:r>
            <a:r>
              <a:rPr lang="en-US" sz="1400" dirty="0" err="1" smtClean="0"/>
              <a:t>mesenchymal</a:t>
            </a:r>
            <a:r>
              <a:rPr lang="en-US" sz="1400" dirty="0" smtClean="0"/>
              <a:t> stem cells". Pain Physician 11 (3): 343–53. </a:t>
            </a:r>
            <a:endParaRPr lang="en-US" sz="1400" dirty="0"/>
          </a:p>
        </p:txBody>
      </p:sp>
    </p:spTree>
    <p:extLst>
      <p:ext uri="{BB962C8B-B14F-4D97-AF65-F5344CB8AC3E}">
        <p14:creationId xmlns:p14="http://schemas.microsoft.com/office/powerpoint/2010/main" val="209122496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Case 2: Combination therapy of multi adult stem cells</a:t>
            </a:r>
            <a:endParaRPr lang="en-US" dirty="0"/>
          </a:p>
        </p:txBody>
      </p:sp>
      <p:sp>
        <p:nvSpPr>
          <p:cNvPr id="3" name="Content Placeholder 2"/>
          <p:cNvSpPr>
            <a:spLocks noGrp="1"/>
          </p:cNvSpPr>
          <p:nvPr>
            <p:ph sz="half" idx="1"/>
          </p:nvPr>
        </p:nvSpPr>
        <p:spPr>
          <a:xfrm>
            <a:off x="457200" y="1600200"/>
            <a:ext cx="7924800" cy="4525963"/>
          </a:xfrm>
        </p:spPr>
        <p:txBody>
          <a:bodyPr/>
          <a:lstStyle/>
          <a:p>
            <a:r>
              <a:rPr lang="en-US" dirty="0" smtClean="0"/>
              <a:t>Spinal cord injury patient</a:t>
            </a:r>
          </a:p>
          <a:p>
            <a:pPr marL="400050" lvl="1" indent="0">
              <a:buNone/>
            </a:pPr>
            <a:r>
              <a:rPr lang="en-US" dirty="0" err="1"/>
              <a:t>intrathecal</a:t>
            </a:r>
            <a:r>
              <a:rPr lang="en-US" dirty="0"/>
              <a:t> administration of allogeneic umbilical cord blood ex-vivo expanded CD34 and umbilical cord </a:t>
            </a:r>
            <a:r>
              <a:rPr lang="en-US" dirty="0" smtClean="0"/>
              <a:t>matrix</a:t>
            </a:r>
            <a:endParaRPr lang="en-US" dirty="0"/>
          </a:p>
        </p:txBody>
      </p:sp>
      <p:sp>
        <p:nvSpPr>
          <p:cNvPr id="5" name="Rectangle 4"/>
          <p:cNvSpPr/>
          <p:nvPr/>
        </p:nvSpPr>
        <p:spPr>
          <a:xfrm>
            <a:off x="4343400" y="3442454"/>
            <a:ext cx="4460324" cy="369332"/>
          </a:xfrm>
          <a:prstGeom prst="rect">
            <a:avLst/>
          </a:prstGeom>
        </p:spPr>
        <p:txBody>
          <a:bodyPr wrap="none">
            <a:spAutoFit/>
          </a:bodyPr>
          <a:lstStyle/>
          <a:p>
            <a:r>
              <a:rPr lang="en-US" dirty="0"/>
              <a:t>International Archives of Medicine 2010, 3:30</a:t>
            </a:r>
          </a:p>
        </p:txBody>
      </p:sp>
    </p:spTree>
    <p:extLst>
      <p:ext uri="{BB962C8B-B14F-4D97-AF65-F5344CB8AC3E}">
        <p14:creationId xmlns:p14="http://schemas.microsoft.com/office/powerpoint/2010/main" val="25779766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Autologous Cells</a:t>
            </a:r>
            <a:endParaRPr lang="en-US" dirty="0"/>
          </a:p>
        </p:txBody>
      </p:sp>
      <p:sp>
        <p:nvSpPr>
          <p:cNvPr id="3" name="Content Placeholder 2"/>
          <p:cNvSpPr>
            <a:spLocks noGrp="1"/>
          </p:cNvSpPr>
          <p:nvPr>
            <p:ph idx="1"/>
          </p:nvPr>
        </p:nvSpPr>
        <p:spPr/>
        <p:txBody>
          <a:bodyPr>
            <a:normAutofit/>
          </a:bodyPr>
          <a:lstStyle/>
          <a:p>
            <a:r>
              <a:rPr lang="en-US" dirty="0">
                <a:solidFill>
                  <a:srgbClr val="000000"/>
                </a:solidFill>
              </a:rPr>
              <a:t>O</a:t>
            </a:r>
            <a:r>
              <a:rPr lang="en-US" dirty="0" smtClean="0">
                <a:solidFill>
                  <a:srgbClr val="000000"/>
                </a:solidFill>
              </a:rPr>
              <a:t>btained from same individual to which they will be re-implanted. </a:t>
            </a:r>
          </a:p>
          <a:p>
            <a:r>
              <a:rPr lang="en-US" dirty="0" smtClean="0">
                <a:solidFill>
                  <a:srgbClr val="000000"/>
                </a:solidFill>
              </a:rPr>
              <a:t>Have fewest problems with rejection and pathogen transmission</a:t>
            </a:r>
          </a:p>
          <a:p>
            <a:r>
              <a:rPr lang="en-US" dirty="0" smtClean="0">
                <a:solidFill>
                  <a:srgbClr val="000000"/>
                </a:solidFill>
              </a:rPr>
              <a:t>Autologous cells not always available.</a:t>
            </a: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4</a:t>
            </a:fld>
            <a:endParaRPr lang="en-US" dirty="0">
              <a:solidFill>
                <a:srgbClr val="000000"/>
              </a:solidFill>
            </a:endParaRPr>
          </a:p>
        </p:txBody>
      </p:sp>
    </p:spTree>
    <p:extLst>
      <p:ext uri="{BB962C8B-B14F-4D97-AF65-F5344CB8AC3E}">
        <p14:creationId xmlns:p14="http://schemas.microsoft.com/office/powerpoint/2010/main" val="387424874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57200" y="152400"/>
            <a:ext cx="8229600" cy="1143000"/>
          </a:xfrm>
        </p:spPr>
        <p:txBody>
          <a:bodyPr>
            <a:noAutofit/>
          </a:bodyPr>
          <a:lstStyle/>
          <a:p>
            <a:r>
              <a:rPr lang="en-US" dirty="0" smtClean="0"/>
              <a:t>Case 3: Homing of Endogenous Stem Cells </a:t>
            </a:r>
            <a:endParaRPr lang="en-US" dirty="0"/>
          </a:p>
        </p:txBody>
      </p:sp>
      <p:pic>
        <p:nvPicPr>
          <p:cNvPr id="89091" name="Picture 3"/>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228600" y="1600200"/>
            <a:ext cx="4495800" cy="4343400"/>
          </a:xfrm>
        </p:spPr>
      </p:pic>
      <p:sp>
        <p:nvSpPr>
          <p:cNvPr id="89092" name="Rectangle 4"/>
          <p:cNvSpPr>
            <a:spLocks noGrp="1" noChangeArrowheads="1"/>
          </p:cNvSpPr>
          <p:nvPr>
            <p:ph type="body" sz="half" idx="2"/>
          </p:nvPr>
        </p:nvSpPr>
        <p:spPr>
          <a:xfrm>
            <a:off x="4800600" y="2057400"/>
            <a:ext cx="4038600" cy="3276600"/>
          </a:xfrm>
        </p:spPr>
        <p:txBody>
          <a:bodyPr/>
          <a:lstStyle/>
          <a:p>
            <a:r>
              <a:rPr lang="en-US" sz="2800" dirty="0"/>
              <a:t>Mobilize endogenous stem cells</a:t>
            </a:r>
          </a:p>
          <a:p>
            <a:r>
              <a:rPr lang="en-US" sz="2800" dirty="0"/>
              <a:t>Injections of growth factors </a:t>
            </a:r>
          </a:p>
          <a:p>
            <a:r>
              <a:rPr lang="en-US" sz="2800" dirty="0"/>
              <a:t>Wound regeneration signaling</a:t>
            </a:r>
          </a:p>
          <a:p>
            <a:endParaRPr lang="en-US" sz="2800" dirty="0"/>
          </a:p>
        </p:txBody>
      </p:sp>
    </p:spTree>
    <p:extLst>
      <p:ext uri="{BB962C8B-B14F-4D97-AF65-F5344CB8AC3E}">
        <p14:creationId xmlns:p14="http://schemas.microsoft.com/office/powerpoint/2010/main" val="30001873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Case 4: First transplant of a human organ grown from adult stem cells</a:t>
            </a:r>
            <a:endParaRPr lang="en-US" dirty="0"/>
          </a:p>
        </p:txBody>
      </p:sp>
      <p:sp>
        <p:nvSpPr>
          <p:cNvPr id="3" name="Content Placeholder 2"/>
          <p:cNvSpPr>
            <a:spLocks noGrp="1"/>
          </p:cNvSpPr>
          <p:nvPr>
            <p:ph idx="1"/>
          </p:nvPr>
        </p:nvSpPr>
        <p:spPr/>
        <p:txBody>
          <a:bodyPr>
            <a:normAutofit fontScale="92500" lnSpcReduction="20000"/>
          </a:bodyPr>
          <a:lstStyle/>
          <a:p>
            <a:pPr marL="0" indent="0">
              <a:buNone/>
            </a:pPr>
            <a:r>
              <a:rPr lang="en-US" sz="2000" dirty="0" smtClean="0"/>
              <a:t>Donor connective tissue scaffold (</a:t>
            </a:r>
            <a:r>
              <a:rPr lang="en-US" sz="2000" dirty="0" err="1" smtClean="0"/>
              <a:t>decellularized</a:t>
            </a:r>
            <a:r>
              <a:rPr lang="en-US" sz="2000" dirty="0" smtClean="0"/>
              <a:t> trachea) is re-seeded with stem cells from the recipient</a:t>
            </a:r>
          </a:p>
          <a:p>
            <a:pPr marL="0" indent="0">
              <a:buNone/>
            </a:pPr>
            <a:r>
              <a:rPr lang="en-US" sz="2000" dirty="0" smtClean="0"/>
              <a:t>- Chondrocytes derived from </a:t>
            </a:r>
            <a:r>
              <a:rPr lang="en-US" sz="2000" dirty="0" err="1" smtClean="0"/>
              <a:t>mesenchymal</a:t>
            </a:r>
            <a:r>
              <a:rPr lang="en-US" sz="2000" dirty="0" smtClean="0"/>
              <a:t> stem cells (on the outer surface)</a:t>
            </a:r>
          </a:p>
          <a:p>
            <a:pPr marL="0" indent="0">
              <a:buNone/>
            </a:pPr>
            <a:r>
              <a:rPr lang="en-US" sz="2000" dirty="0" smtClean="0"/>
              <a:t>- Epithelial cells derived from bronchial mucosa (on the inner surface)</a:t>
            </a:r>
          </a:p>
          <a:p>
            <a:pPr marL="0" indent="0">
              <a:buNone/>
            </a:pPr>
            <a:endParaRPr lang="en-US" sz="2400" dirty="0"/>
          </a:p>
          <a:p>
            <a:pPr marL="0" indent="0">
              <a:buNone/>
            </a:pPr>
            <a:endParaRPr lang="en-US" sz="2400" dirty="0" smtClean="0"/>
          </a:p>
          <a:p>
            <a:pPr marL="0" indent="0">
              <a:buNone/>
            </a:pPr>
            <a:endParaRPr lang="en-US" dirty="0" smtClean="0"/>
          </a:p>
          <a:p>
            <a:pPr marL="0" indent="0">
              <a:buNone/>
            </a:pPr>
            <a:endParaRPr lang="en-US" sz="2200" b="1" dirty="0" smtClean="0"/>
          </a:p>
          <a:p>
            <a:pPr marL="0" indent="0">
              <a:buNone/>
            </a:pPr>
            <a:endParaRPr lang="en-US" sz="2200" b="1" dirty="0"/>
          </a:p>
          <a:p>
            <a:pPr marL="0" indent="0">
              <a:buNone/>
            </a:pPr>
            <a:endParaRPr lang="en-US" sz="2200" b="1" dirty="0" smtClean="0"/>
          </a:p>
          <a:p>
            <a:pPr marL="0" indent="0">
              <a:buNone/>
            </a:pPr>
            <a:endParaRPr lang="en-US" sz="2200" b="1" dirty="0"/>
          </a:p>
          <a:p>
            <a:pPr marL="0" indent="0">
              <a:buNone/>
            </a:pPr>
            <a:endParaRPr lang="en-US" sz="2200" b="1" dirty="0" smtClean="0"/>
          </a:p>
          <a:p>
            <a:pPr marL="0" indent="0">
              <a:buNone/>
            </a:pPr>
            <a:endParaRPr lang="en-US" sz="2200" b="1" dirty="0" smtClean="0"/>
          </a:p>
          <a:p>
            <a:pPr marL="0" indent="0">
              <a:buNone/>
            </a:pPr>
            <a:r>
              <a:rPr lang="en-US" sz="1400" dirty="0" smtClean="0"/>
              <a:t>Paolo </a:t>
            </a:r>
            <a:r>
              <a:rPr lang="en-US" sz="1400" dirty="0" err="1" smtClean="0"/>
              <a:t>Macchiarini</a:t>
            </a:r>
            <a:r>
              <a:rPr lang="en-US" sz="1400" dirty="0" smtClean="0"/>
              <a:t> </a:t>
            </a:r>
            <a:r>
              <a:rPr lang="en-US" sz="1400" i="1" dirty="0" smtClean="0"/>
              <a:t>et al. Lancet</a:t>
            </a:r>
            <a:r>
              <a:rPr lang="en-US" sz="1400" dirty="0" smtClean="0"/>
              <a:t>, 2008 Dec 13; 372 (9655): 2023-30</a:t>
            </a:r>
          </a:p>
          <a:p>
            <a:pPr marL="0" indent="0">
              <a:buNone/>
            </a:pPr>
            <a:endParaRPr lang="en-US" sz="14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73269" y="3276600"/>
            <a:ext cx="6066471" cy="233220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3535680" y="5608806"/>
            <a:ext cx="3810000" cy="399620"/>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2000" b="1" dirty="0" smtClean="0"/>
              <a:t>Bioreactor developed for airway tissue engineering</a:t>
            </a:r>
            <a:endParaRPr lang="en-US" sz="2000" dirty="0"/>
          </a:p>
        </p:txBody>
      </p:sp>
    </p:spTree>
    <p:extLst>
      <p:ext uri="{BB962C8B-B14F-4D97-AF65-F5344CB8AC3E}">
        <p14:creationId xmlns:p14="http://schemas.microsoft.com/office/powerpoint/2010/main" val="2407974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Case 5: combination with pluripotent stem cells: Vascularized cardiac patches</a:t>
            </a:r>
            <a:endParaRPr lang="en-US" dirty="0"/>
          </a:p>
        </p:txBody>
      </p:sp>
      <p:sp>
        <p:nvSpPr>
          <p:cNvPr id="3" name="Content Placeholder 2"/>
          <p:cNvSpPr>
            <a:spLocks noGrp="1"/>
          </p:cNvSpPr>
          <p:nvPr>
            <p:ph idx="1"/>
          </p:nvPr>
        </p:nvSpPr>
        <p:spPr>
          <a:xfrm>
            <a:off x="457200" y="1600200"/>
            <a:ext cx="5029200" cy="4525963"/>
          </a:xfrm>
        </p:spPr>
        <p:txBody>
          <a:bodyPr>
            <a:normAutofit fontScale="92500" lnSpcReduction="10000"/>
          </a:bodyPr>
          <a:lstStyle/>
          <a:p>
            <a:pPr marL="0" indent="0">
              <a:buNone/>
            </a:pPr>
            <a:r>
              <a:rPr lang="en-US" dirty="0" smtClean="0"/>
              <a:t>Cardiac patches</a:t>
            </a:r>
          </a:p>
          <a:p>
            <a:pPr marL="0" indent="0">
              <a:buNone/>
            </a:pPr>
            <a:r>
              <a:rPr lang="en-US" dirty="0" err="1" smtClean="0"/>
              <a:t>hESC</a:t>
            </a:r>
            <a:r>
              <a:rPr lang="en-US" dirty="0" smtClean="0"/>
              <a:t>-derived </a:t>
            </a:r>
            <a:r>
              <a:rPr lang="en-US" dirty="0" err="1" smtClean="0"/>
              <a:t>cardiomyocytes</a:t>
            </a:r>
            <a:r>
              <a:rPr lang="en-US" dirty="0" smtClean="0"/>
              <a:t>, </a:t>
            </a:r>
          </a:p>
          <a:p>
            <a:pPr marL="0" indent="0">
              <a:buNone/>
            </a:pPr>
            <a:r>
              <a:rPr lang="en-US" dirty="0" smtClean="0"/>
              <a:t>human umbilical vein endothelial cells (HUVECs)</a:t>
            </a:r>
          </a:p>
          <a:p>
            <a:pPr marL="0" indent="0">
              <a:buNone/>
            </a:pPr>
            <a:r>
              <a:rPr lang="en-US" dirty="0" smtClean="0"/>
              <a:t>mouse embryonic fibroblasts (MEFs)</a:t>
            </a:r>
          </a:p>
          <a:p>
            <a:pPr>
              <a:buFontTx/>
              <a:buChar char="-"/>
            </a:pPr>
            <a:r>
              <a:rPr lang="en-US" dirty="0" smtClean="0"/>
              <a:t>Higher vessel structures</a:t>
            </a:r>
          </a:p>
          <a:p>
            <a:pPr>
              <a:buFontTx/>
              <a:buChar char="-"/>
            </a:pPr>
            <a:r>
              <a:rPr lang="en-US" dirty="0" smtClean="0"/>
              <a:t>larger cell grafts</a:t>
            </a:r>
          </a:p>
          <a:p>
            <a:pPr>
              <a:buFontTx/>
              <a:buChar char="-"/>
            </a:pPr>
            <a:r>
              <a:rPr lang="en-US" dirty="0" smtClean="0"/>
              <a:t>improved viability</a:t>
            </a:r>
            <a:endParaRPr lang="en-US" dirty="0"/>
          </a:p>
        </p:txBody>
      </p:sp>
      <p:sp>
        <p:nvSpPr>
          <p:cNvPr id="4" name="Rectangle 3"/>
          <p:cNvSpPr/>
          <p:nvPr/>
        </p:nvSpPr>
        <p:spPr>
          <a:xfrm>
            <a:off x="4194659" y="5835134"/>
            <a:ext cx="4572000" cy="307777"/>
          </a:xfrm>
          <a:prstGeom prst="rect">
            <a:avLst/>
          </a:prstGeom>
        </p:spPr>
        <p:txBody>
          <a:bodyPr>
            <a:spAutoFit/>
          </a:bodyPr>
          <a:lstStyle/>
          <a:p>
            <a:r>
              <a:rPr lang="pl-PL" sz="1400" dirty="0" smtClean="0"/>
              <a:t>Proc Natl Acad Sci U S A. 2009 Sep 29;106(39):16568-73</a:t>
            </a:r>
            <a:endParaRPr lang="en-US" sz="1400" dirty="0"/>
          </a:p>
        </p:txBody>
      </p:sp>
      <p:pic>
        <p:nvPicPr>
          <p:cNvPr id="6246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1981200"/>
            <a:ext cx="3447899" cy="3733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4191000" y="6142911"/>
            <a:ext cx="4572000" cy="307777"/>
          </a:xfrm>
          <a:prstGeom prst="rect">
            <a:avLst/>
          </a:prstGeom>
        </p:spPr>
        <p:txBody>
          <a:bodyPr>
            <a:spAutoFit/>
          </a:bodyPr>
          <a:lstStyle/>
          <a:p>
            <a:r>
              <a:rPr lang="en-US" sz="1400" dirty="0" smtClean="0"/>
              <a:t>Cell Stem Cell, 5(6) 575-576, 2009</a:t>
            </a:r>
            <a:endParaRPr lang="en-US" sz="1400" dirty="0"/>
          </a:p>
        </p:txBody>
      </p:sp>
    </p:spTree>
    <p:extLst>
      <p:ext uri="{BB962C8B-B14F-4D97-AF65-F5344CB8AC3E}">
        <p14:creationId xmlns:p14="http://schemas.microsoft.com/office/powerpoint/2010/main" val="3056231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Allogenic</a:t>
            </a:r>
            <a:r>
              <a:rPr lang="en-US" dirty="0" smtClean="0"/>
              <a:t> cells</a:t>
            </a:r>
            <a:endParaRPr lang="en-US" dirty="0"/>
          </a:p>
        </p:txBody>
      </p:sp>
      <p:sp>
        <p:nvSpPr>
          <p:cNvPr id="3" name="Content Placeholder 2"/>
          <p:cNvSpPr>
            <a:spLocks noGrp="1"/>
          </p:cNvSpPr>
          <p:nvPr>
            <p:ph idx="1"/>
          </p:nvPr>
        </p:nvSpPr>
        <p:spPr>
          <a:xfrm>
            <a:off x="457200" y="1600200"/>
            <a:ext cx="4419600" cy="4525963"/>
          </a:xfrm>
        </p:spPr>
        <p:txBody>
          <a:bodyPr>
            <a:normAutofit/>
          </a:bodyPr>
          <a:lstStyle/>
          <a:p>
            <a:r>
              <a:rPr lang="en-US" sz="3000" dirty="0">
                <a:solidFill>
                  <a:srgbClr val="000000"/>
                </a:solidFill>
              </a:rPr>
              <a:t>C</a:t>
            </a:r>
            <a:r>
              <a:rPr lang="en-US" sz="3000" dirty="0" smtClean="0">
                <a:solidFill>
                  <a:srgbClr val="000000"/>
                </a:solidFill>
              </a:rPr>
              <a:t>ome from a donor of  same species. </a:t>
            </a:r>
          </a:p>
          <a:p>
            <a:r>
              <a:rPr lang="en-US" sz="3000" dirty="0" smtClean="0">
                <a:solidFill>
                  <a:srgbClr val="000000"/>
                </a:solidFill>
              </a:rPr>
              <a:t>Employment of dermal fibroblasts from human foreskin </a:t>
            </a:r>
          </a:p>
          <a:p>
            <a:r>
              <a:rPr lang="en-US" sz="3000" dirty="0">
                <a:solidFill>
                  <a:srgbClr val="000000"/>
                </a:solidFill>
              </a:rPr>
              <a:t>D</a:t>
            </a:r>
            <a:r>
              <a:rPr lang="en-US" sz="3000" dirty="0" smtClean="0">
                <a:solidFill>
                  <a:srgbClr val="000000"/>
                </a:solidFill>
              </a:rPr>
              <a:t>emonstrated to be immunologically safe &amp; thus a viable choice for TE of skin.</a:t>
            </a:r>
          </a:p>
          <a:p>
            <a:pPr>
              <a:buNone/>
            </a:pPr>
            <a:endParaRPr lang="en-US" sz="3000" dirty="0" smtClean="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5</a:t>
            </a:fld>
            <a:endParaRPr lang="en-US">
              <a:solidFill>
                <a:srgbClr val="000000"/>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8968" y="1676400"/>
            <a:ext cx="4115032" cy="46037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821662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rgbClr val="000000"/>
                </a:solidFill>
              </a:rPr>
              <a:t>Xenogenic</a:t>
            </a:r>
            <a:r>
              <a:rPr lang="en-US" dirty="0">
                <a:solidFill>
                  <a:srgbClr val="000000"/>
                </a:solidFill>
              </a:rPr>
              <a:t> cells </a:t>
            </a:r>
            <a:endParaRPr lang="en-US" dirty="0"/>
          </a:p>
        </p:txBody>
      </p:sp>
      <p:sp>
        <p:nvSpPr>
          <p:cNvPr id="3" name="Content Placeholder 2"/>
          <p:cNvSpPr>
            <a:spLocks noGrp="1"/>
          </p:cNvSpPr>
          <p:nvPr>
            <p:ph idx="1"/>
          </p:nvPr>
        </p:nvSpPr>
        <p:spPr/>
        <p:txBody>
          <a:bodyPr/>
          <a:lstStyle/>
          <a:p>
            <a:r>
              <a:rPr lang="en-US" sz="2800" dirty="0" smtClean="0">
                <a:solidFill>
                  <a:srgbClr val="000000"/>
                </a:solidFill>
              </a:rPr>
              <a:t>Donor from another </a:t>
            </a:r>
            <a:r>
              <a:rPr lang="en-US" sz="2800" dirty="0">
                <a:solidFill>
                  <a:srgbClr val="000000"/>
                </a:solidFill>
              </a:rPr>
              <a:t>species. </a:t>
            </a:r>
            <a:endParaRPr lang="en-US" sz="2800" dirty="0" smtClean="0">
              <a:solidFill>
                <a:srgbClr val="000000"/>
              </a:solidFill>
            </a:endParaRPr>
          </a:p>
          <a:p>
            <a:r>
              <a:rPr lang="en-US" sz="2800" dirty="0" smtClean="0">
                <a:solidFill>
                  <a:srgbClr val="000000"/>
                </a:solidFill>
              </a:rPr>
              <a:t>In </a:t>
            </a:r>
            <a:r>
              <a:rPr lang="en-US" sz="2800" dirty="0">
                <a:solidFill>
                  <a:srgbClr val="000000"/>
                </a:solidFill>
              </a:rPr>
              <a:t>particular animal cells have been used quite extensively in experiments aimed at  construction of CV implants.</a:t>
            </a:r>
          </a:p>
          <a:p>
            <a:endParaRPr lang="en-US" dirty="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6</a:t>
            </a:fld>
            <a:endParaRPr lang="en-US">
              <a:solidFill>
                <a:srgbClr val="000000"/>
              </a:solidFill>
            </a:endParaRPr>
          </a:p>
        </p:txBody>
      </p:sp>
    </p:spTree>
    <p:extLst>
      <p:ext uri="{BB962C8B-B14F-4D97-AF65-F5344CB8AC3E}">
        <p14:creationId xmlns:p14="http://schemas.microsoft.com/office/powerpoint/2010/main" val="170481084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Stem cells</a:t>
            </a:r>
            <a:endParaRPr lang="en-US" dirty="0">
              <a:solidFill>
                <a:srgbClr val="000000"/>
              </a:solidFill>
            </a:endParaRPr>
          </a:p>
        </p:txBody>
      </p:sp>
      <p:sp>
        <p:nvSpPr>
          <p:cNvPr id="3" name="Content Placeholder 2"/>
          <p:cNvSpPr>
            <a:spLocks noGrp="1"/>
          </p:cNvSpPr>
          <p:nvPr>
            <p:ph idx="1"/>
          </p:nvPr>
        </p:nvSpPr>
        <p:spPr/>
        <p:txBody>
          <a:bodyPr>
            <a:normAutofit/>
          </a:bodyPr>
          <a:lstStyle/>
          <a:p>
            <a:r>
              <a:rPr lang="en-US" sz="2800" dirty="0" smtClean="0">
                <a:solidFill>
                  <a:srgbClr val="000000"/>
                </a:solidFill>
              </a:rPr>
              <a:t>Undifferentiated cells with ability to divide in culture </a:t>
            </a:r>
          </a:p>
          <a:p>
            <a:r>
              <a:rPr lang="en-US" sz="2800" dirty="0">
                <a:solidFill>
                  <a:srgbClr val="000000"/>
                </a:solidFill>
              </a:rPr>
              <a:t>C</a:t>
            </a:r>
            <a:r>
              <a:rPr lang="en-US" sz="2800" dirty="0" smtClean="0">
                <a:solidFill>
                  <a:srgbClr val="000000"/>
                </a:solidFill>
              </a:rPr>
              <a:t>apable of dividing and renewing themselves for long periods </a:t>
            </a:r>
          </a:p>
          <a:p>
            <a:r>
              <a:rPr lang="en-US" sz="2800" dirty="0" smtClean="0">
                <a:solidFill>
                  <a:srgbClr val="000000"/>
                </a:solidFill>
              </a:rPr>
              <a:t>They can give rise to specialized cell types</a:t>
            </a:r>
          </a:p>
          <a:p>
            <a:r>
              <a:rPr lang="en-US" sz="2800" dirty="0">
                <a:solidFill>
                  <a:srgbClr val="000000"/>
                </a:solidFill>
              </a:rPr>
              <a:t>Stem cells could be:</a:t>
            </a:r>
          </a:p>
          <a:p>
            <a:pPr lvl="1"/>
            <a:r>
              <a:rPr lang="en-US" sz="2400" dirty="0">
                <a:solidFill>
                  <a:srgbClr val="000000"/>
                </a:solidFill>
              </a:rPr>
              <a:t>Adult stem cells</a:t>
            </a:r>
          </a:p>
          <a:p>
            <a:pPr lvl="1"/>
            <a:r>
              <a:rPr lang="en-US" sz="2400" dirty="0">
                <a:solidFill>
                  <a:srgbClr val="000000"/>
                </a:solidFill>
              </a:rPr>
              <a:t>Embryonic stem cells </a:t>
            </a:r>
            <a:r>
              <a:rPr lang="en-US" sz="2800" dirty="0" smtClean="0">
                <a:solidFill>
                  <a:srgbClr val="000000"/>
                </a:solidFill>
              </a:rPr>
              <a:t/>
            </a:r>
            <a:br>
              <a:rPr lang="en-US" sz="2800" dirty="0" smtClean="0">
                <a:solidFill>
                  <a:srgbClr val="000000"/>
                </a:solidFill>
              </a:rPr>
            </a:br>
            <a:r>
              <a:rPr lang="en-US" sz="2800" dirty="0" smtClean="0">
                <a:solidFill>
                  <a:srgbClr val="000000"/>
                </a:solidFill>
              </a:rPr>
              <a:t/>
            </a:r>
            <a:br>
              <a:rPr lang="en-US" sz="2800" dirty="0" smtClean="0">
                <a:solidFill>
                  <a:srgbClr val="000000"/>
                </a:solidFill>
              </a:rPr>
            </a:br>
            <a:endParaRPr lang="en-US" sz="2800" dirty="0" smtClean="0">
              <a:solidFill>
                <a:srgbClr val="000000"/>
              </a:solidFill>
            </a:endParaRPr>
          </a:p>
          <a:p>
            <a:endParaRPr lang="en-US" dirty="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7</a:t>
            </a:fld>
            <a:endParaRPr lang="en-US">
              <a:solidFill>
                <a:srgbClr val="000000"/>
              </a:solidFill>
            </a:endParaRPr>
          </a:p>
        </p:txBody>
      </p:sp>
    </p:spTree>
    <p:extLst>
      <p:ext uri="{BB962C8B-B14F-4D97-AF65-F5344CB8AC3E}">
        <p14:creationId xmlns:p14="http://schemas.microsoft.com/office/powerpoint/2010/main" val="121951109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Adult Stem Cells</a:t>
            </a:r>
            <a:endParaRPr lang="en-US" dirty="0"/>
          </a:p>
        </p:txBody>
      </p:sp>
      <p:sp>
        <p:nvSpPr>
          <p:cNvPr id="3" name="Content Placeholder 2"/>
          <p:cNvSpPr>
            <a:spLocks noGrp="1"/>
          </p:cNvSpPr>
          <p:nvPr>
            <p:ph idx="1"/>
          </p:nvPr>
        </p:nvSpPr>
        <p:spPr>
          <a:xfrm>
            <a:off x="457200" y="1600200"/>
            <a:ext cx="6248400" cy="4876800"/>
          </a:xfrm>
        </p:spPr>
        <p:txBody>
          <a:bodyPr>
            <a:normAutofit lnSpcReduction="10000"/>
          </a:bodyPr>
          <a:lstStyle/>
          <a:p>
            <a:pPr algn="just"/>
            <a:r>
              <a:rPr lang="en-US" sz="2800" dirty="0" smtClean="0">
                <a:solidFill>
                  <a:srgbClr val="000000"/>
                </a:solidFill>
              </a:rPr>
              <a:t>Also known as somatic (from Greek "of the body") stem cells and </a:t>
            </a:r>
            <a:r>
              <a:rPr lang="en-US" sz="2800" dirty="0" err="1" smtClean="0">
                <a:solidFill>
                  <a:srgbClr val="000000"/>
                </a:solidFill>
              </a:rPr>
              <a:t>germline</a:t>
            </a:r>
            <a:r>
              <a:rPr lang="en-US" sz="2800" dirty="0" smtClean="0">
                <a:solidFill>
                  <a:srgbClr val="000000"/>
                </a:solidFill>
              </a:rPr>
              <a:t> (giving rise to gametes) stem cells</a:t>
            </a:r>
          </a:p>
          <a:p>
            <a:pPr algn="just"/>
            <a:r>
              <a:rPr lang="en-US" sz="2800" dirty="0" smtClean="0">
                <a:solidFill>
                  <a:srgbClr val="000000"/>
                </a:solidFill>
              </a:rPr>
              <a:t>Can be found in children, as well as adults.</a:t>
            </a:r>
          </a:p>
          <a:p>
            <a:pPr algn="just"/>
            <a:r>
              <a:rPr lang="en-US" sz="2800" dirty="0" smtClean="0">
                <a:solidFill>
                  <a:srgbClr val="000000"/>
                </a:solidFill>
              </a:rPr>
              <a:t>Pluripotent adult stem cells are rare </a:t>
            </a:r>
          </a:p>
          <a:p>
            <a:pPr algn="just"/>
            <a:r>
              <a:rPr lang="en-US" sz="2800" dirty="0">
                <a:solidFill>
                  <a:srgbClr val="000000"/>
                </a:solidFill>
              </a:rPr>
              <a:t>G</a:t>
            </a:r>
            <a:r>
              <a:rPr lang="en-US" sz="2800" dirty="0" smtClean="0">
                <a:solidFill>
                  <a:srgbClr val="000000"/>
                </a:solidFill>
              </a:rPr>
              <a:t>enerally small in number but can be found in a number of tissues including umbilical cord blood and bone marrow</a:t>
            </a:r>
          </a:p>
          <a:p>
            <a:pPr algn="just"/>
            <a:r>
              <a:rPr lang="en-US" sz="2800" dirty="0" smtClean="0">
                <a:solidFill>
                  <a:srgbClr val="000000"/>
                </a:solidFill>
              </a:rPr>
              <a:t>Main </a:t>
            </a:r>
            <a:r>
              <a:rPr lang="en-US" sz="2800" dirty="0">
                <a:solidFill>
                  <a:srgbClr val="000000"/>
                </a:solidFill>
              </a:rPr>
              <a:t>function: to maintain and </a:t>
            </a:r>
            <a:r>
              <a:rPr lang="en-US" sz="2800" dirty="0" smtClean="0">
                <a:solidFill>
                  <a:srgbClr val="000000"/>
                </a:solidFill>
              </a:rPr>
              <a:t>repair the </a:t>
            </a:r>
            <a:r>
              <a:rPr lang="en-US" sz="2800" dirty="0">
                <a:solidFill>
                  <a:srgbClr val="000000"/>
                </a:solidFill>
              </a:rPr>
              <a:t>tissue in which they are </a:t>
            </a:r>
            <a:r>
              <a:rPr lang="en-US" sz="2800" dirty="0" smtClean="0">
                <a:solidFill>
                  <a:srgbClr val="000000"/>
                </a:solidFill>
              </a:rPr>
              <a:t>found</a:t>
            </a:r>
            <a:r>
              <a:rPr lang="en-US" dirty="0" smtClean="0">
                <a:solidFill>
                  <a:srgbClr val="000000"/>
                </a:solidFill>
              </a:rPr>
              <a:t> </a:t>
            </a:r>
          </a:p>
          <a:p>
            <a:pPr>
              <a:buFont typeface="Wingdings" pitchFamily="2" charset="2"/>
              <a:buChar char="v"/>
            </a:pPr>
            <a:endParaRPr lang="en-US" sz="2800" dirty="0">
              <a:solidFill>
                <a:srgbClr val="000000"/>
              </a:solidFill>
            </a:endParaRPr>
          </a:p>
        </p:txBody>
      </p:sp>
      <p:sp>
        <p:nvSpPr>
          <p:cNvPr id="4" name="Slide Number Placeholder 3"/>
          <p:cNvSpPr>
            <a:spLocks noGrp="1"/>
          </p:cNvSpPr>
          <p:nvPr>
            <p:ph type="sldNum" sz="quarter" idx="12"/>
          </p:nvPr>
        </p:nvSpPr>
        <p:spPr/>
        <p:txBody>
          <a:bodyPr/>
          <a:lstStyle/>
          <a:p>
            <a:fld id="{4D8C8DBA-AD2A-4A72-B8BB-FAEC59960DAD}" type="slidenum">
              <a:rPr lang="en-US" smtClean="0">
                <a:solidFill>
                  <a:srgbClr val="000000"/>
                </a:solidFill>
              </a:rPr>
              <a:pPr/>
              <a:t>8</a:t>
            </a:fld>
            <a:endParaRPr lang="en-US" dirty="0">
              <a:solidFill>
                <a:srgbClr val="000000"/>
              </a:solidFill>
            </a:endParaRPr>
          </a:p>
        </p:txBody>
      </p:sp>
    </p:spTree>
    <p:extLst>
      <p:ext uri="{BB962C8B-B14F-4D97-AF65-F5344CB8AC3E}">
        <p14:creationId xmlns:p14="http://schemas.microsoft.com/office/powerpoint/2010/main" val="344347076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Embryonic </a:t>
            </a:r>
            <a:r>
              <a:rPr lang="en-US" dirty="0" smtClean="0">
                <a:solidFill>
                  <a:srgbClr val="000000"/>
                </a:solidFill>
              </a:rPr>
              <a:t>Stem Cells </a:t>
            </a:r>
            <a:endParaRPr lang="en-US" dirty="0"/>
          </a:p>
        </p:txBody>
      </p:sp>
      <p:pic>
        <p:nvPicPr>
          <p:cNvPr id="56322" name="Picture 2" descr="embryonic stem cell culture"/>
          <p:cNvPicPr>
            <a:picLocks noChangeAspect="1" noChangeArrowheads="1"/>
          </p:cNvPicPr>
          <p:nvPr/>
        </p:nvPicPr>
        <p:blipFill>
          <a:blip r:embed="rId2"/>
          <a:srcRect/>
          <a:stretch>
            <a:fillRect/>
          </a:stretch>
        </p:blipFill>
        <p:spPr bwMode="auto">
          <a:xfrm>
            <a:off x="5181600" y="1981200"/>
            <a:ext cx="3984420" cy="4368373"/>
          </a:xfrm>
          <a:prstGeom prst="rect">
            <a:avLst/>
          </a:prstGeom>
          <a:noFill/>
        </p:spPr>
      </p:pic>
      <p:sp>
        <p:nvSpPr>
          <p:cNvPr id="3" name="Content Placeholder 2"/>
          <p:cNvSpPr>
            <a:spLocks noGrp="1"/>
          </p:cNvSpPr>
          <p:nvPr>
            <p:ph idx="1"/>
          </p:nvPr>
        </p:nvSpPr>
        <p:spPr>
          <a:xfrm>
            <a:off x="152400" y="1295400"/>
            <a:ext cx="5181600" cy="5562600"/>
          </a:xfrm>
        </p:spPr>
        <p:txBody>
          <a:bodyPr>
            <a:normAutofit lnSpcReduction="10000"/>
          </a:bodyPr>
          <a:lstStyle/>
          <a:p>
            <a:pPr algn="just"/>
            <a:r>
              <a:rPr lang="en-US" sz="2800" dirty="0" smtClean="0">
                <a:solidFill>
                  <a:srgbClr val="000000"/>
                </a:solidFill>
              </a:rPr>
              <a:t>Isolated from </a:t>
            </a:r>
            <a:r>
              <a:rPr lang="en-US" sz="2800" dirty="0" err="1" smtClean="0">
                <a:solidFill>
                  <a:srgbClr val="000000"/>
                </a:solidFill>
              </a:rPr>
              <a:t>epiblast</a:t>
            </a:r>
            <a:r>
              <a:rPr lang="en-US" sz="2800" dirty="0" smtClean="0">
                <a:solidFill>
                  <a:srgbClr val="000000"/>
                </a:solidFill>
              </a:rPr>
              <a:t> tissue of inner cell mass of a blastocyst or earlier </a:t>
            </a:r>
            <a:r>
              <a:rPr lang="en-US" sz="2800" dirty="0" err="1" smtClean="0">
                <a:solidFill>
                  <a:srgbClr val="000000"/>
                </a:solidFill>
              </a:rPr>
              <a:t>morula</a:t>
            </a:r>
            <a:r>
              <a:rPr lang="en-US" sz="2800" dirty="0" smtClean="0">
                <a:solidFill>
                  <a:srgbClr val="000000"/>
                </a:solidFill>
              </a:rPr>
              <a:t> stage embryos </a:t>
            </a:r>
          </a:p>
          <a:p>
            <a:pPr algn="just"/>
            <a:r>
              <a:rPr lang="en-US" sz="2800" dirty="0">
                <a:solidFill>
                  <a:srgbClr val="000000"/>
                </a:solidFill>
              </a:rPr>
              <a:t>A</a:t>
            </a:r>
            <a:r>
              <a:rPr lang="en-US" sz="2800" dirty="0" smtClean="0">
                <a:solidFill>
                  <a:srgbClr val="000000"/>
                </a:solidFill>
              </a:rPr>
              <a:t>pproximately 4 to 5 days old in humans and  consisting of 50–150 cells. </a:t>
            </a:r>
          </a:p>
          <a:p>
            <a:pPr algn="just"/>
            <a:r>
              <a:rPr lang="en-US" sz="2800" dirty="0" smtClean="0">
                <a:solidFill>
                  <a:srgbClr val="000000"/>
                </a:solidFill>
              </a:rPr>
              <a:t>Pluripotent: give rise during development to all derivatives of 3 primary germ layers: </a:t>
            </a:r>
          </a:p>
          <a:p>
            <a:pPr lvl="1" algn="just"/>
            <a:r>
              <a:rPr lang="en-US" sz="2400" dirty="0" smtClean="0">
                <a:solidFill>
                  <a:srgbClr val="000000"/>
                </a:solidFill>
              </a:rPr>
              <a:t>Ectoderm </a:t>
            </a:r>
          </a:p>
          <a:p>
            <a:pPr lvl="1" algn="just"/>
            <a:r>
              <a:rPr lang="en-US" sz="2400" dirty="0" smtClean="0">
                <a:solidFill>
                  <a:srgbClr val="000000"/>
                </a:solidFill>
              </a:rPr>
              <a:t>Endoderm  </a:t>
            </a:r>
          </a:p>
          <a:p>
            <a:pPr lvl="1" algn="just"/>
            <a:r>
              <a:rPr lang="en-US" sz="2400" dirty="0" smtClean="0">
                <a:solidFill>
                  <a:srgbClr val="000000"/>
                </a:solidFill>
              </a:rPr>
              <a:t>Mesoderm</a:t>
            </a:r>
            <a:endParaRPr lang="en-US" sz="2400" dirty="0">
              <a:solidFill>
                <a:srgbClr val="000000"/>
              </a:solidFill>
            </a:endParaRPr>
          </a:p>
        </p:txBody>
      </p:sp>
    </p:spTree>
    <p:extLst>
      <p:ext uri="{BB962C8B-B14F-4D97-AF65-F5344CB8AC3E}">
        <p14:creationId xmlns:p14="http://schemas.microsoft.com/office/powerpoint/2010/main" val="156026498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11277</TotalTime>
  <Words>2242</Words>
  <Application>Microsoft Office PowerPoint</Application>
  <PresentationFormat>On-screen Show (4:3)</PresentationFormat>
  <Paragraphs>333</Paragraphs>
  <Slides>42</Slides>
  <Notes>15</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8" baseType="lpstr">
      <vt:lpstr>Arial</vt:lpstr>
      <vt:lpstr>Calibri</vt:lpstr>
      <vt:lpstr>Franklin Gothic Book</vt:lpstr>
      <vt:lpstr>Wingdings</vt:lpstr>
      <vt:lpstr>Office Theme</vt:lpstr>
      <vt:lpstr>Photo Editor Photo</vt:lpstr>
      <vt:lpstr>Tissue Engineering &amp; Drug Delivery BBI 4203 </vt:lpstr>
      <vt:lpstr>Cell Supply</vt:lpstr>
      <vt:lpstr>Cell Sources</vt:lpstr>
      <vt:lpstr>Autologous Cells</vt:lpstr>
      <vt:lpstr>Allogenic cells</vt:lpstr>
      <vt:lpstr>Xenogenic cells </vt:lpstr>
      <vt:lpstr>Stem cells</vt:lpstr>
      <vt:lpstr>Adult Stem Cells</vt:lpstr>
      <vt:lpstr>Embryonic Stem Cells </vt:lpstr>
      <vt:lpstr>Totipotent Stem Cells</vt:lpstr>
      <vt:lpstr>Pluripotent and Multipotent Stem Cells</vt:lpstr>
      <vt:lpstr>Oligopotent Stem Cells and Unipotent Cells </vt:lpstr>
      <vt:lpstr>Embryonic v. Adult Stem Cells</vt:lpstr>
      <vt:lpstr>Identification of Adult Stem Cells</vt:lpstr>
      <vt:lpstr>Adult Stem Cell Types</vt:lpstr>
      <vt:lpstr>Bone Marrow Stem Cells</vt:lpstr>
      <vt:lpstr>Hematopoietic Stem Cells</vt:lpstr>
      <vt:lpstr>Classification Determinants or “CD markers”</vt:lpstr>
      <vt:lpstr>Adult Cell Purification</vt:lpstr>
      <vt:lpstr>Hematopoietic Stem Cell Markers</vt:lpstr>
      <vt:lpstr>PowerPoint Presentation</vt:lpstr>
      <vt:lpstr>Mesenchymal stem cells</vt:lpstr>
      <vt:lpstr>Mesenchymal stem cell markers</vt:lpstr>
      <vt:lpstr>Advantages of MSCs</vt:lpstr>
      <vt:lpstr>Endothelial Progenitor Cells (EPCs)</vt:lpstr>
      <vt:lpstr>Multipotent Adult Progenitor Cells (MAPCs)</vt:lpstr>
      <vt:lpstr>Cord Blood Stem Cells</vt:lpstr>
      <vt:lpstr>Adipose-derived stem cells</vt:lpstr>
      <vt:lpstr>Skeletal myoblasts (satellite cells)</vt:lpstr>
      <vt:lpstr>Neural Stem Cells</vt:lpstr>
      <vt:lpstr>Cardiac stem cells (CSCs)</vt:lpstr>
      <vt:lpstr>Adult Stem Cell Isolation</vt:lpstr>
      <vt:lpstr>Current Stem Cell Uses</vt:lpstr>
      <vt:lpstr>PowerPoint Presentation</vt:lpstr>
      <vt:lpstr>Stem cell therapy</vt:lpstr>
      <vt:lpstr>Direct Injection of Stem Cells</vt:lpstr>
      <vt:lpstr>Indirect Injection of Stem Cells</vt:lpstr>
      <vt:lpstr>Case 1: Cartilage regeneration by MSC injection</vt:lpstr>
      <vt:lpstr>Case 2: Combination therapy of multi adult stem cells</vt:lpstr>
      <vt:lpstr>Case 3: Homing of Endogenous Stem Cells </vt:lpstr>
      <vt:lpstr>Case 4: First transplant of a human organ grown from adult stem cells</vt:lpstr>
      <vt:lpstr>Case 5: combination with pluripotent stem cells: Vascularized cardiac patches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Adult Stem Cells</dc:title>
  <dc:creator>MSC</dc:creator>
  <cp:lastModifiedBy>User</cp:lastModifiedBy>
  <cp:revision>160</cp:revision>
  <cp:lastPrinted>2011-03-02T14:53:26Z</cp:lastPrinted>
  <dcterms:created xsi:type="dcterms:W3CDTF">2011-02-24T18:04:36Z</dcterms:created>
  <dcterms:modified xsi:type="dcterms:W3CDTF">2020-04-07T03:27:27Z</dcterms:modified>
</cp:coreProperties>
</file>