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1" r:id="rId1"/>
  </p:sldMasterIdLst>
  <p:notesMasterIdLst>
    <p:notesMasterId r:id="rId44"/>
  </p:notesMasterIdLst>
  <p:sldIdLst>
    <p:sldId id="363" r:id="rId2"/>
    <p:sldId id="364" r:id="rId3"/>
    <p:sldId id="303" r:id="rId4"/>
    <p:sldId id="313" r:id="rId5"/>
    <p:sldId id="351" r:id="rId6"/>
    <p:sldId id="352" r:id="rId7"/>
    <p:sldId id="353" r:id="rId8"/>
    <p:sldId id="354" r:id="rId9"/>
    <p:sldId id="355" r:id="rId10"/>
    <p:sldId id="347" r:id="rId11"/>
    <p:sldId id="357" r:id="rId12"/>
    <p:sldId id="358" r:id="rId13"/>
    <p:sldId id="356" r:id="rId14"/>
    <p:sldId id="258" r:id="rId15"/>
    <p:sldId id="314" r:id="rId16"/>
    <p:sldId id="328" r:id="rId17"/>
    <p:sldId id="327" r:id="rId18"/>
    <p:sldId id="330" r:id="rId19"/>
    <p:sldId id="331" r:id="rId20"/>
    <p:sldId id="333" r:id="rId21"/>
    <p:sldId id="316" r:id="rId22"/>
    <p:sldId id="317" r:id="rId23"/>
    <p:sldId id="321" r:id="rId24"/>
    <p:sldId id="334" r:id="rId25"/>
    <p:sldId id="335" r:id="rId26"/>
    <p:sldId id="348" r:id="rId27"/>
    <p:sldId id="349" r:id="rId28"/>
    <p:sldId id="336" r:id="rId29"/>
    <p:sldId id="323" r:id="rId30"/>
    <p:sldId id="325" r:id="rId31"/>
    <p:sldId id="326" r:id="rId32"/>
    <p:sldId id="361" r:id="rId33"/>
    <p:sldId id="338" r:id="rId34"/>
    <p:sldId id="339" r:id="rId35"/>
    <p:sldId id="341" r:id="rId36"/>
    <p:sldId id="360" r:id="rId37"/>
    <p:sldId id="342" r:id="rId38"/>
    <p:sldId id="343" r:id="rId39"/>
    <p:sldId id="344" r:id="rId40"/>
    <p:sldId id="345" r:id="rId41"/>
    <p:sldId id="280" r:id="rId42"/>
    <p:sldId id="359"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31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6F4"/>
    <a:srgbClr val="FDEC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16" autoAdjust="0"/>
    <p:restoredTop sz="75000" autoAdjust="0"/>
  </p:normalViewPr>
  <p:slideViewPr>
    <p:cSldViewPr>
      <p:cViewPr varScale="1">
        <p:scale>
          <a:sx n="73" d="100"/>
          <a:sy n="73" d="100"/>
        </p:scale>
        <p:origin x="1356" y="78"/>
      </p:cViewPr>
      <p:guideLst>
        <p:guide orient="horz" pos="3120"/>
        <p:guide pos="2880"/>
      </p:guideLst>
    </p:cSldViewPr>
  </p:slideViewPr>
  <p:outlineViewPr>
    <p:cViewPr>
      <p:scale>
        <a:sx n="33" d="100"/>
        <a:sy n="33" d="100"/>
      </p:scale>
      <p:origin x="0" y="385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981FD0A-4591-4D3A-B082-DA72784B2501}" type="datetimeFigureOut">
              <a:rPr lang="en-US"/>
              <a:pPr>
                <a:defRPr/>
              </a:pPr>
              <a:t>4/6/2020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BCEFD03-1973-4283-89A8-E736629E3E28}" type="slidenum">
              <a:rPr lang="en-US"/>
              <a:pPr>
                <a:defRPr/>
              </a:pPr>
              <a:t>‹#›</a:t>
            </a:fld>
            <a:endParaRPr lang="en-US"/>
          </a:p>
        </p:txBody>
      </p:sp>
    </p:spTree>
    <p:extLst>
      <p:ext uri="{BB962C8B-B14F-4D97-AF65-F5344CB8AC3E}">
        <p14:creationId xmlns:p14="http://schemas.microsoft.com/office/powerpoint/2010/main" val="35261073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36529C-2EFA-4F1F-918D-CA5309240E36}"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number of in vivo and ex vivo studies over centuries contributed to demonstrate that physical forces (i.e., hydrodynamic/hydrostatic, mechanical, and electrical) play a key role in the development of tissues and organs during embryogenesis, as well as their remodeling and growth in postnatal life.</a:t>
            </a:r>
          </a:p>
          <a:p>
            <a:r>
              <a:rPr lang="en-US" dirty="0" smtClean="0"/>
              <a:t> Bioreactors applying  </a:t>
            </a:r>
            <a:r>
              <a:rPr lang="en-US" i="1" dirty="0" smtClean="0"/>
              <a:t>fluid-driven mechanical stimulation , </a:t>
            </a:r>
            <a:r>
              <a:rPr lang="en-US" dirty="0" smtClean="0"/>
              <a:t>for example, were employed to establish shear stress acting directly on cells </a:t>
            </a:r>
          </a:p>
          <a:p>
            <a:pPr>
              <a:buNone/>
            </a:pPr>
            <a:r>
              <a:rPr lang="en-US" dirty="0" smtClean="0"/>
              <a:t>    (e.g., in the case of </a:t>
            </a:r>
            <a:r>
              <a:rPr lang="en-US" dirty="0" err="1" smtClean="0"/>
              <a:t>carti</a:t>
            </a:r>
            <a:r>
              <a:rPr lang="en-US" dirty="0" smtClean="0"/>
              <a:t>- </a:t>
            </a:r>
            <a:r>
              <a:rPr lang="en-US" dirty="0" err="1" smtClean="0"/>
              <a:t>lage</a:t>
            </a:r>
            <a:r>
              <a:rPr lang="en-US" dirty="0" smtClean="0"/>
              <a:t>, bone, cardiac tissue), create a differential pressure (e.g., for blood vessels and heart valves) or combine these two mechanisms (again with vessels and heart valves)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Similarly, interesting findings on the effect of  </a:t>
            </a:r>
            <a:r>
              <a:rPr lang="en-US" i="1" dirty="0" smtClean="0"/>
              <a:t>electrical stimulation  </a:t>
            </a:r>
            <a:r>
              <a:rPr lang="en-US" dirty="0" smtClean="0"/>
              <a:t>on the development of excitable tissues were derived by conditioning skeletal muscle  and cardiac constructs. Moreover, a promotion of </a:t>
            </a:r>
            <a:r>
              <a:rPr lang="en-US" dirty="0" err="1" smtClean="0"/>
              <a:t>neu</a:t>
            </a:r>
            <a:r>
              <a:rPr lang="en-US" dirty="0" smtClean="0"/>
              <a:t>- </a:t>
            </a:r>
            <a:r>
              <a:rPr lang="en-US" dirty="0" err="1" smtClean="0"/>
              <a:t>ral</a:t>
            </a:r>
            <a:r>
              <a:rPr lang="en-US" dirty="0" smtClean="0"/>
              <a:t> gene expression by activation of calcium channels was observed as a result of the application of physiological electrical patterns to primary sensory neurons. </a:t>
            </a:r>
            <a:endParaRPr lang="fa-IR" dirty="0" smtClean="0"/>
          </a:p>
          <a:p>
            <a:pPr>
              <a:buNone/>
            </a:pPr>
            <a:endParaRPr lang="en-US" dirty="0" smtClean="0"/>
          </a:p>
          <a:p>
            <a:endParaRPr lang="fa-IR" dirty="0"/>
          </a:p>
        </p:txBody>
      </p:sp>
      <p:sp>
        <p:nvSpPr>
          <p:cNvPr id="4" name="Slide Number Placeholder 3"/>
          <p:cNvSpPr>
            <a:spLocks noGrp="1"/>
          </p:cNvSpPr>
          <p:nvPr>
            <p:ph type="sldNum" sz="quarter" idx="10"/>
          </p:nvPr>
        </p:nvSpPr>
        <p:spPr/>
        <p:txBody>
          <a:bodyPr/>
          <a:lstStyle/>
          <a:p>
            <a:pPr>
              <a:defRPr/>
            </a:pPr>
            <a:fld id="{4BCEFD03-1973-4283-89A8-E736629E3E28}" type="slidenum">
              <a:rPr lang="en-US" smtClean="0"/>
              <a:pPr>
                <a:defRPr/>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he diffusive penetration depth of oxygen within tissues </a:t>
            </a:r>
            <a:r>
              <a:rPr lang="en-US" i="1" dirty="0" smtClean="0"/>
              <a:t>in vivo</a:t>
            </a:r>
            <a:r>
              <a:rPr lang="en-US" dirty="0" smtClean="0"/>
              <a:t>, is namely in the range of 100 to 200 </a:t>
            </a:r>
            <a:r>
              <a:rPr lang="en-US" dirty="0" err="1" smtClean="0"/>
              <a:t>μm</a:t>
            </a:r>
            <a:r>
              <a:rPr lang="en-US" dirty="0" smtClean="0"/>
              <a:t> </a:t>
            </a:r>
          </a:p>
          <a:p>
            <a:r>
              <a:rPr lang="en-US" dirty="0" smtClean="0"/>
              <a:t>The transport of dissolved oxygen in a bioreactor occurs in three regions: </a:t>
            </a:r>
          </a:p>
          <a:p>
            <a:pPr lvl="0">
              <a:buNone/>
            </a:pPr>
            <a:r>
              <a:rPr lang="en-US" dirty="0" smtClean="0"/>
              <a:t>bulk fluid phase of the bioreactor (i.e. global mass transfer)</a:t>
            </a:r>
          </a:p>
          <a:p>
            <a:pPr lvl="0">
              <a:buNone/>
            </a:pPr>
            <a:r>
              <a:rPr lang="en-US" dirty="0" smtClean="0"/>
              <a:t>local region in where the oxygen transfers from the bulk fluid to the surface of the aggregated cells (internal mass transfer)</a:t>
            </a:r>
          </a:p>
          <a:p>
            <a:pPr lvl="0">
              <a:buNone/>
            </a:pPr>
            <a:r>
              <a:rPr lang="en-US" dirty="0" smtClean="0"/>
              <a:t>Through the aggregated cells (external mass transfer)</a:t>
            </a:r>
          </a:p>
          <a:p>
            <a:pPr>
              <a:buNone/>
            </a:pPr>
            <a:r>
              <a:rPr lang="en-US" dirty="0" smtClean="0"/>
              <a:t>In the first step, at the gas-liquid </a:t>
            </a:r>
          </a:p>
          <a:p>
            <a:r>
              <a:rPr lang="en-US" dirty="0" smtClean="0"/>
              <a:t>Therefore, the oxygen concentration experienced by cells is a result of the balance between the oxygen delivery across the medium layer called Oxygen Transfer Rate (OTR) and the rate of oxygen consumption by cells named Oxygen Uptake Rate (OUR). </a:t>
            </a:r>
          </a:p>
          <a:p>
            <a:r>
              <a:rPr lang="en-US" dirty="0" smtClean="0"/>
              <a:t>During the initial expansion phase, cell density increases with time; and hence, the overall demand for oxygen also increases. Conversely, cells may convert from a proliferative state to the state of differentiation during the later stages of the culture, a change that has implications on oxygen transfer. Proliferating cells typically have a higher oxygen demand per cell than differentiating cells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Mass transfer of nutrients and oxygen in central parts of cell-scaffold complexes, and consequent improvement of metabolic function of cells, could be achieved by medium flow either through or around semi-permeable tubes. Further development of this concept can be obtained by direct perfusion from bioreactor inherent tubes through prefabricated interconnecting tubes and pores of scaffolds taking advantage of reducing mass transfer limitations particularly in central parts of scaffolds </a:t>
            </a:r>
            <a:endParaRPr lang="fa-IR" dirty="0" smtClean="0"/>
          </a:p>
          <a:p>
            <a:endParaRPr lang="fa-IR" dirty="0" smtClean="0"/>
          </a:p>
          <a:p>
            <a:pPr>
              <a:buNone/>
            </a:pPr>
            <a:endParaRPr lang="en-US" dirty="0" smtClean="0"/>
          </a:p>
          <a:p>
            <a:endParaRPr lang="fa-IR" dirty="0"/>
          </a:p>
        </p:txBody>
      </p:sp>
      <p:sp>
        <p:nvSpPr>
          <p:cNvPr id="4" name="Slide Number Placeholder 3"/>
          <p:cNvSpPr>
            <a:spLocks noGrp="1"/>
          </p:cNvSpPr>
          <p:nvPr>
            <p:ph type="sldNum" sz="quarter" idx="10"/>
          </p:nvPr>
        </p:nvSpPr>
        <p:spPr/>
        <p:txBody>
          <a:bodyPr/>
          <a:lstStyle/>
          <a:p>
            <a:pPr>
              <a:defRPr/>
            </a:pPr>
            <a:fld id="{4BCEFD03-1973-4283-89A8-E736629E3E28}" type="slidenum">
              <a:rPr lang="en-US" smtClean="0"/>
              <a:pPr>
                <a:defRPr/>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cell suspensions, viscometer experiments have shown that for a wide variety of mammalian cell lines, shears more than 1 </a:t>
            </a:r>
            <a:r>
              <a:rPr lang="en-US" dirty="0" err="1" smtClean="0"/>
              <a:t>dyn</a:t>
            </a:r>
            <a:r>
              <a:rPr lang="en-US" dirty="0" smtClean="0"/>
              <a:t>/cm</a:t>
            </a:r>
            <a:r>
              <a:rPr lang="en-US" baseline="30000" dirty="0" smtClean="0"/>
              <a:t>2</a:t>
            </a:r>
            <a:r>
              <a:rPr lang="en-US" dirty="0" smtClean="0"/>
              <a:t> are damaging to the cells, those of 0.1 </a:t>
            </a:r>
            <a:r>
              <a:rPr lang="en-US" dirty="0" err="1" smtClean="0"/>
              <a:t>dyn</a:t>
            </a:r>
            <a:r>
              <a:rPr lang="en-US" dirty="0" smtClean="0"/>
              <a:t>/cm</a:t>
            </a:r>
            <a:r>
              <a:rPr lang="en-US" baseline="30000" dirty="0" smtClean="0"/>
              <a:t>2</a:t>
            </a:r>
            <a:r>
              <a:rPr lang="en-US" dirty="0" smtClean="0"/>
              <a:t> are ideal, and those of less than 0.01 </a:t>
            </a:r>
            <a:r>
              <a:rPr lang="en-US" dirty="0" err="1" smtClean="0"/>
              <a:t>dyn</a:t>
            </a:r>
            <a:r>
              <a:rPr lang="en-US" dirty="0" smtClean="0"/>
              <a:t>/ cm</a:t>
            </a:r>
            <a:r>
              <a:rPr lang="en-US" baseline="30000" dirty="0" smtClean="0"/>
              <a:t>2</a:t>
            </a:r>
            <a:r>
              <a:rPr lang="en-US" dirty="0" smtClean="0"/>
              <a:t> are insufficient to promote growth</a:t>
            </a:r>
          </a:p>
          <a:p>
            <a:r>
              <a:rPr lang="en-US" dirty="0" smtClean="0"/>
              <a:t>Indeed, high shear stress on the surface of the scaffold, caused by the flow, can peel off attached cells and in this condition growth is significantly slower. Because the internal geometry of the scaffold can control this phenomenon (as mentioned by Martin et al. [9]), CFD analysis can be considered as a powerful method to investigate how the construct is affected by the flow field </a:t>
            </a:r>
            <a:endParaRPr lang="fa-IR" dirty="0" smtClean="0"/>
          </a:p>
          <a:p>
            <a:endParaRPr lang="fa-IR" dirty="0"/>
          </a:p>
        </p:txBody>
      </p:sp>
      <p:sp>
        <p:nvSpPr>
          <p:cNvPr id="4" name="Slide Number Placeholder 3"/>
          <p:cNvSpPr>
            <a:spLocks noGrp="1"/>
          </p:cNvSpPr>
          <p:nvPr>
            <p:ph type="sldNum" sz="quarter" idx="10"/>
          </p:nvPr>
        </p:nvSpPr>
        <p:spPr/>
        <p:txBody>
          <a:bodyPr/>
          <a:lstStyle/>
          <a:p>
            <a:pPr>
              <a:defRPr/>
            </a:pPr>
            <a:fld id="{4BCEFD03-1973-4283-89A8-E736629E3E28}" type="slidenum">
              <a:rPr lang="en-US" smtClean="0"/>
              <a:pPr>
                <a:defRPr/>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CFD simulations, validated through imaging techniques such as particle image </a:t>
            </a:r>
            <a:r>
              <a:rPr lang="en-US" sz="1200" dirty="0" err="1" smtClean="0"/>
              <a:t>velocimetry</a:t>
            </a:r>
            <a:r>
              <a:rPr lang="en-US" sz="1200" dirty="0" smtClean="0"/>
              <a:t> (PIV), showed that flow in spinner flasks and wavy- walled bioreactors was unsteady, periodic and fully turbulent, resulting in hetero- </a:t>
            </a:r>
            <a:r>
              <a:rPr lang="en-US" sz="1200" dirty="0" err="1" smtClean="0"/>
              <a:t>geneous</a:t>
            </a:r>
            <a:r>
              <a:rPr lang="en-US" sz="1200" dirty="0" smtClean="0"/>
              <a:t> fluid-induced shear stress distributions over the outer surface of the scaffolds.  Computational modeling  of these systems helped to tune con- </a:t>
            </a:r>
            <a:r>
              <a:rPr lang="en-US" sz="1200" dirty="0" err="1" smtClean="0"/>
              <a:t>struct</a:t>
            </a:r>
            <a:r>
              <a:rPr lang="en-US" sz="1200" dirty="0" smtClean="0"/>
              <a:t> location and agitation rate in order to provide a more homogeneous shear stress distribution over the scaffolds </a:t>
            </a:r>
            <a:endParaRPr lang="fa-IR" dirty="0"/>
          </a:p>
        </p:txBody>
      </p:sp>
      <p:sp>
        <p:nvSpPr>
          <p:cNvPr id="4" name="Slide Number Placeholder 3"/>
          <p:cNvSpPr>
            <a:spLocks noGrp="1"/>
          </p:cNvSpPr>
          <p:nvPr>
            <p:ph type="sldNum" sz="quarter" idx="10"/>
          </p:nvPr>
        </p:nvSpPr>
        <p:spPr/>
        <p:txBody>
          <a:bodyPr/>
          <a:lstStyle/>
          <a:p>
            <a:pPr>
              <a:defRPr/>
            </a:pPr>
            <a:fld id="{4BCEFD03-1973-4283-89A8-E736629E3E28}" type="slidenum">
              <a:rPr lang="en-US" smtClean="0"/>
              <a:pPr>
                <a:defRPr/>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Bioreactors that perfuse the culture medium directly through the pores of the scaffold, not only enhance mass transfer rate at the construct periphery, but also within the internal pores. This can potentially eliminates mass transfer limitations. Another advantage of perfusion bioreactors is their applicability easily monitor the metabolite consumption of the cells e.g. oxygen, glucose and cellular proliferation using online biosensors</a:t>
            </a:r>
            <a:endParaRPr lang="fa-IR" dirty="0" smtClean="0"/>
          </a:p>
          <a:p>
            <a:endParaRPr lang="fa-IR" dirty="0"/>
          </a:p>
        </p:txBody>
      </p:sp>
      <p:sp>
        <p:nvSpPr>
          <p:cNvPr id="4" name="Slide Number Placeholder 3"/>
          <p:cNvSpPr>
            <a:spLocks noGrp="1"/>
          </p:cNvSpPr>
          <p:nvPr>
            <p:ph type="sldNum" sz="quarter" idx="10"/>
          </p:nvPr>
        </p:nvSpPr>
        <p:spPr/>
        <p:txBody>
          <a:bodyPr/>
          <a:lstStyle/>
          <a:p>
            <a:pPr>
              <a:defRPr/>
            </a:pPr>
            <a:fld id="{4BCEFD03-1973-4283-89A8-E736629E3E28}" type="slidenum">
              <a:rPr lang="en-US" smtClean="0"/>
              <a:pPr>
                <a:defRPr/>
              </a:pPr>
              <a:t>31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a-IR" smtClean="0"/>
          </a:p>
        </p:txBody>
      </p:sp>
      <p:sp>
        <p:nvSpPr>
          <p:cNvPr id="4" name="Slide Number Placeholder 3"/>
          <p:cNvSpPr>
            <a:spLocks noGrp="1"/>
          </p:cNvSpPr>
          <p:nvPr>
            <p:ph type="sldNum" sz="quarter" idx="5"/>
          </p:nvPr>
        </p:nvSpPr>
        <p:spPr/>
        <p:txBody>
          <a:bodyPr/>
          <a:lstStyle/>
          <a:p>
            <a:pPr>
              <a:defRPr/>
            </a:pPr>
            <a:fld id="{B366D09C-D6FC-427B-8760-5AFB8D657DBE}" type="slidenum">
              <a:rPr lang="en-US" smtClean="0"/>
              <a:pPr>
                <a:defRPr/>
              </a:pPr>
              <a:t>32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Sensing in tissue culture bioreactors represents a major premise to clarify still unknown aspects of the cellular response in dynamic culture conditions, as well as a step forward towards the automation and in-process control of tissue </a:t>
            </a:r>
            <a:r>
              <a:rPr lang="en-US" dirty="0" err="1" smtClean="0"/>
              <a:t>manufac</a:t>
            </a:r>
            <a:r>
              <a:rPr lang="en-US" dirty="0" smtClean="0"/>
              <a:t>- </a:t>
            </a:r>
            <a:r>
              <a:rPr lang="en-US" dirty="0" err="1" smtClean="0"/>
              <a:t>turing</a:t>
            </a:r>
            <a:r>
              <a:rPr lang="en-US" dirty="0" smtClean="0"/>
              <a:t> processes. Monitoring the partial pressure of O2 and CO2  in the culture medium, or detecting the concentrations of glucose and lactate, for instance, allows quantitative evaluation of the metabolic behavior of cultured cells, thus supporting/substituting subjective, qualitative conclusions traditionally derived by simply observing the color of the medium. </a:t>
            </a:r>
            <a:endParaRPr lang="fa-I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noteworthy parameters which should be adequately monitored and controlled during in vitro organogenesis can be classified in two main categories, namely the  </a:t>
            </a:r>
            <a:r>
              <a:rPr lang="en-US" sz="1200" i="1" dirty="0" smtClean="0"/>
              <a:t>milieu parameters  </a:t>
            </a:r>
            <a:r>
              <a:rPr lang="en-US" sz="1200" dirty="0" smtClean="0"/>
              <a:t>and the  </a:t>
            </a:r>
            <a:r>
              <a:rPr lang="en-US" sz="1200" i="1" dirty="0" smtClean="0"/>
              <a:t>construct parameters . </a:t>
            </a:r>
            <a:r>
              <a:rPr lang="en-US" sz="1200" dirty="0" smtClean="0"/>
              <a:t>Milieu parameters are then physical (e.g., temperature, pressure, flow rate), chemical (e.g., pH, dissolved O2 and CO2, chemical contaminants, concentration of significant metabolites/cat- </a:t>
            </a:r>
            <a:r>
              <a:rPr lang="en-US" sz="1200" dirty="0" err="1" smtClean="0"/>
              <a:t>abolites</a:t>
            </a:r>
            <a:r>
              <a:rPr lang="en-US" sz="1200" dirty="0" smtClean="0"/>
              <a:t> such as glucose, lactate or secreted proteins) and biological (e.g., sterility). Similarly, the construct parameters can be different in nature: physical (e.g., stiff- </a:t>
            </a:r>
            <a:r>
              <a:rPr lang="en-US" sz="1200" dirty="0" err="1" smtClean="0"/>
              <a:t>ness</a:t>
            </a:r>
            <a:r>
              <a:rPr lang="en-US" sz="1200" dirty="0" smtClean="0"/>
              <a:t>, strength, and permeability), chemical (e.g., composition of the scaffold and of the developing extracellular matrix) and biological (e.g., cell number and </a:t>
            </a:r>
            <a:r>
              <a:rPr lang="en-US" sz="1200" dirty="0" err="1" smtClean="0"/>
              <a:t>prolifera</a:t>
            </a:r>
            <a:r>
              <a:rPr lang="en-US" sz="1200" dirty="0" smtClean="0"/>
              <a:t>- </a:t>
            </a:r>
            <a:r>
              <a:rPr lang="en-US" sz="1200" dirty="0" err="1" smtClean="0"/>
              <a:t>tion</a:t>
            </a:r>
            <a:r>
              <a:rPr lang="en-US" sz="1200" dirty="0" smtClean="0"/>
              <a:t> rate, concentration of intracellular proteins, cell viability). </a:t>
            </a:r>
          </a:p>
          <a:p>
            <a:endParaRPr lang="fa-IR" dirty="0"/>
          </a:p>
        </p:txBody>
      </p:sp>
      <p:sp>
        <p:nvSpPr>
          <p:cNvPr id="4" name="Slide Number Placeholder 3"/>
          <p:cNvSpPr>
            <a:spLocks noGrp="1"/>
          </p:cNvSpPr>
          <p:nvPr>
            <p:ph type="sldNum" sz="quarter" idx="10"/>
          </p:nvPr>
        </p:nvSpPr>
        <p:spPr/>
        <p:txBody>
          <a:bodyPr/>
          <a:lstStyle/>
          <a:p>
            <a:pPr>
              <a:defRPr/>
            </a:pPr>
            <a:fld id="{4BCEFD03-1973-4283-89A8-E736629E3E28}" type="slidenum">
              <a:rPr lang="en-US" smtClean="0"/>
              <a:pPr>
                <a:defRPr/>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The three main modalities to monitor the milieu in bioreactors, as described in Sect. 3.3. (1) “ Invasive sensing ” implies that the sensor probe is placed directly inside the culture chamber of the bioreactor, either immersed in the culture fluid or in direct contact with the engineered construct. (2) “ Noninvasive sensing ” involves sensors that do not come in contact with the interior of the culture chamber, but are capable of measuring via interrogation through the bioreactor wall. (3) “ Indirect sensing ” is performed directly on the culture media, but via sampling means, either by offline analysis or shunt sensing.</a:t>
            </a:r>
          </a:p>
          <a:p>
            <a:r>
              <a:rPr lang="en-US" sz="1200" kern="1200" dirty="0" smtClean="0">
                <a:solidFill>
                  <a:schemeClr val="tx1"/>
                </a:solidFill>
                <a:latin typeface="+mn-lt"/>
                <a:ea typeface="+mn-ea"/>
                <a:cs typeface="+mn-cs"/>
              </a:rPr>
              <a:t> Rolfe P (2006) </a:t>
            </a:r>
            <a:r>
              <a:rPr lang="en-US" sz="1200" kern="1200" dirty="0" err="1" smtClean="0">
                <a:solidFill>
                  <a:schemeClr val="tx1"/>
                </a:solidFill>
                <a:latin typeface="+mn-lt"/>
                <a:ea typeface="+mn-ea"/>
                <a:cs typeface="+mn-cs"/>
              </a:rPr>
              <a:t>Meas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Sci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Technol</a:t>
            </a:r>
            <a:r>
              <a:rPr lang="en-US" sz="1200" kern="1200" dirty="0" smtClean="0">
                <a:solidFill>
                  <a:schemeClr val="tx1"/>
                </a:solidFill>
                <a:latin typeface="+mn-lt"/>
                <a:ea typeface="+mn-ea"/>
                <a:cs typeface="+mn-cs"/>
              </a:rPr>
              <a:t> 17:578 </a:t>
            </a:r>
          </a:p>
          <a:p>
            <a:r>
              <a:rPr lang="en-US" dirty="0" smtClean="0"/>
              <a:t>The most common invasive sensors currently in use are based on  optical  and  electrochemical  principles: fiber optic fluorescence-based sensors, for example, have been manufactured for the measurement of dissolved oxygen and of pH, while typical electrochemical sensors are membranes functionalized with appropriate enzymes for the </a:t>
            </a:r>
            <a:r>
              <a:rPr lang="en-US" dirty="0" err="1" smtClean="0"/>
              <a:t>detec</a:t>
            </a:r>
            <a:r>
              <a:rPr lang="en-US" dirty="0" smtClean="0"/>
              <a:t>- </a:t>
            </a:r>
            <a:r>
              <a:rPr lang="en-US" dirty="0" err="1" smtClean="0"/>
              <a:t>tion</a:t>
            </a:r>
            <a:r>
              <a:rPr lang="en-US" dirty="0" smtClean="0"/>
              <a:t> of glucose or urea. </a:t>
            </a:r>
          </a:p>
          <a:p>
            <a:r>
              <a:rPr lang="en-US" dirty="0" smtClean="0"/>
              <a:t>Invasive: by using  ultrasounds  or  optical methods  such as </a:t>
            </a:r>
            <a:r>
              <a:rPr lang="en-US" dirty="0" err="1" smtClean="0"/>
              <a:t>spectrophotometry</a:t>
            </a:r>
            <a:r>
              <a:rPr lang="en-US" dirty="0" smtClean="0"/>
              <a:t> or </a:t>
            </a:r>
            <a:r>
              <a:rPr lang="en-US" dirty="0" err="1" smtClean="0"/>
              <a:t>fluorimetry</a:t>
            </a:r>
            <a:r>
              <a:rPr lang="en-US" dirty="0" smtClean="0"/>
              <a:t>. Typically, the flow rate of medium in perfusion bioreactors is detected via noninvasive techniques, mainly based on Doppler </a:t>
            </a:r>
            <a:r>
              <a:rPr lang="en-US" dirty="0" err="1" smtClean="0"/>
              <a:t>velocimetry</a:t>
            </a:r>
            <a:r>
              <a:rPr lang="en-US" dirty="0" smtClean="0"/>
              <a:t>. DOCT (Doppler Optical Coherence Tomography) </a:t>
            </a:r>
          </a:p>
          <a:p>
            <a:r>
              <a:rPr lang="en-US" sz="1200" i="0" kern="1200" dirty="0" smtClean="0">
                <a:solidFill>
                  <a:schemeClr val="tx1"/>
                </a:solidFill>
                <a:latin typeface="+mn-lt"/>
                <a:ea typeface="+mn-ea"/>
                <a:cs typeface="+mn-cs"/>
              </a:rPr>
              <a:t> </a:t>
            </a:r>
            <a:endParaRPr lang="fa-IR" i="0" dirty="0"/>
          </a:p>
        </p:txBody>
      </p:sp>
      <p:sp>
        <p:nvSpPr>
          <p:cNvPr id="4" name="Slide Number Placeholder 3"/>
          <p:cNvSpPr>
            <a:spLocks noGrp="1"/>
          </p:cNvSpPr>
          <p:nvPr>
            <p:ph type="sldNum" sz="quarter" idx="10"/>
          </p:nvPr>
        </p:nvSpPr>
        <p:spPr/>
        <p:txBody>
          <a:bodyPr/>
          <a:lstStyle/>
          <a:p>
            <a:pPr>
              <a:defRPr/>
            </a:pPr>
            <a:fld id="{4BCEFD03-1973-4283-89A8-E736629E3E28}" type="slidenum">
              <a:rPr lang="en-US" smtClean="0"/>
              <a:pPr>
                <a:defRPr/>
              </a:pPr>
              <a:t>34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Both"/>
            </a:pPr>
            <a:r>
              <a:rPr lang="en-US" sz="1200" kern="1200" dirty="0" smtClean="0">
                <a:solidFill>
                  <a:schemeClr val="tx1"/>
                </a:solidFill>
                <a:latin typeface="+mn-lt"/>
                <a:ea typeface="+mn-ea"/>
                <a:cs typeface="+mn-cs"/>
              </a:rPr>
              <a:t>image real-time cell/material interactions in a perfusion bioreactor based on the use of an upright microscope. The kinetics of cell aggregation and </a:t>
            </a:r>
            <a:r>
              <a:rPr lang="en-US" sz="1200" kern="1200" dirty="0" err="1" smtClean="0">
                <a:solidFill>
                  <a:schemeClr val="tx1"/>
                </a:solidFill>
                <a:latin typeface="+mn-lt"/>
                <a:ea typeface="+mn-ea"/>
                <a:cs typeface="+mn-cs"/>
              </a:rPr>
              <a:t>organoid</a:t>
            </a:r>
            <a:r>
              <a:rPr lang="en-US" sz="1200" kern="1200" dirty="0" smtClean="0">
                <a:solidFill>
                  <a:schemeClr val="tx1"/>
                </a:solidFill>
                <a:latin typeface="+mn-lt"/>
                <a:ea typeface="+mn-ea"/>
                <a:cs typeface="+mn-cs"/>
              </a:rPr>
              <a:t> assembly in rotating-wall vessel bioreactors, instead, could be performed according to the method developed by </a:t>
            </a:r>
            <a:r>
              <a:rPr lang="en-US" sz="1200" kern="1200" dirty="0" err="1" smtClean="0">
                <a:solidFill>
                  <a:schemeClr val="tx1"/>
                </a:solidFill>
                <a:latin typeface="+mn-lt"/>
                <a:ea typeface="+mn-ea"/>
                <a:cs typeface="+mn-cs"/>
              </a:rPr>
              <a:t>Botta</a:t>
            </a:r>
            <a:r>
              <a:rPr lang="en-US" sz="1200" kern="1200" dirty="0" smtClean="0">
                <a:solidFill>
                  <a:schemeClr val="tx1"/>
                </a:solidFill>
                <a:latin typeface="+mn-lt"/>
                <a:ea typeface="+mn-ea"/>
                <a:cs typeface="+mn-cs"/>
              </a:rPr>
              <a:t> et al, relying on a diode pumped solid state laser and on a CCD video camera. </a:t>
            </a:r>
            <a:r>
              <a:rPr lang="en-US" sz="1200" kern="1200" dirty="0" err="1" smtClean="0">
                <a:solidFill>
                  <a:schemeClr val="tx1"/>
                </a:solidFill>
                <a:latin typeface="+mn-lt"/>
                <a:ea typeface="+mn-ea"/>
                <a:cs typeface="+mn-cs"/>
              </a:rPr>
              <a:t>Boubriak</a:t>
            </a:r>
            <a:r>
              <a:rPr lang="en-US" sz="1200" kern="1200" dirty="0" smtClean="0">
                <a:solidFill>
                  <a:schemeClr val="tx1"/>
                </a:solidFill>
                <a:latin typeface="+mn-lt"/>
                <a:ea typeface="+mn-ea"/>
                <a:cs typeface="+mn-cs"/>
              </a:rPr>
              <a:t> and co-authors recently proposed the use of micro-dialysis for detecting local changes in cellular metabolism (i.e., glucose and lactate </a:t>
            </a:r>
            <a:r>
              <a:rPr lang="en-US" sz="1200" kern="1200" dirty="0" err="1" smtClean="0">
                <a:solidFill>
                  <a:schemeClr val="tx1"/>
                </a:solidFill>
                <a:latin typeface="+mn-lt"/>
                <a:ea typeface="+mn-ea"/>
                <a:cs typeface="+mn-cs"/>
              </a:rPr>
              <a:t>concen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trations</a:t>
            </a:r>
            <a:r>
              <a:rPr lang="en-US" sz="1200" kern="1200" dirty="0" smtClean="0">
                <a:solidFill>
                  <a:schemeClr val="tx1"/>
                </a:solidFill>
                <a:latin typeface="+mn-lt"/>
                <a:ea typeface="+mn-ea"/>
                <a:cs typeface="+mn-cs"/>
              </a:rPr>
              <a:t>) within a tissue-engineered construct. By means of this method, </a:t>
            </a:r>
            <a:r>
              <a:rPr lang="en-US" sz="1200" kern="1200" dirty="0" err="1" smtClean="0">
                <a:solidFill>
                  <a:schemeClr val="tx1"/>
                </a:solidFill>
                <a:latin typeface="+mn-lt"/>
                <a:ea typeface="+mn-ea"/>
                <a:cs typeface="+mn-cs"/>
              </a:rPr>
              <a:t>concen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tration</a:t>
            </a:r>
            <a:r>
              <a:rPr lang="en-US" sz="1200" kern="1200" dirty="0" smtClean="0">
                <a:solidFill>
                  <a:schemeClr val="tx1"/>
                </a:solidFill>
                <a:latin typeface="+mn-lt"/>
                <a:ea typeface="+mn-ea"/>
                <a:cs typeface="+mn-cs"/>
              </a:rPr>
              <a:t> gradients could be monitored within the construct, with the highest lactate concentrations in the construct center, thus allowing early detection of inappropriate local metabolic changes.</a:t>
            </a:r>
          </a:p>
          <a:p>
            <a:pPr marL="228600" indent="-228600">
              <a:buAutoNum type="arabicParenBoth"/>
            </a:pPr>
            <a:r>
              <a:rPr lang="en-US" sz="1200" kern="1200" dirty="0" smtClean="0">
                <a:solidFill>
                  <a:schemeClr val="tx1"/>
                </a:solidFill>
                <a:latin typeface="+mn-lt"/>
                <a:ea typeface="+mn-ea"/>
                <a:cs typeface="+mn-cs"/>
              </a:rPr>
              <a:t>In this context, OCT (Optical Coherence Tomography) has been successfully employed as a real-time, </a:t>
            </a:r>
            <a:r>
              <a:rPr lang="en-US" sz="1200" kern="1200" dirty="0" err="1" smtClean="0">
                <a:solidFill>
                  <a:schemeClr val="tx1"/>
                </a:solidFill>
                <a:latin typeface="+mn-lt"/>
                <a:ea typeface="+mn-ea"/>
                <a:cs typeface="+mn-cs"/>
              </a:rPr>
              <a:t>nonde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structive</a:t>
            </a:r>
            <a:r>
              <a:rPr lang="en-US" sz="1200" kern="1200" dirty="0" smtClean="0">
                <a:solidFill>
                  <a:schemeClr val="tx1"/>
                </a:solidFill>
                <a:latin typeface="+mn-lt"/>
                <a:ea typeface="+mn-ea"/>
                <a:cs typeface="+mn-cs"/>
              </a:rPr>
              <a:t>, noninvasive tool to monitor the production of extracellular matrix within engineered </a:t>
            </a:r>
            <a:r>
              <a:rPr lang="en-US" sz="1200" kern="1200" dirty="0" err="1" smtClean="0">
                <a:solidFill>
                  <a:schemeClr val="tx1"/>
                </a:solidFill>
                <a:latin typeface="+mn-lt"/>
                <a:ea typeface="+mn-ea"/>
                <a:cs typeface="+mn-cs"/>
              </a:rPr>
              <a:t>tendinous</a:t>
            </a:r>
            <a:r>
              <a:rPr lang="en-US" sz="1200" kern="1200" dirty="0" smtClean="0">
                <a:solidFill>
                  <a:schemeClr val="tx1"/>
                </a:solidFill>
                <a:latin typeface="+mn-lt"/>
                <a:ea typeface="+mn-ea"/>
                <a:cs typeface="+mn-cs"/>
              </a:rPr>
              <a:t> constructs in a perfusion bioreactor  </a:t>
            </a:r>
            <a:endParaRPr lang="fa-IR" dirty="0"/>
          </a:p>
        </p:txBody>
      </p:sp>
      <p:sp>
        <p:nvSpPr>
          <p:cNvPr id="4" name="Slide Number Placeholder 3"/>
          <p:cNvSpPr>
            <a:spLocks noGrp="1"/>
          </p:cNvSpPr>
          <p:nvPr>
            <p:ph type="sldNum" sz="quarter" idx="10"/>
          </p:nvPr>
        </p:nvSpPr>
        <p:spPr/>
        <p:txBody>
          <a:bodyPr/>
          <a:lstStyle/>
          <a:p>
            <a:pPr>
              <a:defRPr/>
            </a:pPr>
            <a:fld id="{4BCEFD03-1973-4283-89A8-E736629E3E28}" type="slidenum">
              <a:rPr lang="en-US" smtClean="0"/>
              <a:pPr>
                <a:defRPr/>
              </a:pPr>
              <a:t>35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Many experiments, which previously could only be carried out laboriously in a </a:t>
            </a:r>
            <a:r>
              <a:rPr lang="en-GB" dirty="0" err="1" smtClean="0"/>
              <a:t>fermenter</a:t>
            </a:r>
            <a:r>
              <a:rPr lang="en-GB" dirty="0" smtClean="0"/>
              <a:t> with gas analytics, can now be conducted much cheaper and moreover in a fraction of the time with RAMOS.</a:t>
            </a:r>
          </a:p>
          <a:p>
            <a:r>
              <a:rPr lang="en-GB" dirty="0" smtClean="0"/>
              <a:t>Even from a conservative point of view, RAMOS pays off within short time by reduction of laboratory costs and development periods (see economic efficiency considerations). Furthermore, the production costs can be reduced and made effective by more efficient stems that can be detected with the help of RAMOS.</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4DC5B662-5B8E-4C90-94CA-C45889B34FB9}" type="slidenum">
              <a:rPr lang="en-US" smtClean="0"/>
              <a:pPr>
                <a:defRPr/>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dirty="0" smtClean="0"/>
              <a:t>Tissue engineering</a:t>
            </a:r>
            <a:r>
              <a:rPr lang="en-US" dirty="0" smtClean="0"/>
              <a:t> is a multidisciplinary, young and emerging biotechnology sector, which promises to change medical practice profoundly, regenerating diseased tissues and organs instead of just repairing them.---- Principles of engineering, chemistry, and biology are combined to create tissue substitutes from living cells and synthetic materials</a:t>
            </a:r>
          </a:p>
          <a:p>
            <a:r>
              <a:rPr lang="en-US" dirty="0" smtClean="0"/>
              <a:t>Products of TE:1-Cells 2-Tissue 3-Organ composed cells and tissues</a:t>
            </a:r>
          </a:p>
          <a:p>
            <a:pPr eaLnBrk="1" hangingPunct="1">
              <a:spcBef>
                <a:spcPct val="0"/>
              </a:spcBef>
            </a:pPr>
            <a:r>
              <a:rPr lang="en-US" dirty="0" smtClean="0"/>
              <a:t>The main challenge in tissue engineering is to construct 3D tissues homologous to the natural ones with the ability imitate their specific functions. The </a:t>
            </a:r>
            <a:r>
              <a:rPr lang="en-US" i="1" dirty="0" smtClean="0"/>
              <a:t>in-vitro </a:t>
            </a:r>
            <a:r>
              <a:rPr lang="en-US" dirty="0" smtClean="0"/>
              <a:t>generation of 3D tissue construction requires not only a biological model, but also the development of new culture strategies including bioreactor concepts. Therefore, tissue-specific bioreactors should be designed on the basis of a comprehensive understanding of biological and engineering aspects. Till now, engineered tissues have generally been simple 2D structures using a single cell type. One of the main difficulties in tissue engineering is the ability to grow 3D tissue structures of relevant clinical sizes. Several bioreactor systems have been developed with an expectation to fulfill such problems. In this review, key pertinent technical challenges are identified and an overview of existing culture systems and bioreactors used for tissue engineering is provided. Particular focus will be given to the mass transfer, which is absolutely essential both for nutrient supply and waste elimination to maintain cell viability within large three-dimensional assemblages. Furthermore, different cell seeding strategies that can procure uniform cell distribution within large scaffolds are to be discussed.</a:t>
            </a:r>
          </a:p>
          <a:p>
            <a:pPr eaLnBrk="1" hangingPunct="1">
              <a:spcBef>
                <a:spcPct val="0"/>
              </a:spcBef>
            </a:pPr>
            <a:endParaRPr lang="en-US" dirty="0" smtClean="0"/>
          </a:p>
          <a:p>
            <a:endParaRPr lang="fa-IR" dirty="0" smtClean="0"/>
          </a:p>
          <a:p>
            <a:endParaRPr lang="en-US"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B9D08FAE-B460-4E68-A12D-4C56BA2CE890}"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smtClean="0"/>
              <a:t>One major obstacle toward the creation and survival of larger, three-dimensional tissues is the lack of a functioning</a:t>
            </a:r>
          </a:p>
          <a:p>
            <a:r>
              <a:rPr lang="en-US" smtClean="0"/>
              <a:t>vascular network that provides transport of oxygen, nutrients, and metabolic byproducts throughout the construct.</a:t>
            </a:r>
          </a:p>
          <a:p>
            <a:r>
              <a:rPr lang="en-US" smtClean="0"/>
              <a:t>Most tissue-engineering strategies to date depend on diffusion in vitro and ingrowth of host vessels after grafting.</a:t>
            </a:r>
          </a:p>
          <a:p>
            <a:r>
              <a:rPr lang="en-US" smtClean="0"/>
              <a:t>In the present study, we examined whether it would be possible to create a microvessel system in vitro by culturing</a:t>
            </a:r>
          </a:p>
          <a:p>
            <a:r>
              <a:rPr lang="en-US" smtClean="0"/>
              <a:t>vascular smooth muscle cells (SMCs) in circular layers around polymer strands that were then mechanically removed. We also tested to see if such microvessels could be connected to a tubing system. Their performance during perfusion was examined over 7 days.</a:t>
            </a:r>
          </a:p>
          <a:p>
            <a:r>
              <a:rPr lang="en-US" smtClean="0"/>
              <a:t>In our preparation, we perfused each microvessel at a flow rate of 5.5 _l/min (provided that all six vessels were</a:t>
            </a:r>
          </a:p>
          <a:p>
            <a:r>
              <a:rPr lang="en-US" smtClean="0"/>
              <a:t>perfused equally). Assuming the viscosity of the culture medium to be 0.012 poise and the inner diameter of the</a:t>
            </a:r>
          </a:p>
          <a:p>
            <a:r>
              <a:rPr lang="en-US" smtClean="0"/>
              <a:t>vessels to be 150 _m, this flow rate corresponds to a shear stress of 3.3 dyn/cm2. Physiological shear stress in vasculature is reported in the literature between 0.75 and 30 dyn/cm2, depending on vessel type and caliber. For maximally relaxed rat-cremaster arterioles (ID 80 _ 4_m), shear stresses of 21 _ 6 dyn/cm2 were reported (Bakker et al., 2003).</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9BDFDCAD-3B5C-4E8B-83BF-4B8A06F9DBE0}" type="slidenum">
              <a:rPr lang="en-US" smtClean="0"/>
              <a:pPr>
                <a:defRPr/>
              </a:pPr>
              <a:t>41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For more information I storngly recommend you to read new poblished article from our group,</a:t>
            </a:r>
          </a:p>
        </p:txBody>
      </p:sp>
      <p:sp>
        <p:nvSpPr>
          <p:cNvPr id="4" name="Slide Number Placeholder 3"/>
          <p:cNvSpPr>
            <a:spLocks noGrp="1"/>
          </p:cNvSpPr>
          <p:nvPr>
            <p:ph type="sldNum" sz="quarter" idx="5"/>
          </p:nvPr>
        </p:nvSpPr>
        <p:spPr/>
        <p:txBody>
          <a:bodyPr/>
          <a:lstStyle/>
          <a:p>
            <a:pPr>
              <a:defRPr/>
            </a:pPr>
            <a:fld id="{57AEB10B-75CD-4B91-A8E1-D5544413293E}" type="slidenum">
              <a:rPr lang="en-US" smtClean="0"/>
              <a:pPr>
                <a:defRPr/>
              </a:pPr>
              <a:t>42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a-IR" smtClean="0"/>
          </a:p>
        </p:txBody>
      </p:sp>
      <p:sp>
        <p:nvSpPr>
          <p:cNvPr id="4" name="Slide Number Placeholder 3"/>
          <p:cNvSpPr>
            <a:spLocks noGrp="1"/>
          </p:cNvSpPr>
          <p:nvPr>
            <p:ph type="sldNum" sz="quarter" idx="5"/>
          </p:nvPr>
        </p:nvSpPr>
        <p:spPr/>
        <p:txBody>
          <a:bodyPr/>
          <a:lstStyle/>
          <a:p>
            <a:pPr>
              <a:defRPr/>
            </a:pPr>
            <a:fld id="{4BEFB0EC-9784-4527-99A7-48422A1FDF2E}"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Dynamic culturing of cells and tissues has a direct impact on the composition, morphology and mechanical properties of engineered tissues grown in mechanically stimulated environments . This is primarily due to effects of dynamic culture media transport, which often enhance the functions of dynamic flow-based bioreactors , as compared to diffusion-based static culture systems</a:t>
            </a:r>
            <a:endParaRPr lang="fa-IR" dirty="0" smtClean="0"/>
          </a:p>
          <a:p>
            <a:endParaRPr lang="fa-IR" dirty="0"/>
          </a:p>
        </p:txBody>
      </p:sp>
      <p:sp>
        <p:nvSpPr>
          <p:cNvPr id="4" name="Slide Number Placeholder 3"/>
          <p:cNvSpPr>
            <a:spLocks noGrp="1"/>
          </p:cNvSpPr>
          <p:nvPr>
            <p:ph type="sldNum" sz="quarter" idx="10"/>
          </p:nvPr>
        </p:nvSpPr>
        <p:spPr/>
        <p:txBody>
          <a:bodyPr/>
          <a:lstStyle/>
          <a:p>
            <a:pPr>
              <a:defRPr/>
            </a:pPr>
            <a:fld id="{4BCEFD03-1973-4283-89A8-E736629E3E28}"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 </a:t>
            </a:r>
            <a:r>
              <a:rPr lang="en-US" sz="1200" b="0" i="0" kern="1200" dirty="0" err="1" smtClean="0">
                <a:solidFill>
                  <a:schemeClr val="tx1"/>
                </a:solidFill>
                <a:latin typeface="+mn-lt"/>
                <a:ea typeface="+mn-ea"/>
                <a:cs typeface="+mn-cs"/>
              </a:rPr>
              <a:t>Confocal</a:t>
            </a:r>
            <a:r>
              <a:rPr lang="en-US" sz="1200" b="0" i="0" kern="1200" dirty="0" smtClean="0">
                <a:solidFill>
                  <a:schemeClr val="tx1"/>
                </a:solidFill>
                <a:latin typeface="+mn-lt"/>
                <a:ea typeface="+mn-ea"/>
                <a:cs typeface="+mn-cs"/>
              </a:rPr>
              <a:t> laser microscopy images of seeded scaffolds stained for live (green) and dead (red) cells reveal higher numbers of dead cells within the statically cultured scaffold (left) as compared to the dynamically cultured scaffold (right) and (b) graphical illustration showing that nutrient diffusion occurring within the statically cultured scaffold is driven by concentration (left) in contrast to convection driven (dynamic) flows where nutrients are uniformly distributed (right)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Vunjak-Novakovic</a:t>
            </a:r>
            <a:r>
              <a:rPr lang="en-US" sz="1200" kern="1200" dirty="0" smtClean="0">
                <a:solidFill>
                  <a:schemeClr val="tx1"/>
                </a:solidFill>
                <a:latin typeface="+mn-lt"/>
                <a:ea typeface="+mn-ea"/>
                <a:cs typeface="+mn-cs"/>
              </a:rPr>
              <a:t> G, </a:t>
            </a:r>
            <a:r>
              <a:rPr lang="en-US" sz="1200" kern="1200" dirty="0" err="1" smtClean="0">
                <a:solidFill>
                  <a:schemeClr val="tx1"/>
                </a:solidFill>
                <a:latin typeface="+mn-lt"/>
                <a:ea typeface="+mn-ea"/>
                <a:cs typeface="+mn-cs"/>
              </a:rPr>
              <a:t>Meinel</a:t>
            </a:r>
            <a:r>
              <a:rPr lang="en-US" sz="1200" kern="1200" dirty="0" smtClean="0">
                <a:solidFill>
                  <a:schemeClr val="tx1"/>
                </a:solidFill>
                <a:latin typeface="+mn-lt"/>
                <a:ea typeface="+mn-ea"/>
                <a:cs typeface="+mn-cs"/>
              </a:rPr>
              <a:t> L, Altman G, Kaplan D (2005) Bioreactor cultivation of </a:t>
            </a:r>
            <a:r>
              <a:rPr lang="en-US" sz="1200" kern="1200" dirty="0" err="1" smtClean="0">
                <a:solidFill>
                  <a:schemeClr val="tx1"/>
                </a:solidFill>
                <a:latin typeface="+mn-lt"/>
                <a:ea typeface="+mn-ea"/>
                <a:cs typeface="+mn-cs"/>
              </a:rPr>
              <a:t>osteo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chondral</a:t>
            </a:r>
            <a:r>
              <a:rPr lang="en-US" sz="1200" kern="1200" dirty="0" smtClean="0">
                <a:solidFill>
                  <a:schemeClr val="tx1"/>
                </a:solidFill>
                <a:latin typeface="+mn-lt"/>
                <a:ea typeface="+mn-ea"/>
                <a:cs typeface="+mn-cs"/>
              </a:rPr>
              <a:t> grafts. </a:t>
            </a:r>
            <a:r>
              <a:rPr lang="en-US" sz="1200" kern="1200" dirty="0" err="1" smtClean="0">
                <a:solidFill>
                  <a:schemeClr val="tx1"/>
                </a:solidFill>
                <a:latin typeface="+mn-lt"/>
                <a:ea typeface="+mn-ea"/>
                <a:cs typeface="+mn-cs"/>
              </a:rPr>
              <a:t>Orthod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Craniofac</a:t>
            </a:r>
            <a:r>
              <a:rPr lang="en-US" sz="1200" kern="1200" dirty="0" smtClean="0">
                <a:solidFill>
                  <a:schemeClr val="tx1"/>
                </a:solidFill>
                <a:latin typeface="+mn-lt"/>
                <a:ea typeface="+mn-ea"/>
                <a:cs typeface="+mn-cs"/>
              </a:rPr>
              <a:t> Res 8(3):209–218 </a:t>
            </a:r>
            <a:endParaRPr lang="fa-IR" b="0" i="0" dirty="0"/>
          </a:p>
        </p:txBody>
      </p:sp>
      <p:sp>
        <p:nvSpPr>
          <p:cNvPr id="4" name="Slide Number Placeholder 3"/>
          <p:cNvSpPr>
            <a:spLocks noGrp="1"/>
          </p:cNvSpPr>
          <p:nvPr>
            <p:ph type="sldNum" sz="quarter" idx="10"/>
          </p:nvPr>
        </p:nvSpPr>
        <p:spPr/>
        <p:txBody>
          <a:bodyPr/>
          <a:lstStyle/>
          <a:p>
            <a:pPr>
              <a:defRPr/>
            </a:pPr>
            <a:fld id="{4BCEFD03-1973-4283-89A8-E736629E3E28}"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Moreover each special type of tissue structure and production procedure (e.g., skin, bone, blood vessel, and cartilage) necessitates an individualized bioreactor design which requires both biological and engineering conditions to be undergone simultaneously and addressed along with reliability, reproducibility, scalability and safety issues</a:t>
            </a:r>
            <a:endParaRPr lang="fa-IR" dirty="0" smtClean="0"/>
          </a:p>
          <a:p>
            <a:endParaRPr lang="fa-IR" dirty="0"/>
          </a:p>
        </p:txBody>
      </p:sp>
      <p:sp>
        <p:nvSpPr>
          <p:cNvPr id="4" name="Slide Number Placeholder 3"/>
          <p:cNvSpPr>
            <a:spLocks noGrp="1"/>
          </p:cNvSpPr>
          <p:nvPr>
            <p:ph type="sldNum" sz="quarter" idx="10"/>
          </p:nvPr>
        </p:nvSpPr>
        <p:spPr/>
        <p:txBody>
          <a:bodyPr/>
          <a:lstStyle/>
          <a:p>
            <a:pPr>
              <a:defRPr/>
            </a:pPr>
            <a:fld id="{4BCEFD03-1973-4283-89A8-E736629E3E28}"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dirty="0" smtClean="0"/>
              <a:t>Figure 2 shows some of the potential interactions that should be appreciated when</a:t>
            </a:r>
            <a:r>
              <a:rPr lang="en-US" baseline="0" dirty="0" smtClean="0"/>
              <a:t> </a:t>
            </a:r>
            <a:r>
              <a:rPr lang="en-US" dirty="0" smtClean="0"/>
              <a:t>engineering tissues in a bioreactor system. The figure represents a simple systems</a:t>
            </a:r>
            <a:r>
              <a:rPr lang="en-US" baseline="0" dirty="0" smtClean="0"/>
              <a:t> </a:t>
            </a:r>
            <a:r>
              <a:rPr lang="en-US" dirty="0" smtClean="0"/>
              <a:t>approach to tissue engineering; </a:t>
            </a:r>
            <a:r>
              <a:rPr lang="en-US" i="1" dirty="0" err="1" smtClean="0"/>
              <a:t>ie</a:t>
            </a:r>
            <a:r>
              <a:rPr lang="en-US" i="1" dirty="0" smtClean="0"/>
              <a:t> </a:t>
            </a:r>
            <a:r>
              <a:rPr lang="en-US" dirty="0" smtClean="0"/>
              <a:t>it is important to consider a complex interacting</a:t>
            </a:r>
            <a:r>
              <a:rPr lang="en-US" baseline="0" dirty="0" smtClean="0"/>
              <a:t> </a:t>
            </a:r>
            <a:r>
              <a:rPr lang="en-US" dirty="0" smtClean="0"/>
              <a:t>system and that we cannot only focus on single components</a:t>
            </a:r>
            <a:r>
              <a:rPr lang="en-US" baseline="0" dirty="0" smtClean="0"/>
              <a:t> </a:t>
            </a:r>
            <a:r>
              <a:rPr lang="en-US" dirty="0" smtClean="0"/>
              <a:t>working alone. Since</a:t>
            </a:r>
            <a:r>
              <a:rPr lang="en-US" baseline="0" dirty="0" smtClean="0"/>
              <a:t> </a:t>
            </a:r>
            <a:r>
              <a:rPr lang="en-US" dirty="0" smtClean="0"/>
              <a:t>many of the interactions can be studied on a biological, physical or chemical level,</a:t>
            </a:r>
            <a:r>
              <a:rPr lang="en-US" baseline="0" dirty="0" smtClean="0"/>
              <a:t> </a:t>
            </a:r>
            <a:r>
              <a:rPr lang="en-US" dirty="0" smtClean="0"/>
              <a:t>these interactions demonstrate the complexity of</a:t>
            </a:r>
            <a:r>
              <a:rPr lang="en-US" baseline="0" dirty="0" smtClean="0"/>
              <a:t> </a:t>
            </a:r>
            <a:r>
              <a:rPr lang="en-US" dirty="0" smtClean="0"/>
              <a:t>tissue engineering. Some authors</a:t>
            </a:r>
            <a:r>
              <a:rPr lang="en-US" baseline="0" dirty="0" smtClean="0"/>
              <a:t> </a:t>
            </a:r>
            <a:r>
              <a:rPr lang="en-US" dirty="0" smtClean="0"/>
              <a:t>have derived data or constructed models for specific parts of this model (</a:t>
            </a:r>
            <a:r>
              <a:rPr lang="en-US" dirty="0" err="1" smtClean="0"/>
              <a:t>Endy</a:t>
            </a:r>
            <a:r>
              <a:rPr lang="en-US" dirty="0" smtClean="0"/>
              <a:t> and</a:t>
            </a:r>
            <a:r>
              <a:rPr lang="en-US" baseline="0" dirty="0" smtClean="0"/>
              <a:t> </a:t>
            </a:r>
            <a:r>
              <a:rPr lang="en-US" dirty="0" smtClean="0"/>
              <a:t>Brent 2001; </a:t>
            </a:r>
            <a:r>
              <a:rPr lang="en-US" dirty="0" err="1" smtClean="0"/>
              <a:t>Lauffenburger</a:t>
            </a:r>
            <a:r>
              <a:rPr lang="en-US" dirty="0" smtClean="0"/>
              <a:t> and Griffith 2001). The increasing use of bioreactors in</a:t>
            </a:r>
            <a:r>
              <a:rPr lang="en-US" baseline="0" dirty="0" smtClean="0"/>
              <a:t> </a:t>
            </a:r>
            <a:r>
              <a:rPr lang="en-US" dirty="0" smtClean="0"/>
              <a:t>tissue engineering means that control and manipulation of the culture environment</a:t>
            </a:r>
            <a:r>
              <a:rPr lang="en-US" baseline="0" dirty="0" smtClean="0"/>
              <a:t> </a:t>
            </a:r>
            <a:r>
              <a:rPr lang="en-US" dirty="0" smtClean="0"/>
              <a:t>will become as important as cell and scaffold issues.</a:t>
            </a:r>
          </a:p>
          <a:p>
            <a:pPr eaLnBrk="1" hangingPunct="1">
              <a:spcBef>
                <a:spcPct val="0"/>
              </a:spcBef>
            </a:pP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72611C-C4E2-4EAD-88A2-41CA0D286C21}"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Hence a variety of “dynamic” cell-seeding techniques, relying on the use of </a:t>
            </a:r>
            <a:r>
              <a:rPr lang="en-US" sz="1200" kern="1200" dirty="0" err="1" smtClean="0">
                <a:solidFill>
                  <a:schemeClr val="tx1"/>
                </a:solidFill>
                <a:latin typeface="+mn-lt"/>
                <a:ea typeface="+mn-ea"/>
                <a:cs typeface="+mn-cs"/>
              </a:rPr>
              <a:t>biore</a:t>
            </a:r>
            <a:r>
              <a:rPr lang="en-US" sz="1200" kern="1200" dirty="0" smtClean="0">
                <a:solidFill>
                  <a:schemeClr val="tx1"/>
                </a:solidFill>
                <a:latin typeface="+mn-lt"/>
                <a:ea typeface="+mn-ea"/>
                <a:cs typeface="+mn-cs"/>
              </a:rPr>
              <a:t>- actors, have been recently developed with the aim to increase quality, reproducibility, efficiency, and uniformity of the seeding process as compared to conventional static methods. </a:t>
            </a:r>
          </a:p>
          <a:p>
            <a:r>
              <a:rPr lang="en-US" sz="1200" dirty="0" smtClean="0"/>
              <a:t>When defining and optimizing seeding protocols (i.e., the selection of parameters such as cell concentration in the seeding suspension, medium flow rate, flow directions, and timing of the perfusion pattern), most of the studies found in the literature rely upon experimental, application-specific, trial and error investigations, rather than turning to the support of theoretical models. Definition of the cell seeding parameters based on computational models (as extensively described in the following Section) could allow for a more rational design of experiments, ultimately leading to more efficient optimization strategies. However, the inherent complexity of dynamic seeding systems represents a major challenge for modeling, because of high dependence on the specific cell type and scaffold implemented (i.e., complex pore architecture and related fluid-dynamics, kinetics of cell adhesion, molecular mechanics, biomaterial properties, etc.).</a:t>
            </a:r>
            <a:endParaRPr lang="fa-IR" dirty="0"/>
          </a:p>
        </p:txBody>
      </p:sp>
      <p:sp>
        <p:nvSpPr>
          <p:cNvPr id="4" name="Slide Number Placeholder 3"/>
          <p:cNvSpPr>
            <a:spLocks noGrp="1"/>
          </p:cNvSpPr>
          <p:nvPr>
            <p:ph type="sldNum" sz="quarter" idx="10"/>
          </p:nvPr>
        </p:nvSpPr>
        <p:spPr/>
        <p:txBody>
          <a:bodyPr/>
          <a:lstStyle/>
          <a:p>
            <a:pPr>
              <a:defRPr/>
            </a:pPr>
            <a:fld id="{4BCEFD03-1973-4283-89A8-E736629E3E28}" type="slidenum">
              <a:rPr lang="en-US" smtClean="0"/>
              <a:pPr>
                <a:defRPr/>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high degree of structure heterogeneity usually noticed in 3D-engineered constructs cultured in static conditions (i.e., presence of a necrotic central region, surrounded by a dense layer of viable cells) suggests that </a:t>
            </a:r>
            <a:r>
              <a:rPr lang="en-US" sz="1200" dirty="0" err="1" smtClean="0"/>
              <a:t>diffusional</a:t>
            </a:r>
            <a:r>
              <a:rPr lang="en-US" sz="1200" dirty="0" smtClean="0"/>
              <a:t> transport does not properly assure uniform and efficient mass transfer within the constructs </a:t>
            </a:r>
          </a:p>
          <a:p>
            <a:endParaRPr lang="fa-IR" dirty="0"/>
          </a:p>
        </p:txBody>
      </p:sp>
      <p:sp>
        <p:nvSpPr>
          <p:cNvPr id="4" name="Slide Number Placeholder 3"/>
          <p:cNvSpPr>
            <a:spLocks noGrp="1"/>
          </p:cNvSpPr>
          <p:nvPr>
            <p:ph type="sldNum" sz="quarter" idx="10"/>
          </p:nvPr>
        </p:nvSpPr>
        <p:spPr/>
        <p:txBody>
          <a:bodyPr/>
          <a:lstStyle/>
          <a:p>
            <a:pPr>
              <a:defRPr/>
            </a:pPr>
            <a:fld id="{4BCEFD03-1973-4283-89A8-E736629E3E28}" type="slidenum">
              <a:rPr lang="en-US" smtClean="0"/>
              <a:pPr>
                <a:defRPr/>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527AE8D2-EB76-435F-99C9-9D1F2CADA9C7}" type="datetime1">
              <a:rPr lang="en-US" smtClean="0"/>
              <a:pPr>
                <a:defRPr/>
              </a:pPr>
              <a:t>4/6/2020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CA56EB2-367D-47F9-B1BA-2F5874B97C19}" type="slidenum">
              <a:rPr lang="en-US" smtClean="0"/>
              <a:pPr>
                <a:defRPr/>
              </a:pPr>
              <a:t>‹#›</a:t>
            </a:fld>
            <a:endParaRPr lang="en-US"/>
          </a:p>
        </p:txBody>
      </p:sp>
    </p:spTree>
    <p:extLst>
      <p:ext uri="{BB962C8B-B14F-4D97-AF65-F5344CB8AC3E}">
        <p14:creationId xmlns:p14="http://schemas.microsoft.com/office/powerpoint/2010/main" val="209912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2105D8B-56A8-4B03-A5F5-F0385C82AAF4}" type="datetime1">
              <a:rPr lang="en-US" smtClean="0"/>
              <a:pPr>
                <a:defRPr/>
              </a:pPr>
              <a:t>4/6/2020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D707B44-05DA-462F-AD52-133E36C865BE}" type="slidenum">
              <a:rPr lang="en-US" smtClean="0"/>
              <a:pPr>
                <a:defRPr/>
              </a:pPr>
              <a:t>‹#›</a:t>
            </a:fld>
            <a:endParaRPr lang="en-US"/>
          </a:p>
        </p:txBody>
      </p:sp>
    </p:spTree>
    <p:extLst>
      <p:ext uri="{BB962C8B-B14F-4D97-AF65-F5344CB8AC3E}">
        <p14:creationId xmlns:p14="http://schemas.microsoft.com/office/powerpoint/2010/main" val="106356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8C572D3-5540-4F4E-B9A4-F01EB43C0B0C}" type="datetime1">
              <a:rPr lang="en-US" smtClean="0"/>
              <a:pPr>
                <a:defRPr/>
              </a:pPr>
              <a:t>4/6/2020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FD3657D-417D-4C92-B020-7B15547AC052}" type="slidenum">
              <a:rPr lang="en-US" smtClean="0"/>
              <a:pPr>
                <a:defRPr/>
              </a:pPr>
              <a:t>‹#›</a:t>
            </a:fld>
            <a:endParaRPr lang="en-US"/>
          </a:p>
        </p:txBody>
      </p:sp>
    </p:spTree>
    <p:extLst>
      <p:ext uri="{BB962C8B-B14F-4D97-AF65-F5344CB8AC3E}">
        <p14:creationId xmlns:p14="http://schemas.microsoft.com/office/powerpoint/2010/main" val="20059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AD222CA-E88A-4A85-9717-F783207F80C9}" type="datetime1">
              <a:rPr lang="en-US" smtClean="0"/>
              <a:pPr>
                <a:defRPr/>
              </a:pPr>
              <a:t>4/6/2020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A57716-D045-4151-9218-0A4A7C8F43DA}" type="slidenum">
              <a:rPr lang="en-US" smtClean="0"/>
              <a:pPr>
                <a:defRPr/>
              </a:pPr>
              <a:t>‹#›</a:t>
            </a:fld>
            <a:endParaRPr lang="en-US"/>
          </a:p>
        </p:txBody>
      </p:sp>
    </p:spTree>
    <p:extLst>
      <p:ext uri="{BB962C8B-B14F-4D97-AF65-F5344CB8AC3E}">
        <p14:creationId xmlns:p14="http://schemas.microsoft.com/office/powerpoint/2010/main" val="3671950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F17D9A6-36A4-43F9-A9C5-B33216E0351B}" type="datetime1">
              <a:rPr lang="en-US" smtClean="0"/>
              <a:pPr>
                <a:defRPr/>
              </a:pPr>
              <a:t>4/6/2020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65869F0-2318-46BB-8CFD-882222832581}" type="slidenum">
              <a:rPr lang="en-US" smtClean="0"/>
              <a:pPr>
                <a:defRPr/>
              </a:pPr>
              <a:t>‹#›</a:t>
            </a:fld>
            <a:endParaRPr lang="en-US"/>
          </a:p>
        </p:txBody>
      </p:sp>
    </p:spTree>
    <p:extLst>
      <p:ext uri="{BB962C8B-B14F-4D97-AF65-F5344CB8AC3E}">
        <p14:creationId xmlns:p14="http://schemas.microsoft.com/office/powerpoint/2010/main" val="3411638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14CC4F32-5526-49D6-9A5B-2F3E91E4AB1D}" type="datetime1">
              <a:rPr lang="en-US" smtClean="0"/>
              <a:pPr>
                <a:defRPr/>
              </a:pPr>
              <a:t>4/6/2020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5C19A11-FAA6-48D2-AD04-B27D2838B0B1}" type="slidenum">
              <a:rPr lang="en-US" smtClean="0"/>
              <a:pPr>
                <a:defRPr/>
              </a:pPr>
              <a:t>‹#›</a:t>
            </a:fld>
            <a:endParaRPr lang="en-US"/>
          </a:p>
        </p:txBody>
      </p:sp>
    </p:spTree>
    <p:extLst>
      <p:ext uri="{BB962C8B-B14F-4D97-AF65-F5344CB8AC3E}">
        <p14:creationId xmlns:p14="http://schemas.microsoft.com/office/powerpoint/2010/main" val="1333672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11BD654E-D086-4776-BB88-F55AB73FA1E2}" type="datetime1">
              <a:rPr lang="en-US" smtClean="0"/>
              <a:pPr>
                <a:defRPr/>
              </a:pPr>
              <a:t>4/6/2020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5E21050-1C44-4DD3-9DDB-A293B97044A7}" type="slidenum">
              <a:rPr lang="en-US" smtClean="0"/>
              <a:pPr>
                <a:defRPr/>
              </a:pPr>
              <a:t>‹#›</a:t>
            </a:fld>
            <a:endParaRPr lang="en-US"/>
          </a:p>
        </p:txBody>
      </p:sp>
    </p:spTree>
    <p:extLst>
      <p:ext uri="{BB962C8B-B14F-4D97-AF65-F5344CB8AC3E}">
        <p14:creationId xmlns:p14="http://schemas.microsoft.com/office/powerpoint/2010/main" val="4800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0CA4CF93-0325-473E-8985-B9A531438DF9}" type="datetime1">
              <a:rPr lang="en-US" smtClean="0"/>
              <a:pPr>
                <a:defRPr/>
              </a:pPr>
              <a:t>4/6/2020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C699CBC-4EE7-438C-B5EC-19086362B383}" type="slidenum">
              <a:rPr lang="en-US" smtClean="0"/>
              <a:pPr>
                <a:defRPr/>
              </a:pPr>
              <a:t>‹#›</a:t>
            </a:fld>
            <a:endParaRPr lang="en-US"/>
          </a:p>
        </p:txBody>
      </p:sp>
    </p:spTree>
    <p:extLst>
      <p:ext uri="{BB962C8B-B14F-4D97-AF65-F5344CB8AC3E}">
        <p14:creationId xmlns:p14="http://schemas.microsoft.com/office/powerpoint/2010/main" val="3889806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439E1C7-BCE6-48DA-B443-7175D46C4554}" type="datetime1">
              <a:rPr lang="en-US" smtClean="0"/>
              <a:pPr>
                <a:defRPr/>
              </a:pPr>
              <a:t>4/6/2020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60352F9-04A4-4C37-893C-D6F401F794AC}" type="slidenum">
              <a:rPr lang="en-US" smtClean="0"/>
              <a:pPr>
                <a:defRPr/>
              </a:pPr>
              <a:t>‹#›</a:t>
            </a:fld>
            <a:endParaRPr lang="en-US"/>
          </a:p>
        </p:txBody>
      </p:sp>
    </p:spTree>
    <p:extLst>
      <p:ext uri="{BB962C8B-B14F-4D97-AF65-F5344CB8AC3E}">
        <p14:creationId xmlns:p14="http://schemas.microsoft.com/office/powerpoint/2010/main" val="375924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3102F9E-E8AC-4A8E-B3E5-4EBC5DFF0A3F}" type="datetime1">
              <a:rPr lang="en-US" smtClean="0"/>
              <a:pPr>
                <a:defRPr/>
              </a:pPr>
              <a:t>4/6/2020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C4571E-012B-4C4D-BBCF-C28A1FBE11C3}" type="slidenum">
              <a:rPr lang="en-US" smtClean="0"/>
              <a:pPr>
                <a:defRPr/>
              </a:pPr>
              <a:t>‹#›</a:t>
            </a:fld>
            <a:endParaRPr lang="en-US"/>
          </a:p>
        </p:txBody>
      </p:sp>
    </p:spTree>
    <p:extLst>
      <p:ext uri="{BB962C8B-B14F-4D97-AF65-F5344CB8AC3E}">
        <p14:creationId xmlns:p14="http://schemas.microsoft.com/office/powerpoint/2010/main" val="2815830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2D5099F-82B0-46E3-B51A-D29402CA200E}" type="datetime1">
              <a:rPr lang="en-US" smtClean="0"/>
              <a:pPr>
                <a:defRPr/>
              </a:pPr>
              <a:t>4/6/2020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2F891BD-8CC2-4AA5-BE70-8CCAC533143C}" type="slidenum">
              <a:rPr lang="en-US" smtClean="0"/>
              <a:pPr>
                <a:defRPr/>
              </a:pPr>
              <a:t>‹#›</a:t>
            </a:fld>
            <a:endParaRPr lang="en-US"/>
          </a:p>
        </p:txBody>
      </p:sp>
    </p:spTree>
    <p:extLst>
      <p:ext uri="{BB962C8B-B14F-4D97-AF65-F5344CB8AC3E}">
        <p14:creationId xmlns:p14="http://schemas.microsoft.com/office/powerpoint/2010/main" val="2756208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9C4FC41-1B80-4DD1-9FE9-8E76D86BC5C4}" type="datetime1">
              <a:rPr lang="en-US" smtClean="0"/>
              <a:pPr>
                <a:defRPr/>
              </a:pPr>
              <a:t>4/6/2020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28EA9B8-0C48-487C-B40F-14D386F9F159}" type="slidenum">
              <a:rPr lang="en-US" smtClean="0"/>
              <a:pPr>
                <a:defRPr/>
              </a:pPr>
              <a:t>‹#›</a:t>
            </a:fld>
            <a:endParaRPr lang="en-US"/>
          </a:p>
        </p:txBody>
      </p:sp>
    </p:spTree>
    <p:extLst>
      <p:ext uri="{BB962C8B-B14F-4D97-AF65-F5344CB8AC3E}">
        <p14:creationId xmlns:p14="http://schemas.microsoft.com/office/powerpoint/2010/main" val="1859948580"/>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dnXwm6-BBCQ"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5jb7ed2iCJs"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229600" cy="1470025"/>
          </a:xfrm>
        </p:spPr>
        <p:txBody>
          <a:bodyPr>
            <a:normAutofit/>
          </a:bodyPr>
          <a:lstStyle/>
          <a:p>
            <a:pPr eaLnBrk="1" fontAlgn="auto" hangingPunct="1">
              <a:spcAft>
                <a:spcPts val="0"/>
              </a:spcAft>
              <a:defRPr/>
            </a:pPr>
            <a:r>
              <a:rPr dirty="0" smtClean="0">
                <a:cs typeface="Times New Roman" pitchFamily="18" charset="0"/>
              </a:rPr>
              <a:t>Bioreactors </a:t>
            </a:r>
            <a:r>
              <a:rPr lang="en-US" dirty="0" smtClean="0">
                <a:cs typeface="Times New Roman" pitchFamily="18" charset="0"/>
              </a:rPr>
              <a:t>and scale up</a:t>
            </a:r>
            <a:endParaRPr dirty="0">
              <a:cs typeface="Times New Roman" pitchFamily="18" charset="0"/>
            </a:endParaRPr>
          </a:p>
        </p:txBody>
      </p:sp>
      <p:pic>
        <p:nvPicPr>
          <p:cNvPr id="3" name="Picture 2"/>
          <p:cNvPicPr>
            <a:picLocks noChangeAspect="1"/>
          </p:cNvPicPr>
          <p:nvPr/>
        </p:nvPicPr>
        <p:blipFill>
          <a:blip r:embed="rId4"/>
          <a:stretch>
            <a:fillRect/>
          </a:stretch>
        </p:blipFill>
        <p:spPr>
          <a:xfrm>
            <a:off x="2057400" y="1066800"/>
            <a:ext cx="5384800" cy="4146296"/>
          </a:xfrm>
          <a:prstGeom prst="rect">
            <a:avLst/>
          </a:prstGeom>
        </p:spPr>
      </p:pic>
      <p:sp>
        <p:nvSpPr>
          <p:cNvPr id="4" name="TextBox 3"/>
          <p:cNvSpPr txBox="1"/>
          <p:nvPr/>
        </p:nvSpPr>
        <p:spPr>
          <a:xfrm>
            <a:off x="1642414" y="5105400"/>
            <a:ext cx="5859171" cy="1384995"/>
          </a:xfrm>
          <a:prstGeom prst="rect">
            <a:avLst/>
          </a:prstGeom>
          <a:noFill/>
        </p:spPr>
        <p:txBody>
          <a:bodyPr wrap="none" rtlCol="0">
            <a:spAutoFit/>
          </a:bodyPr>
          <a:lstStyle/>
          <a:p>
            <a:pPr algn="ctr" eaLnBrk="1" fontAlgn="auto" hangingPunct="1">
              <a:spcAft>
                <a:spcPts val="0"/>
              </a:spcAft>
              <a:buFont typeface="Arial"/>
              <a:buNone/>
              <a:defRPr/>
            </a:pPr>
            <a:r>
              <a:rPr lang="en-US" sz="2800" dirty="0"/>
              <a:t>Tissue Engineering &amp; Drug Delivery</a:t>
            </a:r>
            <a:br>
              <a:rPr lang="en-US" sz="2800" dirty="0"/>
            </a:br>
            <a:r>
              <a:rPr lang="en-US" sz="2800" dirty="0"/>
              <a:t>BBI 4203</a:t>
            </a:r>
          </a:p>
          <a:p>
            <a:pPr algn="ctr" eaLnBrk="1" fontAlgn="auto" hangingPunct="1">
              <a:spcAft>
                <a:spcPts val="0"/>
              </a:spcAft>
              <a:buFont typeface="Arial"/>
              <a:buNone/>
              <a:defRPr/>
            </a:pPr>
            <a:r>
              <a:rPr lang="en-US" sz="2800" dirty="0" smtClean="0"/>
              <a:t>LECTURE 8</a:t>
            </a:r>
            <a:endParaRPr lang="en-US" sz="2800" dirty="0"/>
          </a:p>
        </p:txBody>
      </p:sp>
      <p:sp>
        <p:nvSpPr>
          <p:cNvPr id="5" name="TextBox 4"/>
          <p:cNvSpPr txBox="1"/>
          <p:nvPr/>
        </p:nvSpPr>
        <p:spPr>
          <a:xfrm>
            <a:off x="1309956" y="6454801"/>
            <a:ext cx="6538644" cy="369332"/>
          </a:xfrm>
          <a:prstGeom prst="rect">
            <a:avLst/>
          </a:prstGeom>
          <a:noFill/>
        </p:spPr>
        <p:txBody>
          <a:bodyPr wrap="none" rtlCol="0">
            <a:spAutoFit/>
          </a:bodyPr>
          <a:lstStyle/>
          <a:p>
            <a:r>
              <a:rPr lang="en-US" dirty="0"/>
              <a:t>Most </a:t>
            </a:r>
            <a:r>
              <a:rPr lang="en-US" dirty="0" smtClean="0"/>
              <a:t>content taken </a:t>
            </a:r>
            <a:r>
              <a:rPr lang="en-US" dirty="0"/>
              <a:t>from </a:t>
            </a:r>
            <a:r>
              <a:rPr lang="en-US" dirty="0" err="1"/>
              <a:t>Sajad</a:t>
            </a:r>
            <a:r>
              <a:rPr lang="en-US" dirty="0"/>
              <a:t> </a:t>
            </a:r>
            <a:r>
              <a:rPr lang="en-US" dirty="0" err="1"/>
              <a:t>Sarvari</a:t>
            </a:r>
            <a:r>
              <a:rPr lang="en-US" dirty="0"/>
              <a:t>   </a:t>
            </a:r>
            <a:r>
              <a:rPr lang="en-US" dirty="0" err="1"/>
              <a:t>sajad.sarvari@</a:t>
            </a:r>
            <a:r>
              <a:rPr lang="en-US" dirty="0" err="1" smtClean="0"/>
              <a:t>ut.ac.ir</a:t>
            </a:r>
            <a:endParaRPr lang="en-US" dirty="0"/>
          </a:p>
        </p:txBody>
      </p:sp>
    </p:spTree>
    <p:extLst>
      <p:ext uri="{BB962C8B-B14F-4D97-AF65-F5344CB8AC3E}">
        <p14:creationId xmlns:p14="http://schemas.microsoft.com/office/powerpoint/2010/main" val="4137419765"/>
      </p:ext>
    </p:extLst>
  </p:cSld>
  <p:clrMapOvr>
    <a:masterClrMapping/>
  </p:clrMapOvr>
  <mc:AlternateContent xmlns:mc="http://schemas.openxmlformats.org/markup-compatibility/2006" xmlns:p14="http://schemas.microsoft.com/office/powerpoint/2010/main">
    <mc:Choice Requires="p14">
      <p:transition p14:dur="0">
        <p:sndAc>
          <p:stSnd>
            <p:snd r:embed="rId3" name="camera.wav"/>
          </p:stSnd>
        </p:sndAc>
      </p:transition>
    </mc:Choice>
    <mc:Fallback xmlns="">
      <p:transition xmlns:p14="http://schemas.microsoft.com/office/powerpoint/2010/main">
        <p:sndAc>
          <p:stSnd>
            <p:snd r:embed="rId5" name="camera.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838200"/>
          </a:xfrm>
        </p:spPr>
        <p:txBody>
          <a:bodyPr/>
          <a:lstStyle/>
          <a:p>
            <a:pPr algn="ctr"/>
            <a:r>
              <a:rPr lang="en-US" b="1" dirty="0" smtClean="0">
                <a:solidFill>
                  <a:srgbClr val="C00000"/>
                </a:solidFill>
              </a:rPr>
              <a:t>Dynamic Culturing</a:t>
            </a:r>
            <a:endParaRPr lang="fa-IR" dirty="0"/>
          </a:p>
        </p:txBody>
      </p:sp>
      <p:pic>
        <p:nvPicPr>
          <p:cNvPr id="9218" name="Picture 2"/>
          <p:cNvPicPr>
            <a:picLocks noChangeAspect="1" noChangeArrowheads="1"/>
          </p:cNvPicPr>
          <p:nvPr/>
        </p:nvPicPr>
        <p:blipFill>
          <a:blip r:embed="rId3" cstate="print"/>
          <a:srcRect/>
          <a:stretch>
            <a:fillRect/>
          </a:stretch>
        </p:blipFill>
        <p:spPr bwMode="auto">
          <a:xfrm>
            <a:off x="2057400" y="885825"/>
            <a:ext cx="5105400" cy="5438775"/>
          </a:xfrm>
          <a:prstGeom prst="rect">
            <a:avLst/>
          </a:prstGeom>
          <a:noFill/>
          <a:ln w="9525">
            <a:noFill/>
            <a:miter lim="800000"/>
            <a:headEnd/>
            <a:tailEnd/>
          </a:ln>
          <a:effectLst/>
        </p:spPr>
      </p:pic>
      <p:sp>
        <p:nvSpPr>
          <p:cNvPr id="3" name="TextBox 2"/>
          <p:cNvSpPr txBox="1"/>
          <p:nvPr/>
        </p:nvSpPr>
        <p:spPr>
          <a:xfrm>
            <a:off x="3718491" y="5410200"/>
            <a:ext cx="5425509" cy="646331"/>
          </a:xfrm>
          <a:prstGeom prst="rect">
            <a:avLst/>
          </a:prstGeom>
          <a:noFill/>
        </p:spPr>
        <p:txBody>
          <a:bodyPr wrap="none" rtlCol="0">
            <a:spAutoFit/>
          </a:bodyPr>
          <a:lstStyle/>
          <a:p>
            <a:r>
              <a:rPr lang="en-US" dirty="0">
                <a:hlinkClick r:id="rId4"/>
              </a:rPr>
              <a:t>https://www.youtube.com/watch?v=dnXwm6-</a:t>
            </a:r>
            <a:r>
              <a:rPr lang="en-US" dirty="0" smtClean="0">
                <a:hlinkClick r:id="rId4"/>
              </a:rPr>
              <a:t>BBCQ</a:t>
            </a: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884238"/>
          </a:xfrm>
        </p:spPr>
        <p:txBody>
          <a:bodyPr/>
          <a:lstStyle/>
          <a:p>
            <a:pPr algn="ctr"/>
            <a:r>
              <a:rPr lang="en-US" b="1" dirty="0" smtClean="0">
                <a:solidFill>
                  <a:srgbClr val="C00000"/>
                </a:solidFill>
              </a:rPr>
              <a:t>Scale up</a:t>
            </a:r>
            <a:endParaRPr lang="fa-IR" b="1" dirty="0">
              <a:solidFill>
                <a:srgbClr val="C00000"/>
              </a:solidFill>
            </a:endParaRPr>
          </a:p>
        </p:txBody>
      </p:sp>
      <p:sp>
        <p:nvSpPr>
          <p:cNvPr id="3" name="Content Placeholder 2"/>
          <p:cNvSpPr>
            <a:spLocks noGrp="1"/>
          </p:cNvSpPr>
          <p:nvPr>
            <p:ph idx="1"/>
          </p:nvPr>
        </p:nvSpPr>
        <p:spPr>
          <a:xfrm>
            <a:off x="914400" y="1143000"/>
            <a:ext cx="7772400" cy="4876800"/>
          </a:xfrm>
        </p:spPr>
        <p:txBody>
          <a:bodyPr/>
          <a:lstStyle/>
          <a:p>
            <a:r>
              <a:rPr lang="en-US" sz="2400" dirty="0" smtClean="0"/>
              <a:t>Factors that need to be considered include the following:</a:t>
            </a:r>
          </a:p>
          <a:p>
            <a:pPr lvl="1"/>
            <a:r>
              <a:rPr lang="en-US" sz="2200" dirty="0" smtClean="0"/>
              <a:t>How big does the vessel need to be to produce sufficient product;</a:t>
            </a:r>
          </a:p>
          <a:p>
            <a:pPr lvl="1"/>
            <a:r>
              <a:rPr lang="en-US" sz="2200" dirty="0" smtClean="0"/>
              <a:t>How are the materials in the vessel to be mixed efficiently but without damage to the cells in the vessel;</a:t>
            </a:r>
          </a:p>
          <a:p>
            <a:pPr lvl="1"/>
            <a:r>
              <a:rPr lang="en-US" sz="2200" dirty="0" smtClean="0"/>
              <a:t>What is the required aeration rate and the power input;</a:t>
            </a:r>
          </a:p>
          <a:p>
            <a:pPr lvl="1"/>
            <a:r>
              <a:rPr lang="en-US" sz="2200" dirty="0" smtClean="0"/>
              <a:t>What is the process time;</a:t>
            </a:r>
          </a:p>
          <a:p>
            <a:pPr lvl="1"/>
            <a:r>
              <a:rPr lang="en-US" sz="2200" dirty="0" smtClean="0"/>
              <a:t>How many scale-up steps are required;</a:t>
            </a:r>
          </a:p>
          <a:p>
            <a:pPr lvl="1"/>
            <a:r>
              <a:rPr lang="en-US" sz="2200" dirty="0" smtClean="0"/>
              <a:t>What are the costs (capital, running, depreciation) of various types of equipment, etc. </a:t>
            </a:r>
            <a:endParaRPr lang="fa-IR" sz="2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772400" cy="838200"/>
          </a:xfrm>
        </p:spPr>
        <p:txBody>
          <a:bodyPr/>
          <a:lstStyle/>
          <a:p>
            <a:pPr algn="ctr"/>
            <a:r>
              <a:rPr lang="en-US" dirty="0" smtClean="0">
                <a:solidFill>
                  <a:srgbClr val="C00000"/>
                </a:solidFill>
              </a:rPr>
              <a:t>Scale up</a:t>
            </a:r>
            <a:endParaRPr lang="fa-IR" dirty="0"/>
          </a:p>
        </p:txBody>
      </p:sp>
      <p:pic>
        <p:nvPicPr>
          <p:cNvPr id="18435" name="Picture 3"/>
          <p:cNvPicPr>
            <a:picLocks noChangeAspect="1" noChangeArrowheads="1"/>
          </p:cNvPicPr>
          <p:nvPr/>
        </p:nvPicPr>
        <p:blipFill>
          <a:blip r:embed="rId2" cstate="print"/>
          <a:srcRect/>
          <a:stretch>
            <a:fillRect/>
          </a:stretch>
        </p:blipFill>
        <p:spPr bwMode="auto">
          <a:xfrm>
            <a:off x="2133600" y="990600"/>
            <a:ext cx="5029200" cy="4724400"/>
          </a:xfrm>
          <a:prstGeom prst="rect">
            <a:avLst/>
          </a:prstGeom>
          <a:noFill/>
          <a:ln w="9525">
            <a:noFill/>
            <a:miter lim="800000"/>
            <a:headEnd/>
            <a:tailEnd/>
          </a:ln>
          <a:effectLst/>
        </p:spPr>
      </p:pic>
      <p:sp>
        <p:nvSpPr>
          <p:cNvPr id="7" name="Rectangle 6"/>
          <p:cNvSpPr/>
          <p:nvPr/>
        </p:nvSpPr>
        <p:spPr>
          <a:xfrm>
            <a:off x="2209800" y="5867400"/>
            <a:ext cx="4572000" cy="646331"/>
          </a:xfrm>
          <a:prstGeom prst="rect">
            <a:avLst/>
          </a:prstGeom>
        </p:spPr>
        <p:txBody>
          <a:bodyPr>
            <a:spAutoFit/>
          </a:bodyPr>
          <a:lstStyle/>
          <a:p>
            <a:pPr algn="ctr"/>
            <a:r>
              <a:rPr lang="en-US" dirty="0" smtClean="0"/>
              <a:t>Production-scale bioreactors for cell culture (courtesy of Zeta AG, Switzerland)</a:t>
            </a:r>
            <a:endParaRPr lang="fa-I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1752600" y="457200"/>
            <a:ext cx="5410200" cy="52816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534400" cy="5334000"/>
          </a:xfrm>
        </p:spPr>
        <p:txBody>
          <a:bodyPr>
            <a:normAutofit fontScale="70000" lnSpcReduction="20000"/>
          </a:bodyPr>
          <a:lstStyle/>
          <a:p>
            <a:pPr marL="274320" indent="-274320" algn="ctr" eaLnBrk="1" fontAlgn="auto" hangingPunct="1">
              <a:spcBef>
                <a:spcPts val="580"/>
              </a:spcBef>
              <a:spcAft>
                <a:spcPts val="0"/>
              </a:spcAft>
              <a:buFont typeface="Wingdings 2"/>
              <a:buNone/>
              <a:defRPr/>
            </a:pPr>
            <a:r>
              <a:rPr lang="en-US" dirty="0" smtClean="0"/>
              <a:t>   </a:t>
            </a:r>
            <a:r>
              <a:rPr lang="en-US" dirty="0" smtClean="0">
                <a:effectLst>
                  <a:outerShdw blurRad="38100" dist="38100" dir="2700000" algn="tl">
                    <a:srgbClr val="000000">
                      <a:alpha val="43137"/>
                    </a:srgbClr>
                  </a:outerShdw>
                </a:effectLst>
              </a:rPr>
              <a:t>BIOREACTOR            </a:t>
            </a:r>
          </a:p>
          <a:p>
            <a:pPr marL="274320" indent="-274320" eaLnBrk="1" fontAlgn="auto" hangingPunct="1">
              <a:spcBef>
                <a:spcPts val="580"/>
              </a:spcBef>
              <a:spcAft>
                <a:spcPts val="0"/>
              </a:spcAft>
              <a:buFont typeface="Wingdings 2"/>
              <a:buNone/>
              <a:defRPr/>
            </a:pPr>
            <a:endParaRPr lang="en-US" dirty="0" smtClean="0"/>
          </a:p>
          <a:p>
            <a:pPr marL="274320" indent="-274320" eaLnBrk="1" fontAlgn="auto" hangingPunct="1">
              <a:spcBef>
                <a:spcPts val="580"/>
              </a:spcBef>
              <a:spcAft>
                <a:spcPts val="0"/>
              </a:spcAft>
              <a:buFont typeface="Wingdings 2"/>
              <a:buNone/>
              <a:defRPr/>
            </a:pPr>
            <a:r>
              <a:rPr lang="en-US" dirty="0" smtClean="0"/>
              <a:t>               environment control and nutrient delivery/waste removal </a:t>
            </a:r>
          </a:p>
          <a:p>
            <a:pPr marL="274320" indent="-274320" eaLnBrk="1" fontAlgn="auto" hangingPunct="1">
              <a:spcBef>
                <a:spcPts val="580"/>
              </a:spcBef>
              <a:spcAft>
                <a:spcPts val="0"/>
              </a:spcAft>
              <a:buFont typeface="Wingdings 2"/>
              <a:buNone/>
              <a:defRPr/>
            </a:pPr>
            <a:r>
              <a:rPr lang="en-US" dirty="0" smtClean="0"/>
              <a:t>                                                                           mechanical stimulation</a:t>
            </a:r>
          </a:p>
          <a:p>
            <a:pPr marL="274320" indent="-274320" eaLnBrk="1" fontAlgn="auto" hangingPunct="1">
              <a:spcBef>
                <a:spcPts val="580"/>
              </a:spcBef>
              <a:spcAft>
                <a:spcPts val="0"/>
              </a:spcAft>
              <a:buFont typeface="Wingdings 2"/>
              <a:buNone/>
              <a:defRPr/>
            </a:pPr>
            <a:r>
              <a:rPr lang="en-US" dirty="0" smtClean="0"/>
              <a:t>                      </a:t>
            </a:r>
          </a:p>
          <a:p>
            <a:pPr marL="274320" indent="-274320" eaLnBrk="1" fontAlgn="auto" hangingPunct="1">
              <a:spcBef>
                <a:spcPts val="580"/>
              </a:spcBef>
              <a:spcAft>
                <a:spcPts val="0"/>
              </a:spcAft>
              <a:buFont typeface="Wingdings 2"/>
              <a:buNone/>
              <a:defRPr/>
            </a:pPr>
            <a:r>
              <a:rPr lang="en-US" dirty="0" smtClean="0"/>
              <a:t>                                     SCAFFOLD</a:t>
            </a:r>
          </a:p>
          <a:p>
            <a:pPr marL="274320" indent="-274320" eaLnBrk="1" fontAlgn="auto" hangingPunct="1">
              <a:spcBef>
                <a:spcPts val="580"/>
              </a:spcBef>
              <a:spcAft>
                <a:spcPts val="0"/>
              </a:spcAft>
              <a:buFont typeface="Wingdings 2"/>
              <a:buNone/>
              <a:defRPr/>
            </a:pPr>
            <a:r>
              <a:rPr lang="en-US" dirty="0" smtClean="0"/>
              <a:t>                   migration           attachment</a:t>
            </a:r>
          </a:p>
          <a:p>
            <a:pPr marL="274320" indent="-274320" eaLnBrk="1" fontAlgn="auto" hangingPunct="1">
              <a:spcBef>
                <a:spcPts val="580"/>
              </a:spcBef>
              <a:spcAft>
                <a:spcPts val="0"/>
              </a:spcAft>
              <a:buFont typeface="Wingdings 2"/>
              <a:buNone/>
              <a:defRPr/>
            </a:pPr>
            <a:r>
              <a:rPr lang="en-US" dirty="0" smtClean="0"/>
              <a:t>                  degradation         proliferation</a:t>
            </a:r>
          </a:p>
          <a:p>
            <a:pPr marL="274320" indent="-274320" eaLnBrk="1" fontAlgn="auto" hangingPunct="1">
              <a:spcBef>
                <a:spcPts val="580"/>
              </a:spcBef>
              <a:spcAft>
                <a:spcPts val="0"/>
              </a:spcAft>
              <a:buFont typeface="Wingdings 2"/>
              <a:buNone/>
              <a:defRPr/>
            </a:pPr>
            <a:r>
              <a:rPr lang="en-US" dirty="0" smtClean="0"/>
              <a:t>             </a:t>
            </a:r>
          </a:p>
          <a:p>
            <a:pPr marL="274320" indent="-274320" eaLnBrk="1" fontAlgn="auto" hangingPunct="1">
              <a:spcBef>
                <a:spcPts val="580"/>
              </a:spcBef>
              <a:spcAft>
                <a:spcPts val="0"/>
              </a:spcAft>
              <a:buFont typeface="Wingdings 2"/>
              <a:buNone/>
              <a:defRPr/>
            </a:pPr>
            <a:r>
              <a:rPr lang="en-US" dirty="0" smtClean="0"/>
              <a:t>                                  CELLS               </a:t>
            </a:r>
          </a:p>
          <a:p>
            <a:pPr marL="274320" indent="-274320" eaLnBrk="1" fontAlgn="auto" hangingPunct="1">
              <a:spcBef>
                <a:spcPts val="580"/>
              </a:spcBef>
              <a:spcAft>
                <a:spcPts val="0"/>
              </a:spcAft>
              <a:buFont typeface="Wingdings 2"/>
              <a:buNone/>
              <a:defRPr/>
            </a:pPr>
            <a:r>
              <a:rPr lang="en-US" dirty="0"/>
              <a:t> </a:t>
            </a:r>
            <a:r>
              <a:rPr lang="en-US" dirty="0" smtClean="0"/>
              <a:t>                                                          intracellular activity</a:t>
            </a:r>
          </a:p>
          <a:p>
            <a:pPr marL="274320" indent="-274320" eaLnBrk="1" fontAlgn="auto" hangingPunct="1">
              <a:spcBef>
                <a:spcPts val="580"/>
              </a:spcBef>
              <a:spcAft>
                <a:spcPts val="0"/>
              </a:spcAft>
              <a:buFont typeface="Wingdings 2"/>
              <a:buNone/>
              <a:defRPr/>
            </a:pPr>
            <a:r>
              <a:rPr lang="en-US" dirty="0" smtClean="0"/>
              <a:t>                                                          intracellular signaling</a:t>
            </a:r>
          </a:p>
          <a:p>
            <a:pPr marL="274320" indent="-274320" eaLnBrk="1" fontAlgn="auto" hangingPunct="1">
              <a:spcBef>
                <a:spcPts val="580"/>
              </a:spcBef>
              <a:spcAft>
                <a:spcPts val="0"/>
              </a:spcAft>
              <a:buFont typeface="Wingdings 2"/>
              <a:buNone/>
              <a:defRPr/>
            </a:pPr>
            <a:endParaRPr lang="en-US" dirty="0" smtClean="0"/>
          </a:p>
          <a:p>
            <a:pPr marL="274320" indent="-274320" eaLnBrk="1" fontAlgn="auto" hangingPunct="1">
              <a:spcBef>
                <a:spcPts val="580"/>
              </a:spcBef>
              <a:spcAft>
                <a:spcPts val="0"/>
              </a:spcAft>
              <a:buFont typeface="Wingdings 2"/>
              <a:buNone/>
              <a:defRPr/>
            </a:pPr>
            <a:r>
              <a:rPr lang="en-US" dirty="0" smtClean="0"/>
              <a:t>           </a:t>
            </a:r>
          </a:p>
          <a:p>
            <a:pPr marL="274320" indent="-274320" eaLnBrk="1" fontAlgn="auto" hangingPunct="1">
              <a:spcBef>
                <a:spcPts val="580"/>
              </a:spcBef>
              <a:spcAft>
                <a:spcPts val="0"/>
              </a:spcAft>
              <a:buFont typeface="Wingdings 2"/>
              <a:buNone/>
              <a:defRPr/>
            </a:pPr>
            <a:endParaRPr lang="en-US" dirty="0"/>
          </a:p>
        </p:txBody>
      </p:sp>
      <p:sp>
        <p:nvSpPr>
          <p:cNvPr id="7" name="Bevel 6"/>
          <p:cNvSpPr/>
          <p:nvPr/>
        </p:nvSpPr>
        <p:spPr>
          <a:xfrm>
            <a:off x="304800" y="609600"/>
            <a:ext cx="8610600" cy="5715000"/>
          </a:xfrm>
          <a:prstGeom prst="bevel">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1219200" y="2895600"/>
            <a:ext cx="5943600" cy="2667000"/>
          </a:xfrm>
          <a:prstGeom prst="rect">
            <a:avLst/>
          </a:prstGeom>
          <a:noFill/>
          <a:ln cmpd="thickThin">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3429000" y="3810000"/>
            <a:ext cx="5334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1" name="Oval 10"/>
          <p:cNvSpPr/>
          <p:nvPr/>
        </p:nvSpPr>
        <p:spPr>
          <a:xfrm>
            <a:off x="6477000" y="3810000"/>
            <a:ext cx="5334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Left-Right Arrow 11"/>
          <p:cNvSpPr/>
          <p:nvPr/>
        </p:nvSpPr>
        <p:spPr>
          <a:xfrm>
            <a:off x="2971800" y="3200400"/>
            <a:ext cx="381000" cy="152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Up-Down Arrow 13"/>
          <p:cNvSpPr/>
          <p:nvPr/>
        </p:nvSpPr>
        <p:spPr>
          <a:xfrm>
            <a:off x="3200400" y="1828800"/>
            <a:ext cx="152400" cy="685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Up-Down Arrow 14"/>
          <p:cNvSpPr/>
          <p:nvPr/>
        </p:nvSpPr>
        <p:spPr>
          <a:xfrm>
            <a:off x="6705600" y="2286000"/>
            <a:ext cx="152400" cy="12954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Up-Down Arrow 16"/>
          <p:cNvSpPr/>
          <p:nvPr/>
        </p:nvSpPr>
        <p:spPr>
          <a:xfrm rot="16200000">
            <a:off x="5168900" y="3543300"/>
            <a:ext cx="152400" cy="12954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Rectangle 1"/>
          <p:cNvSpPr/>
          <p:nvPr/>
        </p:nvSpPr>
        <p:spPr>
          <a:xfrm>
            <a:off x="3429000" y="1752600"/>
            <a:ext cx="1295400" cy="1200329"/>
          </a:xfrm>
          <a:prstGeom prst="rect">
            <a:avLst/>
          </a:prstGeom>
        </p:spPr>
        <p:txBody>
          <a:bodyPr wrap="square">
            <a:spAutoFit/>
          </a:bodyPr>
          <a:lstStyle/>
          <a:p>
            <a:pPr marL="50800"/>
            <a:r>
              <a:rPr lang="en-US" dirty="0"/>
              <a:t> • pH</a:t>
            </a:r>
          </a:p>
          <a:p>
            <a:r>
              <a:rPr lang="en-US" dirty="0"/>
              <a:t>  • </a:t>
            </a:r>
            <a:r>
              <a:rPr lang="en-US" dirty="0" smtClean="0"/>
              <a:t>Oxygen</a:t>
            </a:r>
          </a:p>
          <a:p>
            <a:pPr marL="117475" indent="1588">
              <a:buFont typeface="Arial"/>
              <a:buChar char="•"/>
            </a:pPr>
            <a:r>
              <a:rPr lang="en-US" dirty="0" smtClean="0"/>
              <a:t> Temp</a:t>
            </a:r>
            <a:endParaRPr lang="en-US" dirty="0"/>
          </a:p>
          <a:p>
            <a:r>
              <a:rPr lang="en-US" dirty="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772400" cy="1143000"/>
          </a:xfrm>
        </p:spPr>
        <p:txBody>
          <a:bodyPr/>
          <a:lstStyle/>
          <a:p>
            <a:pPr algn="ctr"/>
            <a:r>
              <a:rPr lang="en-US" sz="3000" b="1" dirty="0" smtClean="0">
                <a:solidFill>
                  <a:srgbClr val="C00000"/>
                </a:solidFill>
              </a:rPr>
              <a:t>necessary conditions for a proper development of tissue in a bioreactor </a:t>
            </a:r>
            <a:endParaRPr lang="fa-IR" sz="3000" b="1" dirty="0">
              <a:solidFill>
                <a:srgbClr val="C00000"/>
              </a:solidFill>
            </a:endParaRPr>
          </a:p>
        </p:txBody>
      </p:sp>
      <p:sp>
        <p:nvSpPr>
          <p:cNvPr id="3" name="Content Placeholder 2"/>
          <p:cNvSpPr>
            <a:spLocks noGrp="1"/>
          </p:cNvSpPr>
          <p:nvPr>
            <p:ph idx="1"/>
          </p:nvPr>
        </p:nvSpPr>
        <p:spPr>
          <a:xfrm>
            <a:off x="762000" y="1676400"/>
            <a:ext cx="7772400" cy="4572000"/>
          </a:xfrm>
        </p:spPr>
        <p:txBody>
          <a:bodyPr>
            <a:normAutofit fontScale="85000" lnSpcReduction="10000"/>
          </a:bodyPr>
          <a:lstStyle/>
          <a:p>
            <a:r>
              <a:rPr lang="en-US" dirty="0" smtClean="0"/>
              <a:t>Maintaining a  desired uniform cell concentration within the scaffold during cell seeding</a:t>
            </a:r>
          </a:p>
          <a:p>
            <a:r>
              <a:rPr lang="en-US" dirty="0" smtClean="0"/>
              <a:t>Environmental parameters to be under control (e.g., temperature, pH, pressure, oxygen </a:t>
            </a:r>
            <a:r>
              <a:rPr lang="en-US" dirty="0" err="1" smtClean="0"/>
              <a:t>tention</a:t>
            </a:r>
            <a:r>
              <a:rPr lang="en-US" dirty="0" smtClean="0"/>
              <a:t>, metabolites, regulatory molecules and shear stress) as well as allowing aseptic operations (e.g., feeding, waste removal and sampling) </a:t>
            </a:r>
          </a:p>
          <a:p>
            <a:r>
              <a:rPr lang="en-US" dirty="0" smtClean="0"/>
              <a:t>facilitating mass transfer and more importantly allowance for automated processing steps</a:t>
            </a:r>
            <a:endParaRPr lang="fa-I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905000" y="685800"/>
            <a:ext cx="5257800" cy="4572000"/>
          </a:xfrm>
          <a:prstGeom prst="rect">
            <a:avLst/>
          </a:prstGeom>
          <a:noFill/>
          <a:ln w="9525">
            <a:noFill/>
            <a:miter lim="800000"/>
            <a:headEnd/>
            <a:tailEnd/>
          </a:ln>
          <a:effectLst/>
        </p:spPr>
      </p:pic>
      <p:sp>
        <p:nvSpPr>
          <p:cNvPr id="6" name="Rectangle 5"/>
          <p:cNvSpPr/>
          <p:nvPr/>
        </p:nvSpPr>
        <p:spPr>
          <a:xfrm>
            <a:off x="304800" y="5410200"/>
            <a:ext cx="8458200" cy="1107996"/>
          </a:xfrm>
          <a:prstGeom prst="rect">
            <a:avLst/>
          </a:prstGeom>
        </p:spPr>
        <p:txBody>
          <a:bodyPr wrap="square">
            <a:spAutoFit/>
          </a:bodyPr>
          <a:lstStyle/>
          <a:p>
            <a:pPr algn="just"/>
            <a:r>
              <a:rPr lang="en-US" sz="1100" dirty="0" smtClean="0"/>
              <a:t>(1) Cell seeding of three-dimensional matrices: bioreactors can maximize the cell utilization, control the cell distribution, and improve the reproducibility of the cell seeding process. (2) Maintenance of a controlled culture environment: bioreactors that monitor and control culture parameters can provide well-defined model systems to investigate fundamental aspects of cell function and can be used to enhance the reproducibility and overall quality of engineered tissues. (3) Physical conditioning of cell/scaffold constructs: bioreactors that apply physiological regimes of physical stimulation can improve the structural and functional properties of engineered tissues (T, temperature; pO2 , oxygen partial pressure; pH, concentrations)       </a:t>
            </a:r>
          </a:p>
        </p:txBody>
      </p:sp>
      <p:sp>
        <p:nvSpPr>
          <p:cNvPr id="7" name="Rectangle 6"/>
          <p:cNvSpPr/>
          <p:nvPr/>
        </p:nvSpPr>
        <p:spPr>
          <a:xfrm>
            <a:off x="228600" y="228600"/>
            <a:ext cx="8458200" cy="492443"/>
          </a:xfrm>
          <a:prstGeom prst="rect">
            <a:avLst/>
          </a:prstGeom>
        </p:spPr>
        <p:txBody>
          <a:bodyPr wrap="square">
            <a:spAutoFit/>
          </a:bodyPr>
          <a:lstStyle/>
          <a:p>
            <a:pPr algn="ctr"/>
            <a:r>
              <a:rPr lang="en-US" sz="2600" dirty="0" smtClean="0">
                <a:solidFill>
                  <a:srgbClr val="FF0000"/>
                </a:solidFill>
                <a:latin typeface="+mj-lt"/>
              </a:rPr>
              <a:t>key functions of bioreactors used for tissue engineering</a:t>
            </a:r>
            <a:endParaRPr lang="fa-IR" sz="2600" dirty="0">
              <a:solidFill>
                <a:srgbClr val="FF0000"/>
              </a:solidFill>
              <a:latin typeface="+mj-lt"/>
            </a:endParaRPr>
          </a:p>
        </p:txBody>
      </p:sp>
      <p:sp>
        <p:nvSpPr>
          <p:cNvPr id="8" name="TextBox 7"/>
          <p:cNvSpPr txBox="1"/>
          <p:nvPr/>
        </p:nvSpPr>
        <p:spPr>
          <a:xfrm>
            <a:off x="7696200" y="5562600"/>
            <a:ext cx="1295400" cy="369332"/>
          </a:xfrm>
          <a:prstGeom prst="rect">
            <a:avLst/>
          </a:prstGeom>
          <a:noFill/>
        </p:spPr>
        <p:txBody>
          <a:bodyPr wrap="square" rtlCol="1">
            <a:spAutoFit/>
          </a:bodyPr>
          <a:lstStyle/>
          <a:p>
            <a:r>
              <a:rPr lang="en-US" dirty="0" smtClean="0"/>
              <a:t>1</a:t>
            </a:r>
            <a:endParaRPr lang="fa-I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914400"/>
          </a:xfrm>
        </p:spPr>
        <p:txBody>
          <a:bodyPr/>
          <a:lstStyle/>
          <a:p>
            <a:pPr algn="ctr"/>
            <a:r>
              <a:rPr lang="en-US" sz="3000" b="1" dirty="0" smtClean="0">
                <a:solidFill>
                  <a:srgbClr val="C00000"/>
                </a:solidFill>
              </a:rPr>
              <a:t> Cell Seeding on Three-Dimensional Matrices </a:t>
            </a:r>
            <a:endParaRPr lang="fa-IR" sz="3000" dirty="0">
              <a:solidFill>
                <a:srgbClr val="C00000"/>
              </a:solidFill>
            </a:endParaRPr>
          </a:p>
        </p:txBody>
      </p:sp>
      <p:sp>
        <p:nvSpPr>
          <p:cNvPr id="3" name="Content Placeholder 2"/>
          <p:cNvSpPr>
            <a:spLocks noGrp="1"/>
          </p:cNvSpPr>
          <p:nvPr>
            <p:ph idx="1"/>
          </p:nvPr>
        </p:nvSpPr>
        <p:spPr>
          <a:xfrm>
            <a:off x="457200" y="1371600"/>
            <a:ext cx="8229600" cy="4953000"/>
          </a:xfrm>
        </p:spPr>
        <p:txBody>
          <a:bodyPr>
            <a:normAutofit fontScale="92500" lnSpcReduction="20000"/>
          </a:bodyPr>
          <a:lstStyle/>
          <a:p>
            <a:pPr>
              <a:buNone/>
            </a:pPr>
            <a:r>
              <a:rPr lang="en-US" dirty="0" smtClean="0"/>
              <a:t>“static seeding” </a:t>
            </a:r>
          </a:p>
          <a:p>
            <a:r>
              <a:rPr lang="en-US" dirty="0" smtClean="0"/>
              <a:t>Inhomogeneous: since gravity may not suffice for the cells to penetrate throughout the scaffold pores</a:t>
            </a:r>
          </a:p>
          <a:p>
            <a:endParaRPr lang="en-US" dirty="0" smtClean="0"/>
          </a:p>
          <a:p>
            <a:r>
              <a:rPr lang="en-US" dirty="0" smtClean="0"/>
              <a:t>“dynamic seeding”: </a:t>
            </a:r>
          </a:p>
          <a:p>
            <a:pPr lvl="1"/>
            <a:r>
              <a:rPr lang="en-US" dirty="0" smtClean="0"/>
              <a:t>spinner flasks</a:t>
            </a:r>
          </a:p>
          <a:p>
            <a:pPr lvl="1"/>
            <a:r>
              <a:rPr lang="en-US" dirty="0" smtClean="0"/>
              <a:t>wavy-walled reactors</a:t>
            </a:r>
          </a:p>
          <a:p>
            <a:pPr lvl="1"/>
            <a:r>
              <a:rPr lang="en-US" dirty="0" smtClean="0"/>
              <a:t> rotating wall vessels</a:t>
            </a:r>
          </a:p>
          <a:p>
            <a:pPr lvl="1"/>
            <a:r>
              <a:rPr lang="en-US" dirty="0" smtClean="0"/>
              <a:t> “perfusion seeding,” consisting of direct—unidirectional or alternating—perfusion of a cell suspension through the pores of a 3D scaffold</a:t>
            </a:r>
            <a:endParaRPr lang="fa-IR"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62000"/>
          </a:xfrm>
        </p:spPr>
        <p:txBody>
          <a:bodyPr/>
          <a:lstStyle/>
          <a:p>
            <a:pPr algn="ctr"/>
            <a:r>
              <a:rPr lang="en-US" sz="2800" b="1" dirty="0" smtClean="0">
                <a:solidFill>
                  <a:srgbClr val="C00000"/>
                </a:solidFill>
              </a:rPr>
              <a:t>Maintenance of a Controlled Culture Environment</a:t>
            </a:r>
            <a:endParaRPr lang="fa-IR" sz="2800" dirty="0">
              <a:solidFill>
                <a:srgbClr val="C00000"/>
              </a:solidFill>
            </a:endParaRPr>
          </a:p>
        </p:txBody>
      </p:sp>
      <p:sp>
        <p:nvSpPr>
          <p:cNvPr id="3" name="Content Placeholder 2"/>
          <p:cNvSpPr>
            <a:spLocks noGrp="1"/>
          </p:cNvSpPr>
          <p:nvPr>
            <p:ph idx="1"/>
          </p:nvPr>
        </p:nvSpPr>
        <p:spPr>
          <a:xfrm>
            <a:off x="533400" y="1143000"/>
            <a:ext cx="8153400" cy="5181600"/>
          </a:xfrm>
        </p:spPr>
        <p:txBody>
          <a:bodyPr/>
          <a:lstStyle/>
          <a:p>
            <a:endParaRPr lang="en-US" sz="2200" dirty="0" smtClean="0"/>
          </a:p>
          <a:p>
            <a:endParaRPr lang="en-US" sz="2200" dirty="0" smtClean="0"/>
          </a:p>
          <a:p>
            <a:r>
              <a:rPr lang="en-US" sz="2200" dirty="0" smtClean="0"/>
              <a:t>static conditions</a:t>
            </a:r>
          </a:p>
          <a:p>
            <a:endParaRPr lang="en-US" sz="2200" dirty="0" smtClean="0"/>
          </a:p>
          <a:p>
            <a:endParaRPr lang="en-US" sz="2200" dirty="0" smtClean="0"/>
          </a:p>
          <a:p>
            <a:endParaRPr lang="en-US" sz="2200" dirty="0" smtClean="0"/>
          </a:p>
          <a:p>
            <a:endParaRPr lang="en-US" sz="2200" dirty="0" smtClean="0"/>
          </a:p>
          <a:p>
            <a:endParaRPr lang="en-US" sz="2200" dirty="0" smtClean="0"/>
          </a:p>
          <a:p>
            <a:endParaRPr lang="en-US" sz="2200" dirty="0" smtClean="0"/>
          </a:p>
          <a:p>
            <a:endParaRPr lang="en-US" sz="2200" dirty="0" smtClean="0"/>
          </a:p>
          <a:p>
            <a:endParaRPr lang="en-US" sz="2200" dirty="0" smtClean="0"/>
          </a:p>
        </p:txBody>
      </p:sp>
      <p:sp>
        <p:nvSpPr>
          <p:cNvPr id="8" name="Left Brace 7"/>
          <p:cNvSpPr/>
          <p:nvPr/>
        </p:nvSpPr>
        <p:spPr>
          <a:xfrm>
            <a:off x="2819400" y="1447800"/>
            <a:ext cx="381000" cy="1600200"/>
          </a:xfrm>
          <a:prstGeom prst="leftBrace">
            <a:avLst>
              <a:gd name="adj1" fmla="val 8333"/>
              <a:gd name="adj2" fmla="val 50000"/>
            </a:avLst>
          </a:prstGeom>
        </p:spPr>
        <p:style>
          <a:lnRef idx="3">
            <a:schemeClr val="accent3"/>
          </a:lnRef>
          <a:fillRef idx="0">
            <a:schemeClr val="accent3"/>
          </a:fillRef>
          <a:effectRef idx="2">
            <a:schemeClr val="accent3"/>
          </a:effectRef>
          <a:fontRef idx="minor">
            <a:schemeClr val="tx1"/>
          </a:fontRef>
        </p:style>
        <p:txBody>
          <a:bodyPr rtlCol="1" anchor="ctr"/>
          <a:lstStyle/>
          <a:p>
            <a:pPr algn="ctr"/>
            <a:endParaRPr lang="fa-IR"/>
          </a:p>
        </p:txBody>
      </p:sp>
      <p:sp>
        <p:nvSpPr>
          <p:cNvPr id="9" name="Rectangle 8"/>
          <p:cNvSpPr/>
          <p:nvPr/>
        </p:nvSpPr>
        <p:spPr>
          <a:xfrm>
            <a:off x="3276600" y="1371600"/>
            <a:ext cx="2819400" cy="1754326"/>
          </a:xfrm>
          <a:prstGeom prst="rect">
            <a:avLst/>
          </a:prstGeom>
        </p:spPr>
        <p:txBody>
          <a:bodyPr wrap="square">
            <a:spAutoFit/>
          </a:bodyPr>
          <a:lstStyle/>
          <a:p>
            <a:pPr>
              <a:buFont typeface="Arial" pitchFamily="34" charset="0"/>
              <a:buChar char="•"/>
            </a:pPr>
            <a:r>
              <a:rPr lang="en-US" dirty="0" smtClean="0">
                <a:latin typeface="+mn-lt"/>
              </a:rPr>
              <a:t>The high degree of structure heterogeneity </a:t>
            </a:r>
          </a:p>
          <a:p>
            <a:pPr>
              <a:buFont typeface="Arial" pitchFamily="34" charset="0"/>
              <a:buChar char="•"/>
            </a:pPr>
            <a:r>
              <a:rPr lang="en-US" dirty="0" smtClean="0">
                <a:latin typeface="+mn-lt"/>
              </a:rPr>
              <a:t>presence of a necrotic central region, surrounded by a dense layer of viable cells</a:t>
            </a:r>
          </a:p>
        </p:txBody>
      </p:sp>
      <p:sp>
        <p:nvSpPr>
          <p:cNvPr id="10" name="Rectangle 9"/>
          <p:cNvSpPr/>
          <p:nvPr/>
        </p:nvSpPr>
        <p:spPr>
          <a:xfrm>
            <a:off x="6400800" y="1494472"/>
            <a:ext cx="2514600" cy="1477328"/>
          </a:xfrm>
          <a:prstGeom prst="rect">
            <a:avLst/>
          </a:prstGeom>
        </p:spPr>
        <p:txBody>
          <a:bodyPr wrap="square">
            <a:spAutoFit/>
          </a:bodyPr>
          <a:lstStyle/>
          <a:p>
            <a:r>
              <a:rPr lang="en-US" dirty="0" err="1" smtClean="0">
                <a:latin typeface="+mn-lt"/>
              </a:rPr>
              <a:t>diffusional</a:t>
            </a:r>
            <a:r>
              <a:rPr lang="en-US" dirty="0" smtClean="0">
                <a:latin typeface="+mn-lt"/>
              </a:rPr>
              <a:t> transport does not properly assure uniform and efficient mass transfer within the constructs </a:t>
            </a:r>
            <a:endParaRPr lang="fa-IR" dirty="0">
              <a:latin typeface="+mn-lt"/>
            </a:endParaRPr>
          </a:p>
        </p:txBody>
      </p:sp>
      <p:sp>
        <p:nvSpPr>
          <p:cNvPr id="11" name="Left Brace 10"/>
          <p:cNvSpPr/>
          <p:nvPr/>
        </p:nvSpPr>
        <p:spPr>
          <a:xfrm>
            <a:off x="5943600" y="1447800"/>
            <a:ext cx="381000" cy="1600200"/>
          </a:xfrm>
          <a:prstGeom prst="leftBrace">
            <a:avLst>
              <a:gd name="adj1" fmla="val 8333"/>
              <a:gd name="adj2" fmla="val 50000"/>
            </a:avLst>
          </a:prstGeom>
        </p:spPr>
        <p:style>
          <a:lnRef idx="3">
            <a:schemeClr val="accent3"/>
          </a:lnRef>
          <a:fillRef idx="0">
            <a:schemeClr val="accent3"/>
          </a:fillRef>
          <a:effectRef idx="2">
            <a:schemeClr val="accent3"/>
          </a:effectRef>
          <a:fontRef idx="minor">
            <a:schemeClr val="tx1"/>
          </a:fontRef>
        </p:style>
        <p:txBody>
          <a:bodyPr rtlCol="1" anchor="ctr"/>
          <a:lstStyle/>
          <a:p>
            <a:pPr algn="ctr"/>
            <a:endParaRPr lang="fa-IR"/>
          </a:p>
        </p:txBody>
      </p:sp>
      <p:sp>
        <p:nvSpPr>
          <p:cNvPr id="12" name="Rectangle 11"/>
          <p:cNvSpPr/>
          <p:nvPr/>
        </p:nvSpPr>
        <p:spPr>
          <a:xfrm>
            <a:off x="2286000" y="3429000"/>
            <a:ext cx="4419600" cy="400110"/>
          </a:xfrm>
          <a:prstGeom prst="rect">
            <a:avLst/>
          </a:prstGeom>
        </p:spPr>
        <p:txBody>
          <a:bodyPr wrap="square">
            <a:spAutoFit/>
          </a:bodyPr>
          <a:lstStyle/>
          <a:p>
            <a:r>
              <a:rPr lang="en-US" sz="2000" dirty="0" smtClean="0">
                <a:latin typeface="+mn-lt"/>
              </a:rPr>
              <a:t>Bioreactors that perfuse culture medium </a:t>
            </a:r>
            <a:endParaRPr lang="fa-IR" sz="2000" dirty="0">
              <a:latin typeface="+mn-lt"/>
            </a:endParaRPr>
          </a:p>
        </p:txBody>
      </p:sp>
      <p:sp>
        <p:nvSpPr>
          <p:cNvPr id="13" name="Rectangle 12"/>
          <p:cNvSpPr/>
          <p:nvPr/>
        </p:nvSpPr>
        <p:spPr>
          <a:xfrm>
            <a:off x="2133600" y="3352800"/>
            <a:ext cx="4572000" cy="5334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Rectangle 13"/>
          <p:cNvSpPr/>
          <p:nvPr/>
        </p:nvSpPr>
        <p:spPr>
          <a:xfrm>
            <a:off x="2133600" y="4343400"/>
            <a:ext cx="4572000" cy="8382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Rectangle 14"/>
          <p:cNvSpPr/>
          <p:nvPr/>
        </p:nvSpPr>
        <p:spPr>
          <a:xfrm>
            <a:off x="2286000" y="4459069"/>
            <a:ext cx="4572000" cy="646331"/>
          </a:xfrm>
          <a:prstGeom prst="rect">
            <a:avLst/>
          </a:prstGeom>
        </p:spPr>
        <p:txBody>
          <a:bodyPr>
            <a:spAutoFit/>
          </a:bodyPr>
          <a:lstStyle/>
          <a:p>
            <a:r>
              <a:rPr lang="en-US" dirty="0" smtClean="0">
                <a:latin typeface="+mn-lt"/>
              </a:rPr>
              <a:t>design of new perfusion bioreactors and the optimization of their operating conditions </a:t>
            </a:r>
            <a:endParaRPr lang="fa-IR" dirty="0">
              <a:latin typeface="+mn-lt"/>
            </a:endParaRPr>
          </a:p>
        </p:txBody>
      </p:sp>
      <p:sp>
        <p:nvSpPr>
          <p:cNvPr id="16" name="Rectangle 15"/>
          <p:cNvSpPr/>
          <p:nvPr/>
        </p:nvSpPr>
        <p:spPr>
          <a:xfrm>
            <a:off x="2133600" y="5638800"/>
            <a:ext cx="4572000" cy="53340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Rectangle 16"/>
          <p:cNvSpPr/>
          <p:nvPr/>
        </p:nvSpPr>
        <p:spPr>
          <a:xfrm>
            <a:off x="2133600" y="5650468"/>
            <a:ext cx="4572000" cy="369332"/>
          </a:xfrm>
          <a:prstGeom prst="rect">
            <a:avLst/>
          </a:prstGeom>
        </p:spPr>
        <p:txBody>
          <a:bodyPr>
            <a:spAutoFit/>
          </a:bodyPr>
          <a:lstStyle/>
          <a:p>
            <a:r>
              <a:rPr lang="en-US" dirty="0" smtClean="0">
                <a:latin typeface="+mn-lt"/>
              </a:rPr>
              <a:t>computational fluid dynamics (CFD) modeling </a:t>
            </a:r>
            <a:endParaRPr lang="fa-IR" dirty="0">
              <a:latin typeface="+mn-lt"/>
            </a:endParaRPr>
          </a:p>
        </p:txBody>
      </p:sp>
      <p:cxnSp>
        <p:nvCxnSpPr>
          <p:cNvPr id="25" name="Straight Arrow Connector 24"/>
          <p:cNvCxnSpPr/>
          <p:nvPr/>
        </p:nvCxnSpPr>
        <p:spPr>
          <a:xfrm rot="5400000">
            <a:off x="4191794" y="4114006"/>
            <a:ext cx="304800"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7" name="Straight Arrow Connector 26"/>
          <p:cNvCxnSpPr/>
          <p:nvPr/>
        </p:nvCxnSpPr>
        <p:spPr>
          <a:xfrm rot="5400000">
            <a:off x="4191794" y="5409406"/>
            <a:ext cx="304800"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685800"/>
          </a:xfrm>
        </p:spPr>
        <p:txBody>
          <a:bodyPr/>
          <a:lstStyle/>
          <a:p>
            <a:r>
              <a:rPr lang="en-US" sz="3000" b="1" dirty="0" smtClean="0">
                <a:solidFill>
                  <a:srgbClr val="C00000"/>
                </a:solidFill>
              </a:rPr>
              <a:t>Physical Conditioning of Developing Tissues </a:t>
            </a:r>
            <a:endParaRPr lang="fa-IR" sz="3000" dirty="0">
              <a:solidFill>
                <a:srgbClr val="C00000"/>
              </a:solidFill>
            </a:endParaRPr>
          </a:p>
        </p:txBody>
      </p:sp>
      <p:sp>
        <p:nvSpPr>
          <p:cNvPr id="3" name="Content Placeholder 2"/>
          <p:cNvSpPr>
            <a:spLocks noGrp="1"/>
          </p:cNvSpPr>
          <p:nvPr>
            <p:ph idx="1"/>
          </p:nvPr>
        </p:nvSpPr>
        <p:spPr>
          <a:xfrm>
            <a:off x="381000" y="838200"/>
            <a:ext cx="8001000" cy="5257800"/>
          </a:xfrm>
        </p:spPr>
        <p:txBody>
          <a:bodyPr>
            <a:normAutofit fontScale="85000" lnSpcReduction="20000"/>
          </a:bodyPr>
          <a:lstStyle/>
          <a:p>
            <a:r>
              <a:rPr lang="en-US" dirty="0" smtClean="0"/>
              <a:t>physical forces </a:t>
            </a:r>
          </a:p>
          <a:p>
            <a:pPr lvl="1"/>
            <a:r>
              <a:rPr lang="en-US" dirty="0" smtClean="0"/>
              <a:t> hydrodynamic/hydrostatic</a:t>
            </a:r>
          </a:p>
          <a:p>
            <a:pPr lvl="2"/>
            <a:r>
              <a:rPr lang="en-US" dirty="0" smtClean="0"/>
              <a:t>establish shear stress acting directly on cells: cartilage, bone, cardiac tissue</a:t>
            </a:r>
          </a:p>
          <a:p>
            <a:pPr lvl="2"/>
            <a:r>
              <a:rPr lang="en-US" dirty="0" smtClean="0"/>
              <a:t>create a differential pressure: blood vessels and heart valves</a:t>
            </a:r>
          </a:p>
          <a:p>
            <a:pPr lvl="2"/>
            <a:r>
              <a:rPr lang="en-US" dirty="0" smtClean="0"/>
              <a:t>combine these two mechanisms (again with vessels and heart valves)</a:t>
            </a:r>
          </a:p>
          <a:p>
            <a:pPr lvl="1"/>
            <a:r>
              <a:rPr lang="en-US" dirty="0" smtClean="0"/>
              <a:t>Mechanical</a:t>
            </a:r>
          </a:p>
          <a:p>
            <a:pPr lvl="2"/>
            <a:r>
              <a:rPr lang="en-US" dirty="0" smtClean="0"/>
              <a:t>direct tension (tendons, ligaments, skeletal muscle tissue, cardiac tissue)</a:t>
            </a:r>
          </a:p>
          <a:p>
            <a:pPr lvl="2"/>
            <a:r>
              <a:rPr lang="en-US" dirty="0" smtClean="0"/>
              <a:t>compression (cartilage)</a:t>
            </a:r>
          </a:p>
          <a:p>
            <a:pPr lvl="2"/>
            <a:r>
              <a:rPr lang="en-US" dirty="0" smtClean="0"/>
              <a:t>bending (bone)</a:t>
            </a:r>
          </a:p>
          <a:p>
            <a:pPr lvl="1"/>
            <a:r>
              <a:rPr lang="en-US" dirty="0" smtClean="0"/>
              <a:t>and electrical</a:t>
            </a:r>
          </a:p>
          <a:p>
            <a:pPr lvl="2"/>
            <a:r>
              <a:rPr lang="en-US" dirty="0" smtClean="0"/>
              <a:t>skeletal muscle</a:t>
            </a:r>
          </a:p>
          <a:p>
            <a:pPr lvl="2"/>
            <a:r>
              <a:rPr lang="en-US" dirty="0" smtClean="0"/>
              <a:t>cardiac constructs</a:t>
            </a:r>
          </a:p>
          <a:p>
            <a:r>
              <a:rPr lang="en-US" dirty="0" smtClean="0"/>
              <a:t> </a:t>
            </a:r>
            <a:endParaRPr lang="fa-IR" dirty="0"/>
          </a:p>
        </p:txBody>
      </p:sp>
      <p:sp>
        <p:nvSpPr>
          <p:cNvPr id="5" name="Left Brace 4"/>
          <p:cNvSpPr/>
          <p:nvPr/>
        </p:nvSpPr>
        <p:spPr>
          <a:xfrm>
            <a:off x="4648200" y="1219200"/>
            <a:ext cx="152400" cy="381000"/>
          </a:xfrm>
          <a:prstGeom prst="leftBrace">
            <a:avLst/>
          </a:prstGeom>
        </p:spPr>
        <p:style>
          <a:lnRef idx="2">
            <a:schemeClr val="accent3"/>
          </a:lnRef>
          <a:fillRef idx="0">
            <a:schemeClr val="accent3"/>
          </a:fillRef>
          <a:effectRef idx="1">
            <a:schemeClr val="accent3"/>
          </a:effectRef>
          <a:fontRef idx="minor">
            <a:schemeClr val="tx1"/>
          </a:fontRef>
        </p:style>
        <p:txBody>
          <a:bodyPr rtlCol="1" anchor="ctr"/>
          <a:lstStyle/>
          <a:p>
            <a:pPr algn="ctr"/>
            <a:endParaRPr lang="fa-IR"/>
          </a:p>
        </p:txBody>
      </p:sp>
      <p:sp>
        <p:nvSpPr>
          <p:cNvPr id="6" name="Rectangle 5"/>
          <p:cNvSpPr/>
          <p:nvPr/>
        </p:nvSpPr>
        <p:spPr>
          <a:xfrm>
            <a:off x="4736336" y="1219200"/>
            <a:ext cx="3493264" cy="369332"/>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a:spAutoFit/>
          </a:bodyPr>
          <a:lstStyle/>
          <a:p>
            <a:pPr algn="ctr"/>
            <a:r>
              <a:rPr lang="en-US" i="1" dirty="0" smtClean="0">
                <a:latin typeface="+mn-lt"/>
              </a:rPr>
              <a:t>fluid-driven mechanical stimulation</a:t>
            </a:r>
          </a:p>
        </p:txBody>
      </p:sp>
      <p:sp>
        <p:nvSpPr>
          <p:cNvPr id="7" name="Rectangle 6"/>
          <p:cNvSpPr/>
          <p:nvPr/>
        </p:nvSpPr>
        <p:spPr>
          <a:xfrm>
            <a:off x="3760792" y="4953000"/>
            <a:ext cx="3249608" cy="369332"/>
          </a:xfrm>
          <a:prstGeom prst="rect">
            <a:avLst/>
          </a:prstGeom>
        </p:spPr>
        <p:txBody>
          <a:bodyPr wrap="none">
            <a:spAutoFit/>
          </a:bodyPr>
          <a:lstStyle/>
          <a:p>
            <a:r>
              <a:rPr lang="en-US" i="1" dirty="0" smtClean="0">
                <a:latin typeface="+mn-lt"/>
              </a:rPr>
              <a:t>development of excitable tissues </a:t>
            </a:r>
            <a:endParaRPr lang="fa-IR" i="1" dirty="0">
              <a:latin typeface="+mn-lt"/>
            </a:endParaRPr>
          </a:p>
        </p:txBody>
      </p:sp>
      <p:sp>
        <p:nvSpPr>
          <p:cNvPr id="8" name="Left Brace 7"/>
          <p:cNvSpPr/>
          <p:nvPr/>
        </p:nvSpPr>
        <p:spPr>
          <a:xfrm>
            <a:off x="3581400" y="4953000"/>
            <a:ext cx="152400" cy="381000"/>
          </a:xfrm>
          <a:prstGeom prst="leftBrace">
            <a:avLst/>
          </a:prstGeom>
        </p:spPr>
        <p:style>
          <a:lnRef idx="2">
            <a:schemeClr val="accent3"/>
          </a:lnRef>
          <a:fillRef idx="0">
            <a:schemeClr val="accent3"/>
          </a:fillRef>
          <a:effectRef idx="1">
            <a:schemeClr val="accent3"/>
          </a:effectRef>
          <a:fontRef idx="minor">
            <a:schemeClr val="tx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2"/>
          <p:cNvPicPr>
            <a:picLocks noChangeAspect="1" noChangeArrowheads="1"/>
          </p:cNvPicPr>
          <p:nvPr/>
        </p:nvPicPr>
        <p:blipFill>
          <a:blip r:embed="rId3" cstate="print"/>
          <a:srcRect/>
          <a:stretch>
            <a:fillRect/>
          </a:stretch>
        </p:blipFill>
        <p:spPr bwMode="auto">
          <a:xfrm>
            <a:off x="5181600" y="3200400"/>
            <a:ext cx="3381375" cy="2847975"/>
          </a:xfrm>
          <a:prstGeom prst="rect">
            <a:avLst/>
          </a:prstGeom>
          <a:noFill/>
          <a:ln w="9525">
            <a:noFill/>
            <a:miter lim="800000"/>
            <a:headEnd/>
            <a:tailEnd/>
          </a:ln>
        </p:spPr>
      </p:pic>
      <p:sp>
        <p:nvSpPr>
          <p:cNvPr id="8195" name="Title 1"/>
          <p:cNvSpPr>
            <a:spLocks noGrp="1"/>
          </p:cNvSpPr>
          <p:nvPr>
            <p:ph type="title"/>
          </p:nvPr>
        </p:nvSpPr>
        <p:spPr>
          <a:xfrm>
            <a:off x="533400" y="152400"/>
            <a:ext cx="7772400" cy="609600"/>
          </a:xfrm>
        </p:spPr>
        <p:txBody>
          <a:bodyPr>
            <a:normAutofit fontScale="90000"/>
          </a:bodyPr>
          <a:lstStyle/>
          <a:p>
            <a:pPr algn="ctr" eaLnBrk="1" hangingPunct="1"/>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sz="3000" b="1" dirty="0" smtClean="0">
                <a:solidFill>
                  <a:srgbClr val="C00000"/>
                </a:solidFill>
                <a:cs typeface="Times New Roman" pitchFamily="18" charset="0"/>
              </a:rPr>
              <a:t>Principles of Tissue Engineering</a:t>
            </a:r>
          </a:p>
        </p:txBody>
      </p:sp>
      <p:sp>
        <p:nvSpPr>
          <p:cNvPr id="8196" name="Content Placeholder 2"/>
          <p:cNvSpPr>
            <a:spLocks noGrp="1"/>
          </p:cNvSpPr>
          <p:nvPr>
            <p:ph idx="1"/>
          </p:nvPr>
        </p:nvSpPr>
        <p:spPr>
          <a:xfrm>
            <a:off x="533400" y="1828800"/>
            <a:ext cx="8153400" cy="5029200"/>
          </a:xfrm>
        </p:spPr>
        <p:txBody>
          <a:bodyPr>
            <a:normAutofit fontScale="85000" lnSpcReduction="20000"/>
          </a:bodyPr>
          <a:lstStyle/>
          <a:p>
            <a:pPr marL="0" eaLnBrk="1" hangingPunct="1">
              <a:lnSpc>
                <a:spcPct val="115000"/>
              </a:lnSpc>
              <a:spcBef>
                <a:spcPct val="0"/>
              </a:spcBef>
              <a:spcAft>
                <a:spcPts val="1000"/>
              </a:spcAft>
              <a:buFont typeface="Wingdings 2" pitchFamily="18" charset="2"/>
              <a:buNone/>
            </a:pPr>
            <a:r>
              <a:rPr lang="en-US" sz="2400" dirty="0" smtClean="0">
                <a:latin typeface="Calibri" pitchFamily="34" charset="0"/>
                <a:ea typeface="Calibri" pitchFamily="34" charset="0"/>
                <a:cs typeface="Arial" pitchFamily="34" charset="0"/>
              </a:rPr>
              <a:t>     Scaffolds</a:t>
            </a:r>
            <a:r>
              <a:rPr lang="fa-IR" sz="2400" dirty="0" smtClean="0">
                <a:latin typeface="Calibri" pitchFamily="34" charset="0"/>
                <a:ea typeface="Calibri" pitchFamily="34" charset="0"/>
              </a:rPr>
              <a:t>              </a:t>
            </a:r>
            <a:r>
              <a:rPr lang="en-US" sz="2400" dirty="0" smtClean="0">
                <a:latin typeface="Calibri" pitchFamily="34" charset="0"/>
                <a:ea typeface="Calibri" pitchFamily="34" charset="0"/>
                <a:cs typeface="Times New Roman" pitchFamily="18" charset="0"/>
              </a:rPr>
              <a:t>Cell types</a:t>
            </a:r>
            <a:r>
              <a:rPr lang="fa-IR" sz="2400" dirty="0" smtClean="0">
                <a:latin typeface="Calibri" pitchFamily="34" charset="0"/>
                <a:ea typeface="Calibri" pitchFamily="34" charset="0"/>
              </a:rPr>
              <a:t>               </a:t>
            </a:r>
            <a:r>
              <a:rPr lang="en-US" sz="2400" dirty="0" smtClean="0">
                <a:latin typeface="Calibri" pitchFamily="34" charset="0"/>
              </a:rPr>
              <a:t>Growth factors</a:t>
            </a:r>
          </a:p>
          <a:p>
            <a:pPr marL="0" eaLnBrk="1" hangingPunct="1">
              <a:lnSpc>
                <a:spcPct val="115000"/>
              </a:lnSpc>
              <a:spcBef>
                <a:spcPct val="0"/>
              </a:spcBef>
              <a:spcAft>
                <a:spcPts val="1000"/>
              </a:spcAft>
              <a:buFont typeface="Wingdings 2" pitchFamily="18" charset="2"/>
              <a:buNone/>
            </a:pPr>
            <a:r>
              <a:rPr lang="en-US" sz="2400" dirty="0" smtClean="0">
                <a:latin typeface="Calibri" pitchFamily="34" charset="0"/>
              </a:rPr>
              <a:t>                                                                                    +</a:t>
            </a:r>
          </a:p>
          <a:p>
            <a:pPr marL="0" eaLnBrk="1" hangingPunct="1">
              <a:lnSpc>
                <a:spcPct val="115000"/>
              </a:lnSpc>
              <a:spcBef>
                <a:spcPct val="0"/>
              </a:spcBef>
              <a:spcAft>
                <a:spcPts val="1000"/>
              </a:spcAft>
              <a:buFont typeface="Wingdings 2" pitchFamily="18" charset="2"/>
              <a:buNone/>
            </a:pPr>
            <a:r>
              <a:rPr lang="en-US" sz="2400" dirty="0" smtClean="0">
                <a:latin typeface="Calibri" pitchFamily="34" charset="0"/>
              </a:rPr>
              <a:t>                                                                       Culture medium</a:t>
            </a:r>
          </a:p>
          <a:p>
            <a:pPr marL="0" eaLnBrk="1" hangingPunct="1">
              <a:lnSpc>
                <a:spcPct val="115000"/>
              </a:lnSpc>
              <a:spcBef>
                <a:spcPct val="0"/>
              </a:spcBef>
              <a:spcAft>
                <a:spcPts val="1000"/>
              </a:spcAft>
              <a:buFont typeface="Wingdings 2" pitchFamily="18" charset="2"/>
              <a:buNone/>
            </a:pPr>
            <a:endParaRPr lang="en-US" sz="2400" dirty="0" smtClean="0">
              <a:latin typeface="Calibri" pitchFamily="34" charset="0"/>
            </a:endParaRPr>
          </a:p>
          <a:p>
            <a:pPr marL="0" eaLnBrk="1" hangingPunct="1">
              <a:lnSpc>
                <a:spcPct val="115000"/>
              </a:lnSpc>
              <a:spcBef>
                <a:spcPct val="0"/>
              </a:spcBef>
              <a:spcAft>
                <a:spcPts val="1000"/>
              </a:spcAft>
              <a:buFont typeface="Wingdings 2" pitchFamily="18" charset="2"/>
              <a:buNone/>
            </a:pPr>
            <a:r>
              <a:rPr lang="fa-IR" sz="2400" dirty="0" smtClean="0">
                <a:latin typeface="Calibri" pitchFamily="34" charset="0"/>
              </a:rPr>
              <a:t>      </a:t>
            </a:r>
            <a:r>
              <a:rPr lang="en-US" sz="2400" dirty="0" smtClean="0">
                <a:latin typeface="Calibri" pitchFamily="34" charset="0"/>
              </a:rPr>
              <a:t> </a:t>
            </a:r>
            <a:r>
              <a:rPr lang="fa-IR" sz="2400" dirty="0" smtClean="0">
                <a:latin typeface="Calibri" pitchFamily="34" charset="0"/>
              </a:rPr>
              <a:t>  </a:t>
            </a:r>
            <a:r>
              <a:rPr lang="en-US" sz="2400" dirty="0" smtClean="0">
                <a:latin typeface="Calibri" pitchFamily="34" charset="0"/>
              </a:rPr>
              <a:t>  </a:t>
            </a:r>
            <a:r>
              <a:rPr lang="fa-IR" sz="2400" dirty="0" smtClean="0">
                <a:latin typeface="Calibri" pitchFamily="34" charset="0"/>
              </a:rPr>
              <a:t>          </a:t>
            </a:r>
            <a:r>
              <a:rPr lang="en-US" sz="2400" dirty="0" smtClean="0">
                <a:latin typeface="Calibri" pitchFamily="34" charset="0"/>
              </a:rPr>
              <a:t>Bioreactor culture system</a:t>
            </a:r>
          </a:p>
          <a:p>
            <a:pPr marL="0" eaLnBrk="1" hangingPunct="1">
              <a:lnSpc>
                <a:spcPct val="115000"/>
              </a:lnSpc>
              <a:spcBef>
                <a:spcPct val="0"/>
              </a:spcBef>
              <a:spcAft>
                <a:spcPts val="1000"/>
              </a:spcAft>
              <a:buFont typeface="Wingdings 2" pitchFamily="18" charset="2"/>
              <a:buNone/>
            </a:pPr>
            <a:r>
              <a:rPr lang="fa-IR" sz="2400" dirty="0" smtClean="0">
                <a:latin typeface="Calibri" pitchFamily="34" charset="0"/>
              </a:rPr>
              <a:t> </a:t>
            </a:r>
          </a:p>
          <a:p>
            <a:pPr marL="0" eaLnBrk="1" hangingPunct="1">
              <a:lnSpc>
                <a:spcPct val="115000"/>
              </a:lnSpc>
              <a:spcBef>
                <a:spcPct val="0"/>
              </a:spcBef>
              <a:spcAft>
                <a:spcPts val="1000"/>
              </a:spcAft>
              <a:buFont typeface="Wingdings 2" pitchFamily="18" charset="2"/>
              <a:buNone/>
            </a:pPr>
            <a:r>
              <a:rPr lang="fa-IR" sz="2400" dirty="0" smtClean="0">
                <a:latin typeface="Calibri" pitchFamily="34" charset="0"/>
              </a:rPr>
              <a:t>     </a:t>
            </a:r>
            <a:r>
              <a:rPr lang="en-US" sz="2400" dirty="0" smtClean="0">
                <a:latin typeface="Calibri" pitchFamily="34" charset="0"/>
              </a:rPr>
              <a:t>    </a:t>
            </a:r>
            <a:r>
              <a:rPr lang="fa-IR" sz="2400" dirty="0" smtClean="0">
                <a:latin typeface="Calibri" pitchFamily="34" charset="0"/>
              </a:rPr>
              <a:t>                  </a:t>
            </a:r>
            <a:r>
              <a:rPr lang="en-US" sz="2400" dirty="0" smtClean="0">
                <a:latin typeface="Calibri" pitchFamily="34" charset="0"/>
              </a:rPr>
              <a:t>Tissue constructs</a:t>
            </a:r>
          </a:p>
          <a:p>
            <a:pPr marL="0" eaLnBrk="1" hangingPunct="1">
              <a:lnSpc>
                <a:spcPct val="115000"/>
              </a:lnSpc>
              <a:spcBef>
                <a:spcPct val="0"/>
              </a:spcBef>
              <a:spcAft>
                <a:spcPts val="1000"/>
              </a:spcAft>
              <a:buFont typeface="Wingdings 2" pitchFamily="18" charset="2"/>
              <a:buNone/>
            </a:pPr>
            <a:r>
              <a:rPr lang="fa-IR" sz="1400" dirty="0" smtClean="0">
                <a:latin typeface="Calibri" pitchFamily="34" charset="0"/>
              </a:rPr>
              <a:t>  </a:t>
            </a:r>
            <a:r>
              <a:rPr lang="en-US" sz="1400" dirty="0" smtClean="0">
                <a:latin typeface="Calibri" pitchFamily="34" charset="0"/>
              </a:rPr>
              <a:t>              </a:t>
            </a:r>
            <a:r>
              <a:rPr lang="fa-IR" sz="1400" dirty="0" smtClean="0">
                <a:latin typeface="Calibri" pitchFamily="34" charset="0"/>
              </a:rPr>
              <a:t>                            </a:t>
            </a:r>
            <a:r>
              <a:rPr lang="en-US" sz="1400" dirty="0" smtClean="0">
                <a:latin typeface="Calibri" pitchFamily="34" charset="0"/>
              </a:rPr>
              <a:t>Cartilage, bone, blood vessels…</a:t>
            </a:r>
          </a:p>
          <a:p>
            <a:pPr marL="0" eaLnBrk="1" hangingPunct="1">
              <a:lnSpc>
                <a:spcPct val="115000"/>
              </a:lnSpc>
              <a:spcBef>
                <a:spcPct val="0"/>
              </a:spcBef>
              <a:spcAft>
                <a:spcPts val="1000"/>
              </a:spcAft>
              <a:buFont typeface="Wingdings 2" pitchFamily="18" charset="2"/>
              <a:buNone/>
            </a:pPr>
            <a:endParaRPr lang="fa-IR" sz="2400" dirty="0" smtClean="0">
              <a:latin typeface="Calibri" pitchFamily="34" charset="0"/>
            </a:endParaRPr>
          </a:p>
          <a:p>
            <a:pPr marL="0" eaLnBrk="1" hangingPunct="1">
              <a:lnSpc>
                <a:spcPct val="115000"/>
              </a:lnSpc>
              <a:spcBef>
                <a:spcPct val="0"/>
              </a:spcBef>
              <a:spcAft>
                <a:spcPts val="1000"/>
              </a:spcAft>
              <a:buFont typeface="Wingdings 2" pitchFamily="18" charset="2"/>
              <a:buNone/>
            </a:pPr>
            <a:r>
              <a:rPr lang="fa-IR" sz="2400" dirty="0" smtClean="0">
                <a:latin typeface="Calibri" pitchFamily="34" charset="0"/>
              </a:rPr>
              <a:t>   </a:t>
            </a:r>
            <a:r>
              <a:rPr lang="en-US" sz="2400" dirty="0" smtClean="0">
                <a:latin typeface="Calibri" pitchFamily="34" charset="0"/>
              </a:rPr>
              <a:t> </a:t>
            </a:r>
            <a:r>
              <a:rPr lang="fa-IR" sz="2400" dirty="0" smtClean="0">
                <a:latin typeface="Calibri" pitchFamily="34" charset="0"/>
              </a:rPr>
              <a:t> </a:t>
            </a:r>
            <a:r>
              <a:rPr lang="en-US" sz="2400" dirty="0" smtClean="0">
                <a:latin typeface="Calibri" pitchFamily="34" charset="0"/>
              </a:rPr>
              <a:t>    </a:t>
            </a:r>
            <a:r>
              <a:rPr lang="fa-IR" sz="2400" dirty="0" smtClean="0">
                <a:latin typeface="Calibri" pitchFamily="34" charset="0"/>
              </a:rPr>
              <a:t>    </a:t>
            </a:r>
            <a:r>
              <a:rPr lang="en-US" sz="2400" dirty="0" smtClean="0">
                <a:latin typeface="Calibri" pitchFamily="34" charset="0"/>
              </a:rPr>
              <a:t>      </a:t>
            </a:r>
            <a:r>
              <a:rPr lang="fa-IR" sz="2400" dirty="0" smtClean="0">
                <a:latin typeface="Calibri" pitchFamily="34" charset="0"/>
              </a:rPr>
              <a:t>            </a:t>
            </a:r>
            <a:r>
              <a:rPr lang="en-US" sz="2400" dirty="0" smtClean="0">
                <a:latin typeface="Calibri" pitchFamily="34" charset="0"/>
              </a:rPr>
              <a:t>Implantation</a:t>
            </a:r>
          </a:p>
          <a:p>
            <a:pPr marL="0" eaLnBrk="1" hangingPunct="1">
              <a:lnSpc>
                <a:spcPct val="115000"/>
              </a:lnSpc>
              <a:spcBef>
                <a:spcPct val="0"/>
              </a:spcBef>
              <a:spcAft>
                <a:spcPts val="1000"/>
              </a:spcAft>
              <a:buFont typeface="Wingdings 2" pitchFamily="18" charset="2"/>
              <a:buNone/>
            </a:pPr>
            <a:endParaRPr lang="fa-IR" sz="2400" dirty="0" smtClean="0">
              <a:latin typeface="Calibri" pitchFamily="34" charset="0"/>
            </a:endParaRPr>
          </a:p>
          <a:p>
            <a:pPr marL="0" eaLnBrk="1" hangingPunct="1">
              <a:lnSpc>
                <a:spcPct val="115000"/>
              </a:lnSpc>
              <a:spcBef>
                <a:spcPct val="0"/>
              </a:spcBef>
              <a:spcAft>
                <a:spcPts val="1000"/>
              </a:spcAft>
              <a:buFont typeface="Wingdings 2" pitchFamily="18" charset="2"/>
              <a:buNone/>
            </a:pPr>
            <a:r>
              <a:rPr lang="fa-IR" sz="2400" dirty="0" smtClean="0">
                <a:latin typeface="Calibri" pitchFamily="34" charset="0"/>
              </a:rPr>
              <a:t>   </a:t>
            </a:r>
            <a:r>
              <a:rPr lang="en-US" sz="2400" dirty="0" smtClean="0">
                <a:latin typeface="Calibri" pitchFamily="34" charset="0"/>
              </a:rPr>
              <a:t>    </a:t>
            </a:r>
            <a:r>
              <a:rPr lang="fa-IR" sz="2400" dirty="0" smtClean="0">
                <a:latin typeface="Calibri" pitchFamily="34" charset="0"/>
              </a:rPr>
              <a:t> </a:t>
            </a:r>
            <a:endParaRPr lang="en-US" sz="2400" dirty="0" smtClean="0"/>
          </a:p>
          <a:p>
            <a:pPr marL="0" eaLnBrk="1" hangingPunct="1"/>
            <a:endParaRPr lang="en-US" sz="2400" dirty="0" smtClean="0"/>
          </a:p>
        </p:txBody>
      </p:sp>
      <p:sp>
        <p:nvSpPr>
          <p:cNvPr id="12" name="TextBox 11"/>
          <p:cNvSpPr txBox="1"/>
          <p:nvPr/>
        </p:nvSpPr>
        <p:spPr>
          <a:xfrm rot="19831026">
            <a:off x="6791986" y="3465905"/>
            <a:ext cx="838200" cy="261937"/>
          </a:xfrm>
          <a:prstGeom prst="rect">
            <a:avLst/>
          </a:prstGeom>
          <a:noFill/>
        </p:spPr>
        <p:txBody>
          <a:bodyPr>
            <a:spAutoFit/>
          </a:bodyPr>
          <a:lstStyle/>
          <a:p>
            <a:pPr>
              <a:defRPr/>
            </a:pPr>
            <a:r>
              <a:rPr lang="en-US" sz="1100" b="1" i="1" dirty="0">
                <a:solidFill>
                  <a:schemeClr val="tx2">
                    <a:lumMod val="75000"/>
                  </a:schemeClr>
                </a:solidFill>
              </a:rPr>
              <a:t>GF+CM</a:t>
            </a:r>
          </a:p>
        </p:txBody>
      </p:sp>
      <p:cxnSp>
        <p:nvCxnSpPr>
          <p:cNvPr id="16" name="Straight Arrow Connector 15"/>
          <p:cNvCxnSpPr/>
          <p:nvPr/>
        </p:nvCxnSpPr>
        <p:spPr>
          <a:xfrm>
            <a:off x="1447800" y="2438400"/>
            <a:ext cx="914400"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124200" y="2438400"/>
            <a:ext cx="0"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3505200" y="2286000"/>
            <a:ext cx="1028700" cy="1143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3886200" y="2971800"/>
            <a:ext cx="7620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3124200" y="3962400"/>
            <a:ext cx="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3124200" y="5105400"/>
            <a:ext cx="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4692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1026" name="Picture 2"/>
          <p:cNvPicPr>
            <a:picLocks noChangeAspect="1" noChangeArrowheads="1"/>
          </p:cNvPicPr>
          <p:nvPr/>
        </p:nvPicPr>
        <p:blipFill>
          <a:blip r:embed="rId2" cstate="print"/>
          <a:srcRect/>
          <a:stretch>
            <a:fillRect/>
          </a:stretch>
        </p:blipFill>
        <p:spPr bwMode="auto">
          <a:xfrm>
            <a:off x="609600" y="228600"/>
            <a:ext cx="7848600" cy="4800600"/>
          </a:xfrm>
          <a:prstGeom prst="rect">
            <a:avLst/>
          </a:prstGeom>
          <a:noFill/>
          <a:ln w="9525">
            <a:noFill/>
            <a:miter lim="800000"/>
            <a:headEnd/>
            <a:tailEnd/>
          </a:ln>
          <a:effectLst/>
        </p:spPr>
      </p:pic>
      <p:sp>
        <p:nvSpPr>
          <p:cNvPr id="6" name="Rectangle 5"/>
          <p:cNvSpPr/>
          <p:nvPr/>
        </p:nvSpPr>
        <p:spPr>
          <a:xfrm>
            <a:off x="304800" y="5075872"/>
            <a:ext cx="8534400" cy="1384995"/>
          </a:xfrm>
          <a:prstGeom prst="rect">
            <a:avLst/>
          </a:prstGeom>
        </p:spPr>
        <p:txBody>
          <a:bodyPr wrap="square">
            <a:spAutoFit/>
          </a:bodyPr>
          <a:lstStyle/>
          <a:p>
            <a:r>
              <a:rPr lang="en-US" sz="1200" dirty="0" smtClean="0">
                <a:latin typeface="+mn-lt"/>
                <a:cs typeface="+mn-cs"/>
              </a:rPr>
              <a:t>Response of nasal </a:t>
            </a:r>
            <a:r>
              <a:rPr lang="en-US" sz="1200" dirty="0" err="1" smtClean="0">
                <a:latin typeface="+mn-lt"/>
                <a:cs typeface="+mn-cs"/>
              </a:rPr>
              <a:t>chondrocytes</a:t>
            </a:r>
            <a:r>
              <a:rPr lang="en-US" sz="1200" dirty="0" smtClean="0">
                <a:latin typeface="+mn-lt"/>
                <a:cs typeface="+mn-cs"/>
              </a:rPr>
              <a:t> to physical stimuli that simulate joint loading. Amounts of newly synthesized </a:t>
            </a:r>
            <a:r>
              <a:rPr lang="en-US" sz="1200" dirty="0" err="1" smtClean="0">
                <a:latin typeface="+mn-lt"/>
                <a:cs typeface="+mn-cs"/>
              </a:rPr>
              <a:t>proteoglycans</a:t>
            </a:r>
            <a:r>
              <a:rPr lang="en-US" sz="1200" dirty="0" smtClean="0">
                <a:latin typeface="+mn-lt"/>
                <a:cs typeface="+mn-cs"/>
              </a:rPr>
              <a:t> and collagen, were significantly higher in constructs subjected to a single application of  dynamic compression  as compared to those maintained under free swelling. Proteins involved in joint- lubrication (superficial zone protein “SZP” and </a:t>
            </a:r>
            <a:r>
              <a:rPr lang="en-US" sz="1200" dirty="0" err="1" smtClean="0">
                <a:latin typeface="+mn-lt"/>
                <a:cs typeface="+mn-cs"/>
              </a:rPr>
              <a:t>hyaluronan</a:t>
            </a:r>
            <a:r>
              <a:rPr lang="en-US" sz="1200" dirty="0" smtClean="0">
                <a:latin typeface="+mn-lt"/>
                <a:cs typeface="+mn-cs"/>
              </a:rPr>
              <a:t> “HA”) were released into the culture medium in significantly higher amounts when constructs were subjected to intermittent applications of  surface motion  as compared to those maintained under free swelling conditions</a:t>
            </a:r>
          </a:p>
          <a:p>
            <a:r>
              <a:rPr lang="en-US" sz="1200" dirty="0" smtClean="0">
                <a:latin typeface="+mn-lt"/>
              </a:rPr>
              <a:t> </a:t>
            </a:r>
            <a:r>
              <a:rPr lang="en-US" sz="1200" dirty="0" err="1" smtClean="0">
                <a:latin typeface="+mn-lt"/>
              </a:rPr>
              <a:t>Candrian</a:t>
            </a:r>
            <a:r>
              <a:rPr lang="en-US" sz="1200" dirty="0" smtClean="0">
                <a:latin typeface="+mn-lt"/>
              </a:rPr>
              <a:t> C, </a:t>
            </a:r>
            <a:r>
              <a:rPr lang="en-US" sz="1200" dirty="0" err="1" smtClean="0">
                <a:latin typeface="+mn-lt"/>
              </a:rPr>
              <a:t>Vonwil</a:t>
            </a:r>
            <a:r>
              <a:rPr lang="en-US" sz="1200" dirty="0" smtClean="0">
                <a:latin typeface="+mn-lt"/>
              </a:rPr>
              <a:t> D, </a:t>
            </a:r>
            <a:r>
              <a:rPr lang="en-US" sz="1200" dirty="0" err="1" smtClean="0">
                <a:latin typeface="+mn-lt"/>
              </a:rPr>
              <a:t>Barbero</a:t>
            </a:r>
            <a:r>
              <a:rPr lang="en-US" sz="1200" dirty="0" smtClean="0">
                <a:latin typeface="+mn-lt"/>
              </a:rPr>
              <a:t> A, </a:t>
            </a:r>
            <a:r>
              <a:rPr lang="en-US" sz="1200" dirty="0" err="1" smtClean="0">
                <a:latin typeface="+mn-lt"/>
              </a:rPr>
              <a:t>Bonacina</a:t>
            </a:r>
            <a:r>
              <a:rPr lang="en-US" sz="1200" dirty="0" smtClean="0">
                <a:latin typeface="+mn-lt"/>
              </a:rPr>
              <a:t> E, </a:t>
            </a:r>
            <a:r>
              <a:rPr lang="en-US" sz="1200" dirty="0" err="1" smtClean="0">
                <a:latin typeface="+mn-lt"/>
              </a:rPr>
              <a:t>Miot</a:t>
            </a:r>
            <a:r>
              <a:rPr lang="en-US" sz="1200" dirty="0" smtClean="0">
                <a:latin typeface="+mn-lt"/>
              </a:rPr>
              <a:t> S, </a:t>
            </a:r>
            <a:r>
              <a:rPr lang="en-US" sz="1200" dirty="0" err="1" smtClean="0">
                <a:latin typeface="+mn-lt"/>
              </a:rPr>
              <a:t>Farhadi</a:t>
            </a:r>
            <a:r>
              <a:rPr lang="en-US" sz="1200" dirty="0" smtClean="0">
                <a:latin typeface="+mn-lt"/>
              </a:rPr>
              <a:t> J, </a:t>
            </a:r>
            <a:r>
              <a:rPr lang="en-US" sz="1200" dirty="0" err="1" smtClean="0">
                <a:latin typeface="+mn-lt"/>
              </a:rPr>
              <a:t>Wirz</a:t>
            </a:r>
            <a:r>
              <a:rPr lang="en-US" sz="1200" dirty="0" smtClean="0">
                <a:latin typeface="+mn-lt"/>
              </a:rPr>
              <a:t> D, Dickinson S, Hollander A, </a:t>
            </a:r>
            <a:r>
              <a:rPr lang="en-US" sz="1200" dirty="0" err="1" smtClean="0">
                <a:latin typeface="+mn-lt"/>
              </a:rPr>
              <a:t>Jakob</a:t>
            </a:r>
            <a:r>
              <a:rPr lang="en-US" sz="1200" dirty="0" smtClean="0">
                <a:latin typeface="+mn-lt"/>
              </a:rPr>
              <a:t> M, Li Z, </a:t>
            </a:r>
            <a:r>
              <a:rPr lang="en-US" sz="1200" dirty="0" err="1" smtClean="0">
                <a:latin typeface="+mn-lt"/>
              </a:rPr>
              <a:t>Alini</a:t>
            </a:r>
            <a:r>
              <a:rPr lang="en-US" sz="1200" dirty="0" smtClean="0">
                <a:latin typeface="+mn-lt"/>
              </a:rPr>
              <a:t> M, </a:t>
            </a:r>
            <a:r>
              <a:rPr lang="en-US" sz="1200" dirty="0" err="1" smtClean="0">
                <a:latin typeface="+mn-lt"/>
              </a:rPr>
              <a:t>Heberer</a:t>
            </a:r>
            <a:r>
              <a:rPr lang="en-US" sz="1200" dirty="0" smtClean="0">
                <a:latin typeface="+mn-lt"/>
              </a:rPr>
              <a:t> M, Martin I (2007) Arthritis Rheum 58:197 </a:t>
            </a:r>
            <a:endParaRPr lang="fa-IR" sz="1200" dirty="0">
              <a:latin typeface="+mn-lt"/>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715962"/>
          </a:xfrm>
        </p:spPr>
        <p:txBody>
          <a:bodyPr/>
          <a:lstStyle/>
          <a:p>
            <a:r>
              <a:rPr lang="en-US" sz="3000" b="1" dirty="0" smtClean="0">
                <a:solidFill>
                  <a:srgbClr val="C00000"/>
                </a:solidFill>
              </a:rPr>
              <a:t>Engineering Parameters in TE Bioreactor Design</a:t>
            </a:r>
            <a:endParaRPr lang="fa-IR" sz="3000" dirty="0">
              <a:solidFill>
                <a:srgbClr val="C00000"/>
              </a:solidFill>
            </a:endParaRPr>
          </a:p>
        </p:txBody>
      </p:sp>
      <p:sp>
        <p:nvSpPr>
          <p:cNvPr id="3" name="Content Placeholder 2"/>
          <p:cNvSpPr>
            <a:spLocks noGrp="1"/>
          </p:cNvSpPr>
          <p:nvPr>
            <p:ph idx="1"/>
          </p:nvPr>
        </p:nvSpPr>
        <p:spPr>
          <a:xfrm>
            <a:off x="457200" y="1447800"/>
            <a:ext cx="8229600" cy="4572000"/>
          </a:xfrm>
        </p:spPr>
        <p:txBody>
          <a:bodyPr>
            <a:normAutofit lnSpcReduction="10000"/>
          </a:bodyPr>
          <a:lstStyle/>
          <a:p>
            <a:pPr>
              <a:buNone/>
            </a:pPr>
            <a:r>
              <a:rPr lang="en-US" dirty="0" smtClean="0"/>
              <a:t>   Generally providing biochemical environment which is controlled by nutrient transfer e.g. glucose and dissolved oxygen to the cells along with metabolism products from the cells and biomechanical environment is of a bioreactor responsibility</a:t>
            </a:r>
          </a:p>
          <a:p>
            <a:pPr>
              <a:buNone/>
            </a:pPr>
            <a:endParaRPr lang="en-US" dirty="0" smtClean="0"/>
          </a:p>
          <a:p>
            <a:r>
              <a:rPr lang="en-US" b="1" i="1" dirty="0" smtClean="0">
                <a:solidFill>
                  <a:schemeClr val="accent3">
                    <a:lumMod val="75000"/>
                  </a:schemeClr>
                </a:solidFill>
                <a:effectLst>
                  <a:outerShdw blurRad="38100" dist="38100" dir="2700000" algn="tl">
                    <a:srgbClr val="000000">
                      <a:alpha val="43137"/>
                    </a:srgbClr>
                  </a:outerShdw>
                </a:effectLst>
              </a:rPr>
              <a:t>Mass Transfer through Bioreactors</a:t>
            </a:r>
          </a:p>
          <a:p>
            <a:r>
              <a:rPr lang="en-US" b="1" i="1" dirty="0" smtClean="0">
                <a:solidFill>
                  <a:schemeClr val="accent3">
                    <a:lumMod val="75000"/>
                  </a:schemeClr>
                </a:solidFill>
                <a:effectLst>
                  <a:outerShdw blurRad="38100" dist="38100" dir="2700000" algn="tl">
                    <a:srgbClr val="000000">
                      <a:alpha val="43137"/>
                    </a:srgbClr>
                  </a:outerShdw>
                </a:effectLst>
              </a:rPr>
              <a:t>Mechanical Stimulation</a:t>
            </a:r>
            <a:endParaRPr lang="fa-IR" i="1" dirty="0">
              <a:solidFill>
                <a:schemeClr val="accent3">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772400" cy="1143000"/>
          </a:xfrm>
        </p:spPr>
        <p:txBody>
          <a:bodyPr/>
          <a:lstStyle/>
          <a:p>
            <a:pPr algn="ctr"/>
            <a:r>
              <a:rPr lang="en-US" dirty="0" smtClean="0">
                <a:solidFill>
                  <a:srgbClr val="C00000"/>
                </a:solidFill>
              </a:rPr>
              <a:t>Mass transfer</a:t>
            </a:r>
            <a:endParaRPr lang="fa-IR" dirty="0">
              <a:solidFill>
                <a:srgbClr val="C00000"/>
              </a:solidFill>
            </a:endParaRPr>
          </a:p>
        </p:txBody>
      </p:sp>
      <p:sp>
        <p:nvSpPr>
          <p:cNvPr id="3" name="Content Placeholder 2"/>
          <p:cNvSpPr>
            <a:spLocks noGrp="1"/>
          </p:cNvSpPr>
          <p:nvPr>
            <p:ph idx="1"/>
          </p:nvPr>
        </p:nvSpPr>
        <p:spPr>
          <a:xfrm>
            <a:off x="685800" y="914400"/>
            <a:ext cx="7772400" cy="4572000"/>
          </a:xfrm>
        </p:spPr>
        <p:txBody>
          <a:bodyPr>
            <a:normAutofit fontScale="85000" lnSpcReduction="20000"/>
          </a:bodyPr>
          <a:lstStyle/>
          <a:p>
            <a:r>
              <a:rPr lang="en-US" dirty="0" smtClean="0"/>
              <a:t>external mass transfer: transferring Nutrients, oxygen, and regulatory molecules have to be efficiently from the bulk culture medium to the tissue surfaces</a:t>
            </a:r>
          </a:p>
          <a:p>
            <a:pPr marL="547687" lvl="2" indent="-273050">
              <a:spcBef>
                <a:spcPts val="575"/>
              </a:spcBef>
              <a:buClr>
                <a:schemeClr val="accent1"/>
              </a:buClr>
            </a:pPr>
            <a:r>
              <a:rPr lang="en-US" dirty="0" smtClean="0"/>
              <a:t>hydrodynamic conditions in a bioreactor </a:t>
            </a:r>
          </a:p>
          <a:p>
            <a:r>
              <a:rPr lang="en-US" dirty="0" smtClean="0"/>
              <a:t>internal mass transfer transferring to the interior cells of the tissue construct</a:t>
            </a:r>
          </a:p>
          <a:p>
            <a:pPr lvl="1"/>
            <a:r>
              <a:rPr lang="en-US" sz="2000" dirty="0" smtClean="0"/>
              <a:t>combination of diffusion and convection mechanisms (typically induced by medium perfusion or scaffold deformation due to imposed mechanical loads) </a:t>
            </a:r>
          </a:p>
          <a:p>
            <a:r>
              <a:rPr lang="en-US" dirty="0" smtClean="0"/>
              <a:t>In a vise versa maneuver metabolites and CO</a:t>
            </a:r>
            <a:r>
              <a:rPr lang="en-US" baseline="-25000" dirty="0" smtClean="0"/>
              <a:t>2</a:t>
            </a:r>
            <a:r>
              <a:rPr lang="en-US" dirty="0" smtClean="0"/>
              <a:t> are to be removed similar to what mentioned above, i.e. from the cells through the tissue matrix, then to the surface and finally to the bulk medium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pPr algn="ctr"/>
            <a:r>
              <a:rPr lang="en-US" b="1" dirty="0" smtClean="0">
                <a:solidFill>
                  <a:srgbClr val="C00000"/>
                </a:solidFill>
              </a:rPr>
              <a:t>Mechanical Stimulation</a:t>
            </a:r>
            <a:endParaRPr lang="fa-IR" dirty="0">
              <a:solidFill>
                <a:srgbClr val="C00000"/>
              </a:solidFill>
            </a:endParaRPr>
          </a:p>
        </p:txBody>
      </p:sp>
      <p:sp>
        <p:nvSpPr>
          <p:cNvPr id="3" name="Content Placeholder 2"/>
          <p:cNvSpPr>
            <a:spLocks noGrp="1"/>
          </p:cNvSpPr>
          <p:nvPr>
            <p:ph idx="1"/>
          </p:nvPr>
        </p:nvSpPr>
        <p:spPr>
          <a:xfrm>
            <a:off x="457200" y="1447800"/>
            <a:ext cx="8305800" cy="4572000"/>
          </a:xfrm>
        </p:spPr>
        <p:txBody>
          <a:bodyPr>
            <a:normAutofit fontScale="92500" lnSpcReduction="10000"/>
          </a:bodyPr>
          <a:lstStyle/>
          <a:p>
            <a:r>
              <a:rPr lang="en-US" dirty="0" smtClean="0"/>
              <a:t>mechanical stimulation</a:t>
            </a:r>
          </a:p>
          <a:p>
            <a:r>
              <a:rPr lang="en-US" smtClean="0"/>
              <a:t>hydrodynamic </a:t>
            </a:r>
            <a:r>
              <a:rPr lang="en-US" dirty="0" smtClean="0"/>
              <a:t>pressure</a:t>
            </a:r>
          </a:p>
          <a:p>
            <a:r>
              <a:rPr lang="en-US" dirty="0" smtClean="0"/>
              <a:t>fluid flow </a:t>
            </a:r>
          </a:p>
          <a:p>
            <a:pPr lvl="1"/>
            <a:r>
              <a:rPr lang="en-US" sz="2200" dirty="0" smtClean="0"/>
              <a:t>shape and function of the cells is affected by fluid flow </a:t>
            </a:r>
          </a:p>
          <a:p>
            <a:pPr lvl="1"/>
            <a:r>
              <a:rPr lang="en-US" sz="2200" dirty="0" smtClean="0"/>
              <a:t>Shear stress is also among particular challenging issues in delicate mammalian cell cultures, while many cell types respond to shear stress</a:t>
            </a:r>
          </a:p>
          <a:p>
            <a:pPr lvl="1"/>
            <a:r>
              <a:rPr lang="en-US" sz="2200" dirty="0" smtClean="0"/>
              <a:t>cells in aggregates are exposed to higher shear stresses than single cells due to their large particle diameter </a:t>
            </a:r>
          </a:p>
          <a:p>
            <a:pPr lvl="1"/>
            <a:r>
              <a:rPr lang="en-US" sz="2200" dirty="0" smtClean="0"/>
              <a:t>shear stress has a dominant impact on tissue function and viability</a:t>
            </a:r>
          </a:p>
          <a:p>
            <a:pPr lvl="1"/>
            <a:r>
              <a:rPr lang="en-US" sz="2200" dirty="0" smtClean="0"/>
              <a:t>shears more than 1 </a:t>
            </a:r>
            <a:r>
              <a:rPr lang="en-US" sz="2200" dirty="0" err="1" smtClean="0"/>
              <a:t>dyn</a:t>
            </a:r>
            <a:r>
              <a:rPr lang="en-US" sz="2200" dirty="0" smtClean="0"/>
              <a:t>/cm</a:t>
            </a:r>
            <a:r>
              <a:rPr lang="en-US" sz="2200" baseline="30000" dirty="0" smtClean="0"/>
              <a:t>2</a:t>
            </a:r>
            <a:r>
              <a:rPr lang="en-US" sz="2200" dirty="0" smtClean="0"/>
              <a:t> are damaging to the cells, those of 0.1 </a:t>
            </a:r>
            <a:r>
              <a:rPr lang="en-US" sz="2200" dirty="0" err="1" smtClean="0"/>
              <a:t>dyn</a:t>
            </a:r>
            <a:r>
              <a:rPr lang="en-US" sz="2200" dirty="0" smtClean="0"/>
              <a:t>/cm</a:t>
            </a:r>
            <a:r>
              <a:rPr lang="en-US" sz="2200" baseline="30000" dirty="0" smtClean="0"/>
              <a:t>2</a:t>
            </a:r>
            <a:r>
              <a:rPr lang="en-US" sz="2200" dirty="0" smtClean="0"/>
              <a:t> are ideal, and those of less than 0.01 </a:t>
            </a:r>
            <a:r>
              <a:rPr lang="en-US" sz="2200" dirty="0" err="1" smtClean="0"/>
              <a:t>dyn</a:t>
            </a:r>
            <a:r>
              <a:rPr lang="en-US" sz="2200" dirty="0" smtClean="0"/>
              <a:t>/ cm</a:t>
            </a:r>
            <a:r>
              <a:rPr lang="en-US" sz="2200" baseline="30000" dirty="0" smtClean="0"/>
              <a:t>2</a:t>
            </a:r>
            <a:r>
              <a:rPr lang="en-US" sz="2200" dirty="0" smtClean="0"/>
              <a:t> are insufficient to promote growth</a:t>
            </a:r>
            <a:endParaRPr lang="fa-IR" sz="2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772400" cy="639762"/>
          </a:xfrm>
        </p:spPr>
        <p:txBody>
          <a:bodyPr/>
          <a:lstStyle/>
          <a:p>
            <a:r>
              <a:rPr lang="en-US" sz="2800" b="1" dirty="0" smtClean="0">
                <a:solidFill>
                  <a:srgbClr val="C00000"/>
                </a:solidFill>
              </a:rPr>
              <a:t>Computational Modeling in Bioreactor Systems </a:t>
            </a:r>
            <a:endParaRPr lang="fa-IR" sz="2800" dirty="0">
              <a:solidFill>
                <a:srgbClr val="C00000"/>
              </a:solidFill>
            </a:endParaRPr>
          </a:p>
        </p:txBody>
      </p:sp>
      <p:sp>
        <p:nvSpPr>
          <p:cNvPr id="3" name="Content Placeholder 2"/>
          <p:cNvSpPr>
            <a:spLocks noGrp="1"/>
          </p:cNvSpPr>
          <p:nvPr>
            <p:ph idx="1"/>
          </p:nvPr>
        </p:nvSpPr>
        <p:spPr>
          <a:xfrm>
            <a:off x="381000" y="1219200"/>
            <a:ext cx="8305800" cy="5029200"/>
          </a:xfrm>
        </p:spPr>
        <p:txBody>
          <a:bodyPr/>
          <a:lstStyle/>
          <a:p>
            <a:r>
              <a:rPr lang="en-US" sz="2800" dirty="0" smtClean="0"/>
              <a:t>The goal: basic design and the optimization of bioreactors for tissue engineering applications</a:t>
            </a:r>
            <a:endParaRPr lang="en-US" b="1" dirty="0" smtClean="0">
              <a:solidFill>
                <a:schemeClr val="accent3">
                  <a:lumMod val="75000"/>
                </a:schemeClr>
              </a:solidFill>
            </a:endParaRPr>
          </a:p>
          <a:p>
            <a:endParaRPr lang="en-US" b="1" dirty="0" smtClean="0">
              <a:solidFill>
                <a:schemeClr val="accent3">
                  <a:lumMod val="75000"/>
                </a:schemeClr>
              </a:solidFill>
            </a:endParaRPr>
          </a:p>
          <a:p>
            <a:r>
              <a:rPr lang="en-US" sz="2400" b="1" dirty="0" smtClean="0">
                <a:solidFill>
                  <a:schemeClr val="accent3">
                    <a:lumMod val="75000"/>
                  </a:schemeClr>
                </a:solidFill>
              </a:rPr>
              <a:t>Macro-Scale Computational Models for Bioreactor Design </a:t>
            </a:r>
            <a:endParaRPr lang="en-US" sz="2400" dirty="0" smtClean="0">
              <a:solidFill>
                <a:schemeClr val="accent3">
                  <a:lumMod val="75000"/>
                </a:schemeClr>
              </a:solidFill>
            </a:endParaRPr>
          </a:p>
          <a:p>
            <a:r>
              <a:rPr lang="en-US" sz="2200" dirty="0" smtClean="0"/>
              <a:t>simulate the fluid-dynamics and mass transport environment at the level of the bioreactor system</a:t>
            </a:r>
          </a:p>
          <a:p>
            <a:r>
              <a:rPr lang="en-US" sz="2200" dirty="0" smtClean="0"/>
              <a:t> use of CFD simulations, validated through imaging techniques such as particle image </a:t>
            </a:r>
            <a:r>
              <a:rPr lang="en-US" sz="2200" dirty="0" err="1" smtClean="0"/>
              <a:t>velocimetry</a:t>
            </a:r>
            <a:r>
              <a:rPr lang="en-US" sz="2200" dirty="0" smtClean="0"/>
              <a:t> (PIV)</a:t>
            </a:r>
          </a:p>
          <a:p>
            <a:pPr lvl="1"/>
            <a:r>
              <a:rPr lang="en-US" sz="2000" dirty="0" smtClean="0"/>
              <a:t>Computational modeling , helped to tune construct location and agitation rate in order to provide a more homogeneous shear stress distribution over the scaffolds. </a:t>
            </a:r>
            <a:endParaRPr lang="fa-IR"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905000" y="1143000"/>
            <a:ext cx="4663440" cy="3962400"/>
          </a:xfrm>
          <a:prstGeom prst="rect">
            <a:avLst/>
          </a:prstGeom>
          <a:noFill/>
          <a:ln w="9525">
            <a:noFill/>
            <a:miter lim="800000"/>
            <a:headEnd/>
            <a:tailEnd/>
          </a:ln>
          <a:effectLst/>
        </p:spPr>
      </p:pic>
      <p:sp>
        <p:nvSpPr>
          <p:cNvPr id="6" name="Rectangle 5"/>
          <p:cNvSpPr/>
          <p:nvPr/>
        </p:nvSpPr>
        <p:spPr>
          <a:xfrm>
            <a:off x="381000" y="5123527"/>
            <a:ext cx="8458200" cy="1384995"/>
          </a:xfrm>
          <a:prstGeom prst="rect">
            <a:avLst/>
          </a:prstGeom>
        </p:spPr>
        <p:txBody>
          <a:bodyPr wrap="square">
            <a:spAutoFit/>
          </a:bodyPr>
          <a:lstStyle/>
          <a:p>
            <a:pPr algn="just"/>
            <a:r>
              <a:rPr lang="en-US" sz="1200" dirty="0" smtClean="0">
                <a:cs typeface="+mn-cs"/>
              </a:rPr>
              <a:t>Distribution of wall shear stresses, τ, within the pores of 3D scaffolds (average pore </a:t>
            </a:r>
            <a:r>
              <a:rPr lang="en-US" sz="1200" dirty="0" err="1" smtClean="0">
                <a:cs typeface="+mn-cs"/>
              </a:rPr>
              <a:t>diam</a:t>
            </a:r>
            <a:r>
              <a:rPr lang="en-US" sz="1200" dirty="0" smtClean="0">
                <a:cs typeface="+mn-cs"/>
              </a:rPr>
              <a:t>- </a:t>
            </a:r>
            <a:r>
              <a:rPr lang="en-US" sz="1200" dirty="0" err="1" smtClean="0">
                <a:cs typeface="+mn-cs"/>
              </a:rPr>
              <a:t>eter</a:t>
            </a:r>
            <a:r>
              <a:rPr lang="en-US" sz="1200" dirty="0" smtClean="0">
                <a:cs typeface="+mn-cs"/>
              </a:rPr>
              <a:t> of 100 µm, 77% porous) subjected to direct perfusion at rates of 0.5 cm </a:t>
            </a:r>
          </a:p>
          <a:p>
            <a:pPr algn="just"/>
            <a:r>
              <a:rPr lang="en-US" sz="1200" dirty="0" smtClean="0">
                <a:cs typeface="+mn-cs"/>
              </a:rPr>
              <a:t>( a ) Simulations based on a simplified pore architecture ( left panel ) showed a relatively uniform distribution of shear stress with an average of 2.7 </a:t>
            </a:r>
            <a:r>
              <a:rPr lang="en-US" sz="1200" dirty="0" err="1" smtClean="0">
                <a:cs typeface="+mn-cs"/>
              </a:rPr>
              <a:t>mPa</a:t>
            </a:r>
            <a:r>
              <a:rPr lang="en-US" sz="1200" dirty="0" smtClean="0">
                <a:cs typeface="+mn-cs"/>
              </a:rPr>
              <a:t> (indicated by  vertical dashed line ). ( b ) Simulations based on a µCT reconstruction of the actual porous </a:t>
            </a:r>
            <a:r>
              <a:rPr lang="en-US" sz="1200" dirty="0" err="1" smtClean="0">
                <a:cs typeface="+mn-cs"/>
              </a:rPr>
              <a:t>microarchitecture</a:t>
            </a:r>
            <a:r>
              <a:rPr lang="en-US" sz="1200" dirty="0" smtClean="0">
                <a:cs typeface="+mn-cs"/>
              </a:rPr>
              <a:t> ( left panel ) showed an  average  shear stress (3.0 </a:t>
            </a:r>
            <a:r>
              <a:rPr lang="en-US" sz="1200" dirty="0" err="1" smtClean="0">
                <a:cs typeface="+mn-cs"/>
              </a:rPr>
              <a:t>mPa</a:t>
            </a:r>
            <a:r>
              <a:rPr lang="en-US" sz="1200" dirty="0" smtClean="0">
                <a:cs typeface="+mn-cs"/>
              </a:rPr>
              <a:t>) similar to that based on the simplified geometry, however, the µCT-based model revealed a more heterogeneous distribution of shear within the pores </a:t>
            </a:r>
          </a:p>
          <a:p>
            <a:pPr algn="just"/>
            <a:r>
              <a:rPr lang="en-US" sz="1200" dirty="0" smtClean="0"/>
              <a:t> </a:t>
            </a:r>
            <a:r>
              <a:rPr lang="en-US" sz="1200" dirty="0" err="1" smtClean="0"/>
              <a:t>Cioffi</a:t>
            </a:r>
            <a:r>
              <a:rPr lang="en-US" sz="1200" dirty="0" smtClean="0"/>
              <a:t> M, </a:t>
            </a:r>
            <a:r>
              <a:rPr lang="en-US" sz="1200" dirty="0" err="1" smtClean="0"/>
              <a:t>Boschetti</a:t>
            </a:r>
            <a:r>
              <a:rPr lang="en-US" sz="1200" dirty="0" smtClean="0"/>
              <a:t> F, Raimondi MT, </a:t>
            </a:r>
            <a:r>
              <a:rPr lang="en-US" sz="1200" dirty="0" err="1" smtClean="0"/>
              <a:t>Dubini</a:t>
            </a:r>
            <a:r>
              <a:rPr lang="en-US" sz="1200" dirty="0" smtClean="0"/>
              <a:t> G (2006) </a:t>
            </a:r>
            <a:r>
              <a:rPr lang="en-US" sz="1200" dirty="0" err="1" smtClean="0"/>
              <a:t>Biotechnol</a:t>
            </a:r>
            <a:r>
              <a:rPr lang="en-US" sz="1200" dirty="0" smtClean="0"/>
              <a:t> </a:t>
            </a:r>
            <a:r>
              <a:rPr lang="en-US" sz="1200" dirty="0" err="1" smtClean="0"/>
              <a:t>Bioeng</a:t>
            </a:r>
            <a:r>
              <a:rPr lang="en-US" sz="1200" dirty="0" smtClean="0"/>
              <a:t> 93:500 </a:t>
            </a:r>
            <a:r>
              <a:rPr lang="en-US" sz="1200" dirty="0" smtClean="0">
                <a:cs typeface="+mn-cs"/>
              </a:rPr>
              <a:t>      </a:t>
            </a:r>
          </a:p>
        </p:txBody>
      </p:sp>
      <p:sp>
        <p:nvSpPr>
          <p:cNvPr id="8" name="Content Placeholder 2"/>
          <p:cNvSpPr txBox="1">
            <a:spLocks/>
          </p:cNvSpPr>
          <p:nvPr/>
        </p:nvSpPr>
        <p:spPr bwMode="auto">
          <a:xfrm>
            <a:off x="304800" y="-152400"/>
            <a:ext cx="83058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575"/>
              </a:spcBef>
              <a:spcAft>
                <a:spcPct val="0"/>
              </a:spcAft>
              <a:buClr>
                <a:schemeClr val="accent1"/>
              </a:buClr>
              <a:buSzPct val="85000"/>
              <a:tabLst/>
              <a:defRPr/>
            </a:pPr>
            <a:endParaRPr kumimoji="0" lang="en-US" sz="2600" b="1" i="0" u="none" strike="noStrike" kern="1200" cap="none" spc="0" normalizeH="0" baseline="0" noProof="0" dirty="0" smtClean="0">
              <a:ln>
                <a:noFill/>
              </a:ln>
              <a:solidFill>
                <a:schemeClr val="accent3">
                  <a:lumMod val="75000"/>
                </a:schemeClr>
              </a:solidFill>
              <a:effectLst/>
              <a:uLnTx/>
              <a:uFillTx/>
              <a:latin typeface="+mn-lt"/>
              <a:ea typeface="+mn-ea"/>
              <a:cs typeface="+mn-cs"/>
            </a:endParaRPr>
          </a:p>
          <a:p>
            <a:pPr marL="273050" marR="0" lvl="0" indent="-273050" algn="l" defTabSz="914400" rtl="0" eaLnBrk="0" fontAlgn="base" latinLnBrk="0" hangingPunct="0">
              <a:lnSpc>
                <a:spcPct val="100000"/>
              </a:lnSpc>
              <a:spcBef>
                <a:spcPts val="575"/>
              </a:spcBef>
              <a:spcAft>
                <a:spcPct val="0"/>
              </a:spcAft>
              <a:buClr>
                <a:schemeClr val="accent1"/>
              </a:buClr>
              <a:buSzPct val="85000"/>
              <a:buFont typeface="Wingdings 2" pitchFamily="18" charset="2"/>
              <a:buChar char=""/>
              <a:tabLst/>
              <a:defRPr/>
            </a:pPr>
            <a:r>
              <a:rPr kumimoji="0" lang="en-US" sz="2400" b="1" i="0" u="none" strike="noStrike" kern="1200" cap="none" spc="0" normalizeH="0" baseline="0" noProof="0" dirty="0" smtClean="0">
                <a:ln>
                  <a:noFill/>
                </a:ln>
                <a:solidFill>
                  <a:schemeClr val="accent3">
                    <a:lumMod val="75000"/>
                  </a:schemeClr>
                </a:solidFill>
                <a:effectLst/>
                <a:uLnTx/>
                <a:uFillTx/>
                <a:latin typeface="+mn-lt"/>
                <a:ea typeface="+mn-ea"/>
                <a:cs typeface="+mn-cs"/>
              </a:rPr>
              <a:t>Macro-Scale Computational Models for Bioreactor Design </a:t>
            </a:r>
            <a:endParaRPr kumimoji="0" lang="en-US" sz="2400" b="0" i="0" u="none" strike="noStrike" kern="1200" cap="none" spc="0" normalizeH="0" baseline="0" noProof="0" dirty="0" smtClean="0">
              <a:ln>
                <a:noFill/>
              </a:ln>
              <a:solidFill>
                <a:schemeClr val="accent3">
                  <a:lumMod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a:stretch>
            <a:fillRect/>
          </a:stretch>
        </p:blipFill>
        <p:spPr bwMode="auto">
          <a:xfrm>
            <a:off x="2667000" y="685800"/>
            <a:ext cx="2903220" cy="4114800"/>
          </a:xfrm>
          <a:prstGeom prst="rect">
            <a:avLst/>
          </a:prstGeom>
          <a:noFill/>
          <a:ln w="9525">
            <a:noFill/>
            <a:miter lim="800000"/>
            <a:headEnd/>
            <a:tailEnd/>
          </a:ln>
          <a:effectLst/>
        </p:spPr>
      </p:pic>
      <p:sp>
        <p:nvSpPr>
          <p:cNvPr id="6" name="Rectangle 5"/>
          <p:cNvSpPr/>
          <p:nvPr/>
        </p:nvSpPr>
        <p:spPr>
          <a:xfrm>
            <a:off x="304800" y="4876800"/>
            <a:ext cx="8229600" cy="1384995"/>
          </a:xfrm>
          <a:prstGeom prst="rect">
            <a:avLst/>
          </a:prstGeom>
        </p:spPr>
        <p:txBody>
          <a:bodyPr wrap="square">
            <a:spAutoFit/>
          </a:bodyPr>
          <a:lstStyle/>
          <a:p>
            <a:r>
              <a:rPr lang="en-US" sz="1400" dirty="0" smtClean="0">
                <a:cs typeface="+mn-cs"/>
              </a:rPr>
              <a:t>(</a:t>
            </a:r>
            <a:r>
              <a:rPr lang="en-US" sz="1400" dirty="0" smtClean="0">
                <a:latin typeface="+mn-lt"/>
                <a:cs typeface="+mn-cs"/>
              </a:rPr>
              <a:t>a) Velocity flow field: speed of media flow (mm s) through a transversely </a:t>
            </a:r>
            <a:r>
              <a:rPr lang="en-US" sz="1400" dirty="0" err="1" smtClean="0">
                <a:latin typeface="+mn-lt"/>
                <a:cs typeface="+mn-cs"/>
              </a:rPr>
              <a:t>perfused</a:t>
            </a:r>
            <a:r>
              <a:rPr lang="en-US" sz="1400" dirty="0" smtClean="0">
                <a:latin typeface="+mn-lt"/>
                <a:cs typeface="+mn-cs"/>
              </a:rPr>
              <a:t> cylindrical </a:t>
            </a:r>
            <a:r>
              <a:rPr lang="en-US" sz="1400" dirty="0" err="1" smtClean="0">
                <a:latin typeface="+mn-lt"/>
                <a:cs typeface="+mn-cs"/>
              </a:rPr>
              <a:t>trabecular</a:t>
            </a:r>
            <a:r>
              <a:rPr lang="en-US" sz="1400" dirty="0" smtClean="0">
                <a:latin typeface="+mn-lt"/>
                <a:cs typeface="+mn-cs"/>
              </a:rPr>
              <a:t> bone scaffold ( shown in white ) from side and top views. (b) Local shear stress field: map of shear stresses (Pa) in media transversely </a:t>
            </a:r>
            <a:r>
              <a:rPr lang="en-US" sz="1400" dirty="0" err="1" smtClean="0">
                <a:latin typeface="+mn-lt"/>
                <a:cs typeface="+mn-cs"/>
              </a:rPr>
              <a:t>perfused</a:t>
            </a:r>
            <a:r>
              <a:rPr lang="en-US" sz="1400" dirty="0" smtClean="0">
                <a:latin typeface="+mn-lt"/>
                <a:cs typeface="+mn-cs"/>
              </a:rPr>
              <a:t> through a 3D </a:t>
            </a:r>
            <a:r>
              <a:rPr lang="en-US" sz="1400" dirty="0" err="1" smtClean="0">
                <a:latin typeface="+mn-lt"/>
                <a:cs typeface="+mn-cs"/>
              </a:rPr>
              <a:t>trabecular</a:t>
            </a:r>
            <a:r>
              <a:rPr lang="en-US" sz="1400" dirty="0" smtClean="0">
                <a:latin typeface="+mn-lt"/>
                <a:cs typeface="+mn-cs"/>
              </a:rPr>
              <a:t> bone scaffold from side and top views. </a:t>
            </a:r>
          </a:p>
          <a:p>
            <a:r>
              <a:rPr lang="en-US" sz="1400" dirty="0" smtClean="0">
                <a:latin typeface="+mn-lt"/>
              </a:rPr>
              <a:t> Porter B, </a:t>
            </a:r>
            <a:r>
              <a:rPr lang="en-US" sz="1400" dirty="0" err="1" smtClean="0">
                <a:latin typeface="+mn-lt"/>
              </a:rPr>
              <a:t>Zauel</a:t>
            </a:r>
            <a:r>
              <a:rPr lang="en-US" sz="1400" dirty="0" smtClean="0">
                <a:latin typeface="+mn-lt"/>
              </a:rPr>
              <a:t> R, Stockman H, </a:t>
            </a:r>
            <a:r>
              <a:rPr lang="en-US" sz="1400" dirty="0" err="1" smtClean="0">
                <a:latin typeface="+mn-lt"/>
              </a:rPr>
              <a:t>Guldberg</a:t>
            </a:r>
            <a:r>
              <a:rPr lang="en-US" sz="1400" dirty="0" smtClean="0">
                <a:latin typeface="+mn-lt"/>
              </a:rPr>
              <a:t> R, </a:t>
            </a:r>
            <a:r>
              <a:rPr lang="en-US" sz="1400" dirty="0" err="1" smtClean="0">
                <a:latin typeface="+mn-lt"/>
              </a:rPr>
              <a:t>Fyhrie</a:t>
            </a:r>
            <a:r>
              <a:rPr lang="en-US" sz="1400" dirty="0" smtClean="0">
                <a:latin typeface="+mn-lt"/>
              </a:rPr>
              <a:t> D (2005) 3-D computational modeling of media flow through scaffolds in a perfusion bioreactor. J </a:t>
            </a:r>
            <a:r>
              <a:rPr lang="en-US" sz="1400" dirty="0" err="1" smtClean="0">
                <a:latin typeface="+mn-lt"/>
              </a:rPr>
              <a:t>Biomech</a:t>
            </a:r>
            <a:r>
              <a:rPr lang="en-US" sz="1400" dirty="0" smtClean="0">
                <a:latin typeface="+mn-lt"/>
              </a:rPr>
              <a:t> 38(3):543–549 </a:t>
            </a:r>
            <a:endParaRPr lang="fa-IR" sz="1400" dirty="0" smtClean="0">
              <a:latin typeface="+mn-lt"/>
            </a:endParaRPr>
          </a:p>
          <a:p>
            <a:endParaRPr lang="en-US" sz="1400" dirty="0" smtClean="0">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2057400" y="228600"/>
            <a:ext cx="5067300" cy="5105400"/>
          </a:xfrm>
          <a:prstGeom prst="rect">
            <a:avLst/>
          </a:prstGeom>
          <a:noFill/>
          <a:ln w="9525">
            <a:noFill/>
            <a:miter lim="800000"/>
            <a:headEnd/>
            <a:tailEnd/>
          </a:ln>
          <a:effectLst/>
        </p:spPr>
      </p:pic>
      <p:sp>
        <p:nvSpPr>
          <p:cNvPr id="6" name="Rectangle 5"/>
          <p:cNvSpPr/>
          <p:nvPr/>
        </p:nvSpPr>
        <p:spPr>
          <a:xfrm>
            <a:off x="685800" y="5410200"/>
            <a:ext cx="7772400" cy="1169551"/>
          </a:xfrm>
          <a:prstGeom prst="rect">
            <a:avLst/>
          </a:prstGeom>
        </p:spPr>
        <p:txBody>
          <a:bodyPr wrap="square">
            <a:spAutoFit/>
          </a:bodyPr>
          <a:lstStyle/>
          <a:p>
            <a:r>
              <a:rPr lang="en-US" sz="1400" dirty="0" smtClean="0">
                <a:latin typeface="+mn-lt"/>
                <a:cs typeface="+mn-cs"/>
              </a:rPr>
              <a:t>(a) Cylindrical chamber ( left ) and new Mk. 3 spherical chamber ( right ). The complex cylindrical chamber houses multiple probes which are likely to interfere with the flow dynamics of culture media to a greater extent than the spherical vessel and (b) model of cylindrical ( left ) and spherical vessels ( right )</a:t>
            </a:r>
          </a:p>
          <a:p>
            <a:r>
              <a:rPr lang="en-US" sz="1400" dirty="0" smtClean="0">
                <a:latin typeface="+mn-lt"/>
              </a:rPr>
              <a:t> Singh H, </a:t>
            </a:r>
            <a:r>
              <a:rPr lang="en-US" sz="1400" dirty="0" err="1" smtClean="0">
                <a:latin typeface="+mn-lt"/>
              </a:rPr>
              <a:t>Teoh</a:t>
            </a:r>
            <a:r>
              <a:rPr lang="en-US" sz="1400" dirty="0" smtClean="0">
                <a:latin typeface="+mn-lt"/>
              </a:rPr>
              <a:t> SH, Low HT, </a:t>
            </a:r>
            <a:r>
              <a:rPr lang="en-US" sz="1400" dirty="0" err="1" smtClean="0">
                <a:latin typeface="+mn-lt"/>
              </a:rPr>
              <a:t>Hutmacher</a:t>
            </a:r>
            <a:r>
              <a:rPr lang="en-US" sz="1400" dirty="0" smtClean="0">
                <a:latin typeface="+mn-lt"/>
              </a:rPr>
              <a:t> DW (2005) Flow </a:t>
            </a:r>
            <a:r>
              <a:rPr lang="en-US" sz="1400" dirty="0" err="1" smtClean="0">
                <a:latin typeface="+mn-lt"/>
              </a:rPr>
              <a:t>modelling</a:t>
            </a:r>
            <a:r>
              <a:rPr lang="en-US" sz="1400" dirty="0" smtClean="0">
                <a:latin typeface="+mn-lt"/>
              </a:rPr>
              <a:t> within a scaffold under the influence of </a:t>
            </a:r>
            <a:r>
              <a:rPr lang="en-US" sz="1400" dirty="0" err="1" smtClean="0">
                <a:latin typeface="+mn-lt"/>
              </a:rPr>
              <a:t>uni</a:t>
            </a:r>
            <a:r>
              <a:rPr lang="en-US" sz="1400" dirty="0" smtClean="0">
                <a:latin typeface="+mn-lt"/>
              </a:rPr>
              <a:t>-axial and bi-axial bioreactor rotation. J </a:t>
            </a:r>
            <a:r>
              <a:rPr lang="en-US" sz="1400" dirty="0" err="1" smtClean="0">
                <a:latin typeface="+mn-lt"/>
              </a:rPr>
              <a:t>Biotechnol</a:t>
            </a:r>
            <a:r>
              <a:rPr lang="en-US" sz="1400" dirty="0" smtClean="0">
                <a:latin typeface="+mn-lt"/>
              </a:rPr>
              <a:t> 119(2):181–196 </a:t>
            </a:r>
            <a:endParaRPr lang="fa-IR" sz="1400" dirty="0">
              <a:latin typeface="+mn-lt"/>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3074" name="Picture 2"/>
          <p:cNvPicPr>
            <a:picLocks noChangeAspect="1" noChangeArrowheads="1"/>
          </p:cNvPicPr>
          <p:nvPr/>
        </p:nvPicPr>
        <p:blipFill>
          <a:blip r:embed="rId2" cstate="print"/>
          <a:srcRect/>
          <a:stretch>
            <a:fillRect/>
          </a:stretch>
        </p:blipFill>
        <p:spPr bwMode="auto">
          <a:xfrm>
            <a:off x="762000" y="76200"/>
            <a:ext cx="7162800" cy="4953000"/>
          </a:xfrm>
          <a:prstGeom prst="rect">
            <a:avLst/>
          </a:prstGeom>
          <a:noFill/>
          <a:ln w="9525">
            <a:noFill/>
            <a:miter lim="800000"/>
            <a:headEnd/>
            <a:tailEnd/>
          </a:ln>
          <a:effectLst/>
        </p:spPr>
      </p:pic>
      <p:sp>
        <p:nvSpPr>
          <p:cNvPr id="6" name="Rectangle 5"/>
          <p:cNvSpPr/>
          <p:nvPr/>
        </p:nvSpPr>
        <p:spPr>
          <a:xfrm>
            <a:off x="381000" y="5181600"/>
            <a:ext cx="8229600" cy="1200329"/>
          </a:xfrm>
          <a:prstGeom prst="rect">
            <a:avLst/>
          </a:prstGeom>
        </p:spPr>
        <p:txBody>
          <a:bodyPr wrap="square">
            <a:spAutoFit/>
          </a:bodyPr>
          <a:lstStyle/>
          <a:p>
            <a:pPr algn="just"/>
            <a:r>
              <a:rPr lang="en-US" sz="1200" dirty="0" smtClean="0">
                <a:cs typeface="+mn-cs"/>
              </a:rPr>
              <a:t>Computational model of temporal tissue differentiation and bone regeneration in a 3D printed scaffold during fracture healing. The model accounted for cell proliferation and migration based on a three-dimensional random-walk approach and for tissue differentiation based on a </a:t>
            </a:r>
            <a:r>
              <a:rPr lang="en-US" sz="1200" dirty="0" err="1" smtClean="0">
                <a:cs typeface="+mn-cs"/>
              </a:rPr>
              <a:t>mechano</a:t>
            </a:r>
            <a:r>
              <a:rPr lang="en-US" sz="1200" dirty="0" smtClean="0">
                <a:cs typeface="+mn-cs"/>
              </a:rPr>
              <a:t>-regulation algorithm both in terms of the prevailing biophysical stimulus and number of precursor cells. Simulations were a function of the scaffold porosity, Young’s modulus, and </a:t>
            </a:r>
            <a:r>
              <a:rPr lang="en-US" sz="1200" dirty="0" err="1" smtClean="0">
                <a:cs typeface="+mn-cs"/>
              </a:rPr>
              <a:t>dis</a:t>
            </a:r>
            <a:r>
              <a:rPr lang="en-US" sz="1200" dirty="0" smtClean="0">
                <a:cs typeface="+mn-cs"/>
              </a:rPr>
              <a:t>- solution rate, under both low and high loading conditions. Figure adapted from</a:t>
            </a:r>
          </a:p>
          <a:p>
            <a:pPr algn="just"/>
            <a:r>
              <a:rPr lang="en-US" sz="1200" dirty="0" smtClean="0">
                <a:cs typeface="+mn-cs"/>
              </a:rPr>
              <a:t> Byrne DP, </a:t>
            </a:r>
            <a:r>
              <a:rPr lang="en-US" sz="1200" dirty="0" err="1" smtClean="0">
                <a:cs typeface="+mn-cs"/>
              </a:rPr>
              <a:t>Lacroix</a:t>
            </a:r>
            <a:r>
              <a:rPr lang="en-US" sz="1200" dirty="0" smtClean="0">
                <a:cs typeface="+mn-cs"/>
              </a:rPr>
              <a:t> D, </a:t>
            </a:r>
            <a:r>
              <a:rPr lang="en-US" sz="1200" dirty="0" err="1" smtClean="0">
                <a:cs typeface="+mn-cs"/>
              </a:rPr>
              <a:t>Planell</a:t>
            </a:r>
            <a:r>
              <a:rPr lang="en-US" sz="1200" dirty="0" smtClean="0">
                <a:cs typeface="+mn-cs"/>
              </a:rPr>
              <a:t> JA, Kelly DJ, Prendergast PJ (2007) Biomaterials 28:5544 </a:t>
            </a:r>
            <a:endParaRPr lang="fa-IR" sz="1200" dirty="0">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algn="ctr"/>
            <a:r>
              <a:rPr lang="en-US" sz="2800" b="1" dirty="0" smtClean="0">
                <a:solidFill>
                  <a:srgbClr val="C00000"/>
                </a:solidFill>
              </a:rPr>
              <a:t>Comparison between Different types of TE Bioreactors Based on Engineering Parameters</a:t>
            </a:r>
            <a:endParaRPr lang="fa-IR" sz="2800" dirty="0">
              <a:solidFill>
                <a:srgbClr val="C00000"/>
              </a:solidFill>
            </a:endParaRPr>
          </a:p>
        </p:txBody>
      </p:sp>
      <p:sp>
        <p:nvSpPr>
          <p:cNvPr id="3" name="Content Placeholder 2"/>
          <p:cNvSpPr>
            <a:spLocks noGrp="1"/>
          </p:cNvSpPr>
          <p:nvPr>
            <p:ph idx="1"/>
          </p:nvPr>
        </p:nvSpPr>
        <p:spPr>
          <a:xfrm>
            <a:off x="457200" y="1676400"/>
            <a:ext cx="8153400" cy="4800600"/>
          </a:xfrm>
        </p:spPr>
        <p:txBody>
          <a:bodyPr>
            <a:normAutofit fontScale="85000" lnSpcReduction="10000"/>
          </a:bodyPr>
          <a:lstStyle/>
          <a:p>
            <a:r>
              <a:rPr lang="en-US" i="1" dirty="0" smtClean="0"/>
              <a:t>Static culture</a:t>
            </a:r>
          </a:p>
          <a:p>
            <a:pPr lvl="1"/>
            <a:r>
              <a:rPr lang="en-US" dirty="0" smtClean="0"/>
              <a:t>is simply designed and operated</a:t>
            </a:r>
          </a:p>
          <a:p>
            <a:pPr lvl="1"/>
            <a:r>
              <a:rPr lang="en-US" dirty="0" smtClean="0"/>
              <a:t> there are nutrient diffusion limitations with large constructs</a:t>
            </a:r>
          </a:p>
          <a:p>
            <a:pPr lvl="2"/>
            <a:r>
              <a:rPr lang="en-US" dirty="0" smtClean="0"/>
              <a:t>statically cultured constructs have frequently heterogeneous structure and composition, including a necrotic central region and dense layers of viable cells encapsulating the construct outer edge</a:t>
            </a:r>
          </a:p>
          <a:p>
            <a:r>
              <a:rPr lang="en-US" i="1" dirty="0" smtClean="0"/>
              <a:t>stirred</a:t>
            </a:r>
            <a:r>
              <a:rPr lang="en-US" dirty="0" smtClean="0"/>
              <a:t> </a:t>
            </a:r>
            <a:r>
              <a:rPr lang="en-US" i="1" dirty="0" smtClean="0"/>
              <a:t>flask</a:t>
            </a:r>
          </a:p>
          <a:p>
            <a:pPr lvl="1"/>
            <a:r>
              <a:rPr lang="en-US" dirty="0" smtClean="0"/>
              <a:t>scaffolds are attached to needles hanging from the lid of the flask for dynamic seeding. Convective flow, generated by a magnetic stirrer bar, allows continuous mixing of the medium surrounding the construct</a:t>
            </a:r>
          </a:p>
          <a:p>
            <a:endParaRPr lang="en-US" dirty="0" smtClean="0"/>
          </a:p>
          <a:p>
            <a:endParaRPr lang="fa-I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14400" y="0"/>
            <a:ext cx="7772400" cy="1143000"/>
          </a:xfrm>
        </p:spPr>
        <p:txBody>
          <a:bodyPr/>
          <a:lstStyle/>
          <a:p>
            <a:pPr algn="ctr"/>
            <a:r>
              <a:rPr lang="en-US" sz="3300" b="1" dirty="0" smtClean="0">
                <a:solidFill>
                  <a:srgbClr val="FF0000"/>
                </a:solidFill>
                <a:cs typeface="Times New Roman" pitchFamily="18" charset="0"/>
              </a:rPr>
              <a:t>OUTLINE</a:t>
            </a:r>
          </a:p>
        </p:txBody>
      </p:sp>
      <p:sp>
        <p:nvSpPr>
          <p:cNvPr id="7171" name="Content Placeholder 2"/>
          <p:cNvSpPr>
            <a:spLocks noGrp="1"/>
          </p:cNvSpPr>
          <p:nvPr>
            <p:ph idx="1"/>
          </p:nvPr>
        </p:nvSpPr>
        <p:spPr/>
        <p:txBody>
          <a:bodyPr>
            <a:normAutofit fontScale="92500" lnSpcReduction="10000"/>
          </a:bodyPr>
          <a:lstStyle/>
          <a:p>
            <a:r>
              <a:rPr lang="en-US" dirty="0" smtClean="0">
                <a:latin typeface="Times New Roman" pitchFamily="18" charset="0"/>
                <a:cs typeface="Times New Roman" pitchFamily="18" charset="0"/>
              </a:rPr>
              <a:t>Mammalian cell culture technology</a:t>
            </a:r>
          </a:p>
          <a:p>
            <a:pPr lvl="1"/>
            <a:r>
              <a:rPr lang="en-US" dirty="0" smtClean="0">
                <a:latin typeface="Times New Roman" pitchFamily="18" charset="0"/>
                <a:cs typeface="Times New Roman" pitchFamily="18" charset="0"/>
              </a:rPr>
              <a:t>Fields of application</a:t>
            </a:r>
          </a:p>
          <a:p>
            <a:pPr lvl="1"/>
            <a:r>
              <a:rPr lang="en-US" dirty="0" smtClean="0">
                <a:latin typeface="Times New Roman" pitchFamily="18" charset="0"/>
                <a:cs typeface="Times New Roman" pitchFamily="18" charset="0"/>
              </a:rPr>
              <a:t>Bioreactors</a:t>
            </a:r>
          </a:p>
          <a:p>
            <a:pPr lvl="1"/>
            <a:r>
              <a:rPr lang="en-US" dirty="0" smtClean="0">
                <a:latin typeface="Times New Roman" pitchFamily="18" charset="0"/>
                <a:cs typeface="Times New Roman" pitchFamily="18" charset="0"/>
              </a:rPr>
              <a:t>Scale up</a:t>
            </a:r>
          </a:p>
          <a:p>
            <a:r>
              <a:rPr lang="en-US" dirty="0" smtClean="0">
                <a:latin typeface="Times New Roman" pitchFamily="18" charset="0"/>
                <a:cs typeface="Times New Roman" pitchFamily="18" charset="0"/>
              </a:rPr>
              <a:t>Tissue Engineering bioreactors</a:t>
            </a:r>
          </a:p>
          <a:p>
            <a:pPr lvl="1"/>
            <a:r>
              <a:rPr lang="en-US" dirty="0" smtClean="0">
                <a:latin typeface="Times New Roman" pitchFamily="18" charset="0"/>
                <a:cs typeface="Times New Roman" pitchFamily="18" charset="0"/>
              </a:rPr>
              <a:t>Engineering parameters</a:t>
            </a:r>
          </a:p>
          <a:p>
            <a:pPr lvl="1"/>
            <a:r>
              <a:rPr lang="en-US" dirty="0" smtClean="0">
                <a:latin typeface="Times New Roman" pitchFamily="18" charset="0"/>
                <a:cs typeface="Times New Roman" pitchFamily="18" charset="0"/>
              </a:rPr>
              <a:t>Computational modeling</a:t>
            </a:r>
          </a:p>
          <a:p>
            <a:pPr lvl="1"/>
            <a:r>
              <a:rPr lang="en-US" dirty="0" smtClean="0">
                <a:latin typeface="Times New Roman" pitchFamily="18" charset="0"/>
                <a:cs typeface="Times New Roman" pitchFamily="18" charset="0"/>
              </a:rPr>
              <a:t>Comparison between different TE bioreactors</a:t>
            </a:r>
          </a:p>
          <a:p>
            <a:pPr lvl="1"/>
            <a:r>
              <a:rPr lang="en-US" dirty="0" smtClean="0">
                <a:latin typeface="Times New Roman" pitchFamily="18" charset="0"/>
                <a:cs typeface="Times New Roman" pitchFamily="18" charset="0"/>
              </a:rPr>
              <a:t>Sensing in TE bioreactors</a:t>
            </a:r>
          </a:p>
          <a:p>
            <a:pPr lvl="1"/>
            <a:r>
              <a:rPr lang="en-US" dirty="0" smtClean="0">
                <a:latin typeface="Times New Roman" pitchFamily="18" charset="0"/>
                <a:cs typeface="Times New Roman" pitchFamily="18" charset="0"/>
              </a:rPr>
              <a:t>Case study</a:t>
            </a:r>
          </a:p>
          <a:p>
            <a:pPr>
              <a:buNone/>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001000" cy="4572000"/>
          </a:xfrm>
        </p:spPr>
        <p:txBody>
          <a:bodyPr>
            <a:normAutofit fontScale="85000" lnSpcReduction="10000"/>
          </a:bodyPr>
          <a:lstStyle/>
          <a:p>
            <a:r>
              <a:rPr lang="en-US" i="1" dirty="0" smtClean="0"/>
              <a:t>rotating wall </a:t>
            </a:r>
          </a:p>
          <a:p>
            <a:pPr lvl="1"/>
            <a:r>
              <a:rPr lang="en-US" dirty="0" smtClean="0"/>
              <a:t>Enhancement of external mass transfer under laminar flow condition</a:t>
            </a:r>
          </a:p>
          <a:p>
            <a:pPr lvl="1"/>
            <a:r>
              <a:rPr lang="en-US" dirty="0" smtClean="0"/>
              <a:t>Dynamic laminar flow of rotating bioreactors generally improves properties of the peripheral tissue layer.</a:t>
            </a:r>
          </a:p>
          <a:p>
            <a:pPr lvl="1"/>
            <a:r>
              <a:rPr lang="en-US" dirty="0" smtClean="0"/>
              <a:t>fibrous capsule does not form, but the limitations of the </a:t>
            </a:r>
            <a:r>
              <a:rPr lang="en-US" dirty="0" err="1" smtClean="0"/>
              <a:t>diffusional</a:t>
            </a:r>
            <a:r>
              <a:rPr lang="en-US" dirty="0" smtClean="0"/>
              <a:t> transfer of oxygen to the construct interior still remain</a:t>
            </a:r>
          </a:p>
          <a:p>
            <a:pPr lvl="1"/>
            <a:r>
              <a:rPr lang="en-US" dirty="0" smtClean="0"/>
              <a:t> Interestingly, as compared to the turbulent flow within stirred flasks, the dynamic laminar flow in rotating wall vessels, contributed to reduced levels of shear stress</a:t>
            </a:r>
            <a:endParaRPr lang="fa-IR" dirty="0" smtClean="0"/>
          </a:p>
          <a:p>
            <a:endParaRPr lang="fa-IR" dirty="0"/>
          </a:p>
        </p:txBody>
      </p:sp>
      <p:sp>
        <p:nvSpPr>
          <p:cNvPr id="5" name="Title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C00000"/>
                </a:solidFill>
                <a:effectLst/>
                <a:uLnTx/>
                <a:uFillTx/>
                <a:latin typeface="+mj-lt"/>
                <a:ea typeface="+mj-ea"/>
                <a:cs typeface="+mj-cs"/>
              </a:rPr>
              <a:t>Comparison between Different types of TE Bioreactors Based on Engineering Parameters</a:t>
            </a:r>
            <a:endParaRPr kumimoji="0" lang="fa-IR" sz="28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i="1" dirty="0" smtClean="0"/>
              <a:t>Perfusion </a:t>
            </a:r>
          </a:p>
          <a:p>
            <a:pPr lvl="1"/>
            <a:r>
              <a:rPr lang="en-US" dirty="0" smtClean="0"/>
              <a:t>force culture medium through the scaffold pores</a:t>
            </a:r>
          </a:p>
          <a:p>
            <a:pPr lvl="1"/>
            <a:r>
              <a:rPr lang="en-US" dirty="0" smtClean="0"/>
              <a:t>enhancing nutrient transport and providing mechanical stimuli to the cells </a:t>
            </a:r>
          </a:p>
          <a:p>
            <a:pPr lvl="1"/>
            <a:r>
              <a:rPr lang="en-US" dirty="0" smtClean="0"/>
              <a:t>The flow rate can be optimized in respect of the limiting nutrient, and chiefly oxygen due to its low solubility in culture medium</a:t>
            </a:r>
          </a:p>
          <a:p>
            <a:pPr lvl="1"/>
            <a:r>
              <a:rPr lang="en-US" dirty="0" smtClean="0"/>
              <a:t>If the culture medium </a:t>
            </a:r>
            <a:r>
              <a:rPr lang="en-US" dirty="0" err="1" smtClean="0"/>
              <a:t>perfused</a:t>
            </a:r>
            <a:r>
              <a:rPr lang="en-US" dirty="0" smtClean="0"/>
              <a:t> directly through the pores of the scaffold, not only mass transfer rate is enhanced at the construct periphery, but also within the internal pores. </a:t>
            </a:r>
          </a:p>
          <a:p>
            <a:pPr lvl="1"/>
            <a:r>
              <a:rPr lang="en-US" dirty="0" smtClean="0"/>
              <a:t>their applicability easily monitor the metabolite consumption of the cells e.g. oxygen, glucose and cellular proliferation using online biosensors</a:t>
            </a:r>
            <a:endParaRPr lang="fa-IR" dirty="0"/>
          </a:p>
        </p:txBody>
      </p:sp>
      <p:sp>
        <p:nvSpPr>
          <p:cNvPr id="5" name="Title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C00000"/>
                </a:solidFill>
                <a:effectLst/>
                <a:uLnTx/>
                <a:uFillTx/>
                <a:latin typeface="+mj-lt"/>
                <a:ea typeface="+mj-ea"/>
                <a:cs typeface="+mj-cs"/>
              </a:rPr>
              <a:t>Comparison between Different types of TE Bioreactors Based on Engineering Parameters</a:t>
            </a:r>
            <a:endParaRPr kumimoji="0" lang="fa-IR" sz="28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791200" y="2514600"/>
            <a:ext cx="1295400" cy="8382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4" name="Content Placeholder 3"/>
          <p:cNvGraphicFramePr>
            <a:graphicFrameLocks noGrp="1"/>
          </p:cNvGraphicFramePr>
          <p:nvPr>
            <p:ph idx="1"/>
          </p:nvPr>
        </p:nvGraphicFramePr>
        <p:xfrm>
          <a:off x="228600" y="1219200"/>
          <a:ext cx="8610601" cy="5505844"/>
        </p:xfrm>
        <a:graphic>
          <a:graphicData uri="http://schemas.openxmlformats.org/drawingml/2006/table">
            <a:tbl>
              <a:tblPr/>
              <a:tblGrid>
                <a:gridCol w="1068377">
                  <a:extLst>
                    <a:ext uri="{9D8B030D-6E8A-4147-A177-3AD203B41FA5}">
                      <a16:colId xmlns:a16="http://schemas.microsoft.com/office/drawing/2014/main" val="20000"/>
                    </a:ext>
                  </a:extLst>
                </a:gridCol>
                <a:gridCol w="1440855">
                  <a:extLst>
                    <a:ext uri="{9D8B030D-6E8A-4147-A177-3AD203B41FA5}">
                      <a16:colId xmlns:a16="http://schemas.microsoft.com/office/drawing/2014/main" val="20001"/>
                    </a:ext>
                  </a:extLst>
                </a:gridCol>
                <a:gridCol w="1308215">
                  <a:extLst>
                    <a:ext uri="{9D8B030D-6E8A-4147-A177-3AD203B41FA5}">
                      <a16:colId xmlns:a16="http://schemas.microsoft.com/office/drawing/2014/main" val="20002"/>
                    </a:ext>
                  </a:extLst>
                </a:gridCol>
                <a:gridCol w="754553">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1359131">
                  <a:extLst>
                    <a:ext uri="{9D8B030D-6E8A-4147-A177-3AD203B41FA5}">
                      <a16:colId xmlns:a16="http://schemas.microsoft.com/office/drawing/2014/main" val="20005"/>
                    </a:ext>
                  </a:extLst>
                </a:gridCol>
                <a:gridCol w="1688870">
                  <a:extLst>
                    <a:ext uri="{9D8B030D-6E8A-4147-A177-3AD203B41FA5}">
                      <a16:colId xmlns:a16="http://schemas.microsoft.com/office/drawing/2014/main" val="20006"/>
                    </a:ext>
                  </a:extLst>
                </a:gridCol>
              </a:tblGrid>
              <a:tr h="381000">
                <a:tc>
                  <a:txBody>
                    <a:bodyPr/>
                    <a:lstStyle/>
                    <a:p>
                      <a:pPr marL="0" marR="0" algn="l" rtl="0">
                        <a:spcBef>
                          <a:spcPts val="0"/>
                        </a:spcBef>
                        <a:spcAft>
                          <a:spcPts val="0"/>
                        </a:spcAft>
                      </a:pPr>
                      <a:r>
                        <a:rPr lang="en-US" sz="1200" b="1" dirty="0">
                          <a:solidFill>
                            <a:srgbClr val="000000"/>
                          </a:solidFill>
                          <a:latin typeface="Times New Roman"/>
                          <a:ea typeface="Times New Roman"/>
                          <a:cs typeface="Traditional Arabic"/>
                        </a:rPr>
                        <a:t>Reactor Type</a:t>
                      </a:r>
                      <a:endParaRPr lang="en-US" sz="1200" dirty="0">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b="1">
                          <a:solidFill>
                            <a:srgbClr val="000000"/>
                          </a:solidFill>
                          <a:latin typeface="Times New Roman"/>
                          <a:ea typeface="Times New Roman"/>
                          <a:cs typeface="Traditional Arabic"/>
                        </a:rPr>
                        <a:t>General Descriptions</a:t>
                      </a:r>
                      <a:endParaRPr lang="en-US" sz="1200">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b="1">
                          <a:solidFill>
                            <a:srgbClr val="000000"/>
                          </a:solidFill>
                          <a:latin typeface="Times New Roman"/>
                          <a:ea typeface="Times New Roman"/>
                          <a:cs typeface="Traditional Arabic"/>
                        </a:rPr>
                        <a:t>Mass Transfer Mechanism</a:t>
                      </a:r>
                      <a:endParaRPr lang="en-US" sz="1200">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b="1">
                          <a:solidFill>
                            <a:srgbClr val="000000"/>
                          </a:solidFill>
                          <a:latin typeface="Times New Roman"/>
                          <a:ea typeface="Times New Roman"/>
                          <a:cs typeface="Traditional Arabic"/>
                        </a:rPr>
                        <a:t>Shear Stress</a:t>
                      </a:r>
                      <a:endParaRPr lang="en-US" sz="1200">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b="1">
                          <a:solidFill>
                            <a:srgbClr val="000000"/>
                          </a:solidFill>
                          <a:latin typeface="Times New Roman"/>
                          <a:ea typeface="Times New Roman"/>
                          <a:cs typeface="Traditional Arabic"/>
                        </a:rPr>
                        <a:t>Special Usage</a:t>
                      </a:r>
                      <a:endParaRPr lang="en-US" sz="1200">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b="1">
                          <a:solidFill>
                            <a:srgbClr val="000000"/>
                          </a:solidFill>
                          <a:latin typeface="Times New Roman"/>
                          <a:ea typeface="Times New Roman"/>
                          <a:cs typeface="Traditional Arabic"/>
                        </a:rPr>
                        <a:t>Tissue</a:t>
                      </a:r>
                      <a:endParaRPr lang="en-US" sz="1200">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b="1">
                          <a:solidFill>
                            <a:srgbClr val="000000"/>
                          </a:solidFill>
                          <a:latin typeface="Times New Roman"/>
                          <a:ea typeface="Times New Roman"/>
                          <a:cs typeface="Traditional Arabic"/>
                        </a:rPr>
                        <a:t>Consideration</a:t>
                      </a:r>
                      <a:endParaRPr lang="en-US" sz="1200">
                        <a:latin typeface="Times New Roman"/>
                        <a:ea typeface="Times New Roman"/>
                        <a:cs typeface="Traditional Arabic"/>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46538">
                <a:tc>
                  <a:txBody>
                    <a:bodyPr/>
                    <a:lstStyle/>
                    <a:p>
                      <a:pPr marL="0" marR="0" algn="l" rtl="0">
                        <a:spcBef>
                          <a:spcPts val="0"/>
                        </a:spcBef>
                        <a:spcAft>
                          <a:spcPts val="0"/>
                        </a:spcAft>
                      </a:pPr>
                      <a:endParaRPr lang="en-US" sz="1200" dirty="0" smtClean="0">
                        <a:solidFill>
                          <a:srgbClr val="000000"/>
                        </a:solidFill>
                        <a:latin typeface="Times New Roman"/>
                        <a:ea typeface="Times New Roman"/>
                        <a:cs typeface="Traditional Arabic"/>
                      </a:endParaRPr>
                    </a:p>
                    <a:p>
                      <a:pPr marL="0" marR="0" algn="l" rtl="0">
                        <a:spcBef>
                          <a:spcPts val="0"/>
                        </a:spcBef>
                        <a:spcAft>
                          <a:spcPts val="0"/>
                        </a:spcAft>
                      </a:pPr>
                      <a:r>
                        <a:rPr lang="en-US" sz="1200" dirty="0" smtClean="0">
                          <a:solidFill>
                            <a:srgbClr val="000000"/>
                          </a:solidFill>
                          <a:latin typeface="Times New Roman"/>
                          <a:ea typeface="Times New Roman"/>
                          <a:cs typeface="Traditional Arabic"/>
                        </a:rPr>
                        <a:t>Stirred </a:t>
                      </a:r>
                      <a:r>
                        <a:rPr lang="en-US" sz="1200" dirty="0">
                          <a:solidFill>
                            <a:srgbClr val="000000"/>
                          </a:solidFill>
                          <a:latin typeface="Times New Roman"/>
                          <a:ea typeface="Times New Roman"/>
                          <a:cs typeface="Traditional Arabic"/>
                        </a:rPr>
                        <a:t>tank</a:t>
                      </a:r>
                      <a:endParaRPr lang="en-US" sz="1200" dirty="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dirty="0">
                          <a:solidFill>
                            <a:srgbClr val="000000"/>
                          </a:solidFill>
                          <a:latin typeface="Garamond"/>
                          <a:ea typeface="Times New Roman"/>
                          <a:cs typeface="AdvTimes"/>
                        </a:rPr>
                        <a:t>magnetically stirred flasks</a:t>
                      </a:r>
                      <a:r>
                        <a:rPr lang="en-US" sz="1200" dirty="0">
                          <a:solidFill>
                            <a:srgbClr val="000000"/>
                          </a:solidFill>
                          <a:latin typeface="Times New Roman"/>
                          <a:ea typeface="Times New Roman"/>
                          <a:cs typeface="Traditional Arabic"/>
                        </a:rPr>
                        <a:t>,</a:t>
                      </a:r>
                      <a:endParaRPr lang="en-US" sz="1200" dirty="0">
                        <a:latin typeface="Times New Roman"/>
                        <a:ea typeface="Times New Roman"/>
                        <a:cs typeface="Traditional Arabic"/>
                      </a:endParaRPr>
                    </a:p>
                    <a:p>
                      <a:pPr marL="0" marR="0" algn="l" rtl="0">
                        <a:spcBef>
                          <a:spcPts val="0"/>
                        </a:spcBef>
                        <a:spcAft>
                          <a:spcPts val="0"/>
                        </a:spcAft>
                      </a:pPr>
                      <a:r>
                        <a:rPr lang="en-US" sz="1200" dirty="0">
                          <a:solidFill>
                            <a:srgbClr val="000000"/>
                          </a:solidFill>
                          <a:latin typeface="Garamond"/>
                          <a:ea typeface="Times New Roman"/>
                          <a:cs typeface="Traditional Arabic"/>
                        </a:rPr>
                        <a:t>Biochemical CSRT!</a:t>
                      </a:r>
                      <a:endParaRPr lang="en-US" sz="1200" dirty="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a:solidFill>
                            <a:srgbClr val="000000"/>
                          </a:solidFill>
                          <a:latin typeface="Garamond"/>
                          <a:ea typeface="Times New Roman"/>
                          <a:cs typeface="TimesNewRoman"/>
                        </a:rPr>
                        <a:t>convective mixing</a:t>
                      </a:r>
                      <a:endParaRPr lang="en-US"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a:solidFill>
                            <a:srgbClr val="000000"/>
                          </a:solidFill>
                          <a:latin typeface="Garamond"/>
                          <a:ea typeface="Times New Roman"/>
                          <a:cs typeface="Traditional Arabic"/>
                        </a:rPr>
                        <a:t>High</a:t>
                      </a:r>
                      <a:endParaRPr lang="en-US"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a:solidFill>
                            <a:srgbClr val="000000"/>
                          </a:solidFill>
                          <a:latin typeface="Garamond"/>
                          <a:ea typeface="Times New Roman"/>
                          <a:cs typeface="TimesNewRoman"/>
                        </a:rPr>
                        <a:t>dynamic seeding of scaffolds</a:t>
                      </a:r>
                      <a:endParaRPr lang="en-US"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a:solidFill>
                            <a:srgbClr val="000000"/>
                          </a:solidFill>
                          <a:latin typeface="Garamond"/>
                          <a:ea typeface="Times New Roman"/>
                          <a:cs typeface="TimesNewRoman"/>
                        </a:rPr>
                        <a:t>cartilage</a:t>
                      </a:r>
                      <a:endParaRPr lang="en-US"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a:solidFill>
                            <a:srgbClr val="000000"/>
                          </a:solidFill>
                          <a:latin typeface="Garamond"/>
                          <a:ea typeface="Times New Roman"/>
                          <a:cs typeface="TimesNewRoman"/>
                        </a:rPr>
                        <a:t>appropriate scaffold is essential, </a:t>
                      </a:r>
                      <a:r>
                        <a:rPr lang="en-US" sz="1200">
                          <a:solidFill>
                            <a:srgbClr val="000000"/>
                          </a:solidFill>
                          <a:latin typeface="Garamond"/>
                          <a:ea typeface="Times New Roman"/>
                          <a:cs typeface="AdvTimes"/>
                        </a:rPr>
                        <a:t>balance between increasing mass transfer and modulating shear stresses</a:t>
                      </a:r>
                      <a:endParaRPr lang="en-US"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marL="0" marR="0" algn="l" rtl="0">
                        <a:spcBef>
                          <a:spcPts val="0"/>
                        </a:spcBef>
                        <a:spcAft>
                          <a:spcPts val="0"/>
                        </a:spcAft>
                      </a:pPr>
                      <a:endParaRPr lang="en-US" sz="1200" dirty="0" smtClean="0">
                        <a:solidFill>
                          <a:srgbClr val="000000"/>
                        </a:solidFill>
                        <a:latin typeface="Times New Roman"/>
                        <a:ea typeface="Times New Roman"/>
                        <a:cs typeface="Traditional Arabic"/>
                      </a:endParaRPr>
                    </a:p>
                    <a:p>
                      <a:pPr marL="0" marR="0" algn="l" rtl="0">
                        <a:spcBef>
                          <a:spcPts val="0"/>
                        </a:spcBef>
                        <a:spcAft>
                          <a:spcPts val="0"/>
                        </a:spcAft>
                      </a:pPr>
                      <a:r>
                        <a:rPr lang="en-US" sz="1200" dirty="0" smtClean="0">
                          <a:solidFill>
                            <a:srgbClr val="000000"/>
                          </a:solidFill>
                          <a:latin typeface="Times New Roman"/>
                          <a:ea typeface="Times New Roman"/>
                          <a:cs typeface="Traditional Arabic"/>
                        </a:rPr>
                        <a:t>Perfusion</a:t>
                      </a:r>
                      <a:endParaRPr lang="en-US" sz="1200" dirty="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dirty="0">
                          <a:solidFill>
                            <a:srgbClr val="000000"/>
                          </a:solidFill>
                          <a:latin typeface="Garamond"/>
                          <a:ea typeface="Times New Roman"/>
                          <a:cs typeface="TimesNewRoman"/>
                        </a:rPr>
                        <a:t>Flow of media over or through a cell population/bed of cells</a:t>
                      </a:r>
                      <a:endParaRPr lang="en-US" sz="1200" dirty="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dirty="0">
                          <a:solidFill>
                            <a:srgbClr val="000000"/>
                          </a:solidFill>
                          <a:latin typeface="Garamond"/>
                          <a:ea typeface="Times New Roman"/>
                          <a:cs typeface="Traditional Arabic"/>
                        </a:rPr>
                        <a:t>Convection</a:t>
                      </a:r>
                      <a:endParaRPr lang="en-US" sz="1200" dirty="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a:solidFill>
                            <a:srgbClr val="000000"/>
                          </a:solidFill>
                          <a:latin typeface="Garamond"/>
                          <a:ea typeface="Times New Roman"/>
                          <a:cs typeface="Traditional Arabic"/>
                        </a:rPr>
                        <a:t>Moderate</a:t>
                      </a:r>
                      <a:endParaRPr lang="en-US"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dirty="0">
                          <a:solidFill>
                            <a:srgbClr val="000000"/>
                          </a:solidFill>
                          <a:latin typeface="Garamond"/>
                          <a:ea typeface="Times New Roman"/>
                          <a:cs typeface="TimesNewRoman"/>
                        </a:rPr>
                        <a:t>Most relevant system to fixed, adherent human tissue</a:t>
                      </a:r>
                      <a:r>
                        <a:rPr lang="en-US" sz="1200" dirty="0">
                          <a:solidFill>
                            <a:srgbClr val="000000"/>
                          </a:solidFill>
                          <a:latin typeface="Times New Roman"/>
                          <a:ea typeface="Times New Roman"/>
                          <a:cs typeface="Traditional Arabic"/>
                        </a:rPr>
                        <a:t>,</a:t>
                      </a:r>
                      <a:endParaRPr lang="en-US" sz="1200" dirty="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dirty="0">
                          <a:solidFill>
                            <a:srgbClr val="000000"/>
                          </a:solidFill>
                          <a:latin typeface="Garamond"/>
                          <a:ea typeface="Times New Roman"/>
                          <a:cs typeface="NewCenturySchlbk-Roman"/>
                        </a:rPr>
                        <a:t>epithelial </a:t>
                      </a:r>
                      <a:r>
                        <a:rPr lang="en-US" sz="1200" dirty="0" err="1">
                          <a:solidFill>
                            <a:srgbClr val="000000"/>
                          </a:solidFill>
                          <a:latin typeface="Garamond"/>
                          <a:ea typeface="Times New Roman"/>
                          <a:cs typeface="NewCenturySchlbk-Roman"/>
                        </a:rPr>
                        <a:t>organoid</a:t>
                      </a:r>
                      <a:r>
                        <a:rPr lang="en-US" sz="1200" dirty="0">
                          <a:solidFill>
                            <a:srgbClr val="000000"/>
                          </a:solidFill>
                          <a:latin typeface="Garamond"/>
                          <a:ea typeface="Times New Roman"/>
                          <a:cs typeface="NewCenturySchlbk-Roman"/>
                        </a:rPr>
                        <a:t> units,</a:t>
                      </a:r>
                      <a:endParaRPr lang="en-US" sz="1200" dirty="0">
                        <a:latin typeface="Times New Roman"/>
                        <a:ea typeface="Times New Roman"/>
                        <a:cs typeface="Traditional Arabic"/>
                      </a:endParaRPr>
                    </a:p>
                    <a:p>
                      <a:pPr marL="0" marR="0" algn="l" rtl="0">
                        <a:spcBef>
                          <a:spcPts val="0"/>
                        </a:spcBef>
                        <a:spcAft>
                          <a:spcPts val="0"/>
                        </a:spcAft>
                      </a:pPr>
                      <a:r>
                        <a:rPr lang="en-US" sz="1200" dirty="0">
                          <a:solidFill>
                            <a:srgbClr val="000000"/>
                          </a:solidFill>
                          <a:latin typeface="Garamond"/>
                          <a:ea typeface="Times New Roman"/>
                          <a:cs typeface="NewCenturySchlbk-Roman"/>
                        </a:rPr>
                        <a:t>Bone, Cartilage,</a:t>
                      </a:r>
                      <a:endParaRPr lang="en-US" sz="1200" dirty="0">
                        <a:latin typeface="Times New Roman"/>
                        <a:ea typeface="Times New Roman"/>
                        <a:cs typeface="Traditional Arabic"/>
                      </a:endParaRPr>
                    </a:p>
                    <a:p>
                      <a:pPr marL="0" marR="0" algn="l" rtl="0">
                        <a:spcBef>
                          <a:spcPts val="0"/>
                        </a:spcBef>
                        <a:spcAft>
                          <a:spcPts val="0"/>
                        </a:spcAft>
                      </a:pPr>
                      <a:r>
                        <a:rPr lang="en-US" sz="1200" dirty="0">
                          <a:solidFill>
                            <a:srgbClr val="000000"/>
                          </a:solidFill>
                          <a:latin typeface="Garamond"/>
                          <a:ea typeface="Times New Roman"/>
                          <a:cs typeface="NewCenturySchlbk-Roman"/>
                        </a:rPr>
                        <a:t>Intestinal</a:t>
                      </a:r>
                      <a:endParaRPr lang="en-US" sz="1200" dirty="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a:solidFill>
                            <a:srgbClr val="000000"/>
                          </a:solidFill>
                          <a:latin typeface="Garamond"/>
                          <a:ea typeface="Times New Roman"/>
                          <a:cs typeface="TimesNewRoman"/>
                        </a:rPr>
                        <a:t>seeding and attachment of human cells</a:t>
                      </a:r>
                      <a:endParaRPr lang="en-US"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3400">
                <a:tc>
                  <a:txBody>
                    <a:bodyPr/>
                    <a:lstStyle/>
                    <a:p>
                      <a:pPr marL="0" marR="0" algn="l" rtl="0">
                        <a:spcBef>
                          <a:spcPts val="0"/>
                        </a:spcBef>
                        <a:spcAft>
                          <a:spcPts val="0"/>
                        </a:spcAft>
                      </a:pPr>
                      <a:endParaRPr lang="en-US" sz="1200" dirty="0" smtClean="0">
                        <a:solidFill>
                          <a:srgbClr val="000000"/>
                        </a:solidFill>
                        <a:latin typeface="Times New Roman"/>
                        <a:ea typeface="Times New Roman"/>
                        <a:cs typeface="Traditional Arabic"/>
                      </a:endParaRPr>
                    </a:p>
                    <a:p>
                      <a:pPr marL="0" marR="0" algn="l" rtl="0">
                        <a:spcBef>
                          <a:spcPts val="0"/>
                        </a:spcBef>
                        <a:spcAft>
                          <a:spcPts val="0"/>
                        </a:spcAft>
                      </a:pPr>
                      <a:r>
                        <a:rPr lang="en-US" sz="1200" dirty="0" smtClean="0">
                          <a:solidFill>
                            <a:srgbClr val="000000"/>
                          </a:solidFill>
                          <a:latin typeface="Times New Roman"/>
                          <a:ea typeface="Times New Roman"/>
                          <a:cs typeface="Traditional Arabic"/>
                        </a:rPr>
                        <a:t>Rotating </a:t>
                      </a:r>
                      <a:r>
                        <a:rPr lang="en-US" sz="1200" dirty="0">
                          <a:solidFill>
                            <a:srgbClr val="000000"/>
                          </a:solidFill>
                          <a:latin typeface="Times New Roman"/>
                          <a:ea typeface="Times New Roman"/>
                          <a:cs typeface="Traditional Arabic"/>
                        </a:rPr>
                        <a:t>Wall</a:t>
                      </a:r>
                      <a:endParaRPr lang="en-US" sz="1200" dirty="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a:solidFill>
                            <a:srgbClr val="000000"/>
                          </a:solidFill>
                          <a:latin typeface="Garamond"/>
                          <a:ea typeface="Times New Roman"/>
                          <a:cs typeface="AdvTimes"/>
                        </a:rPr>
                        <a:t>rotating at a speed so the constructs in the reactor are maintained ‘‘stationary’’ in a state of continuous free-fall</a:t>
                      </a:r>
                      <a:endParaRPr lang="en-US"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dirty="0">
                          <a:solidFill>
                            <a:srgbClr val="000000"/>
                          </a:solidFill>
                          <a:latin typeface="Garamond"/>
                          <a:ea typeface="Times New Roman"/>
                          <a:cs typeface="TimesNewRoman"/>
                        </a:rPr>
                        <a:t>Reynolds numbers more conducive to </a:t>
                      </a:r>
                      <a:r>
                        <a:rPr lang="en-US" sz="1200" dirty="0" smtClean="0">
                          <a:solidFill>
                            <a:srgbClr val="000000"/>
                          </a:solidFill>
                          <a:latin typeface="Garamond"/>
                          <a:ea typeface="Times New Roman"/>
                          <a:cs typeface="TimesNewRoman"/>
                        </a:rPr>
                        <a:t>a minimal </a:t>
                      </a:r>
                      <a:r>
                        <a:rPr lang="en-US" sz="1200" dirty="0">
                          <a:solidFill>
                            <a:srgbClr val="000000"/>
                          </a:solidFill>
                          <a:latin typeface="Garamond"/>
                          <a:ea typeface="Times New Roman"/>
                          <a:cs typeface="TimesNewRoman"/>
                        </a:rPr>
                        <a:t>boundary layer and hence better mass transfer</a:t>
                      </a:r>
                      <a:endParaRPr lang="en-US" sz="1200" dirty="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dirty="0">
                          <a:solidFill>
                            <a:srgbClr val="000000"/>
                          </a:solidFill>
                          <a:latin typeface="Garamond"/>
                          <a:ea typeface="Times New Roman"/>
                          <a:cs typeface="Traditional Arabic"/>
                        </a:rPr>
                        <a:t>Low</a:t>
                      </a:r>
                      <a:endParaRPr lang="en-US" sz="1200" dirty="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endParaRPr lang="en-US" sz="1200">
                        <a:solidFill>
                          <a:srgbClr val="000000"/>
                        </a:solidFill>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a:solidFill>
                            <a:srgbClr val="000000"/>
                          </a:solidFill>
                          <a:latin typeface="Garamond"/>
                          <a:ea typeface="Times New Roman"/>
                          <a:cs typeface="TimesNewRoman"/>
                        </a:rPr>
                        <a:t>Cartilage</a:t>
                      </a:r>
                      <a:r>
                        <a:rPr lang="en-US" sz="1200">
                          <a:solidFill>
                            <a:srgbClr val="000000"/>
                          </a:solidFill>
                          <a:latin typeface="Times New Roman"/>
                          <a:ea typeface="Times New Roman"/>
                          <a:cs typeface="Traditional Arabic"/>
                        </a:rPr>
                        <a:t>, </a:t>
                      </a:r>
                      <a:r>
                        <a:rPr lang="en-US" sz="1200">
                          <a:solidFill>
                            <a:srgbClr val="000000"/>
                          </a:solidFill>
                          <a:latin typeface="Garamond"/>
                          <a:ea typeface="Times New Roman"/>
                          <a:cs typeface="Traditional Arabic"/>
                        </a:rPr>
                        <a:t>Skin</a:t>
                      </a:r>
                      <a:endParaRPr lang="en-US"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a:solidFill>
                            <a:srgbClr val="000000"/>
                          </a:solidFill>
                          <a:latin typeface="Garamond"/>
                          <a:ea typeface="Times New Roman"/>
                          <a:cs typeface="AdvTimes"/>
                        </a:rPr>
                        <a:t>limited use to grow large tissue mass</a:t>
                      </a:r>
                      <a:endParaRPr lang="en-US"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62000">
                <a:tc>
                  <a:txBody>
                    <a:bodyPr/>
                    <a:lstStyle/>
                    <a:p>
                      <a:pPr marL="0" marR="0" algn="l" rtl="0">
                        <a:spcBef>
                          <a:spcPts val="0"/>
                        </a:spcBef>
                        <a:spcAft>
                          <a:spcPts val="0"/>
                        </a:spcAft>
                      </a:pPr>
                      <a:endParaRPr lang="en-US" sz="1200" dirty="0" smtClean="0">
                        <a:solidFill>
                          <a:srgbClr val="000000"/>
                        </a:solidFill>
                        <a:latin typeface="Times New Roman"/>
                        <a:ea typeface="Times New Roman"/>
                        <a:cs typeface="Traditional Arabic"/>
                      </a:endParaRPr>
                    </a:p>
                    <a:p>
                      <a:pPr marL="0" marR="0" algn="l" rtl="0">
                        <a:spcBef>
                          <a:spcPts val="0"/>
                        </a:spcBef>
                        <a:spcAft>
                          <a:spcPts val="0"/>
                        </a:spcAft>
                      </a:pPr>
                      <a:r>
                        <a:rPr lang="en-US" sz="1200" dirty="0" smtClean="0">
                          <a:solidFill>
                            <a:srgbClr val="000000"/>
                          </a:solidFill>
                          <a:latin typeface="Times New Roman"/>
                          <a:ea typeface="Times New Roman"/>
                          <a:cs typeface="Traditional Arabic"/>
                        </a:rPr>
                        <a:t>Hollow </a:t>
                      </a:r>
                      <a:r>
                        <a:rPr lang="en-US" sz="1200" dirty="0">
                          <a:solidFill>
                            <a:srgbClr val="000000"/>
                          </a:solidFill>
                          <a:latin typeface="Times New Roman"/>
                          <a:ea typeface="Times New Roman"/>
                          <a:cs typeface="Traditional Arabic"/>
                        </a:rPr>
                        <a:t>Fiber</a:t>
                      </a:r>
                      <a:endParaRPr lang="en-US" sz="1200" dirty="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a:solidFill>
                            <a:srgbClr val="000000"/>
                          </a:solidFill>
                          <a:latin typeface="Garamond"/>
                          <a:ea typeface="Times New Roman"/>
                          <a:cs typeface="AdvTimes"/>
                        </a:rPr>
                        <a:t>a closed vessel filled with medium and mammalian cells into which a bundle of</a:t>
                      </a:r>
                      <a:endParaRPr lang="en-US" sz="1200">
                        <a:latin typeface="Times New Roman"/>
                        <a:ea typeface="Times New Roman"/>
                        <a:cs typeface="Traditional Arabic"/>
                      </a:endParaRPr>
                    </a:p>
                    <a:p>
                      <a:pPr marL="0" marR="0" algn="l" rtl="0">
                        <a:spcBef>
                          <a:spcPts val="0"/>
                        </a:spcBef>
                        <a:spcAft>
                          <a:spcPts val="0"/>
                        </a:spcAft>
                      </a:pPr>
                      <a:r>
                        <a:rPr lang="en-US" sz="1200">
                          <a:solidFill>
                            <a:srgbClr val="000000"/>
                          </a:solidFill>
                          <a:latin typeface="Garamond"/>
                          <a:ea typeface="Times New Roman"/>
                          <a:cs typeface="AdvTimes"/>
                        </a:rPr>
                        <a:t>semi-permeable hollow fibers is inserted</a:t>
                      </a:r>
                      <a:endParaRPr lang="en-US"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a:solidFill>
                            <a:srgbClr val="000000"/>
                          </a:solidFill>
                          <a:latin typeface="Garamond"/>
                          <a:ea typeface="Times New Roman"/>
                          <a:cs typeface="Traditional Arabic"/>
                        </a:rPr>
                        <a:t>Diffusion, </a:t>
                      </a:r>
                      <a:endParaRPr lang="en-US" sz="1200">
                        <a:latin typeface="Times New Roman"/>
                        <a:ea typeface="Times New Roman"/>
                        <a:cs typeface="Traditional Arabic"/>
                      </a:endParaRPr>
                    </a:p>
                    <a:p>
                      <a:pPr marL="0" marR="0" algn="l" rtl="0">
                        <a:spcBef>
                          <a:spcPts val="0"/>
                        </a:spcBef>
                        <a:spcAft>
                          <a:spcPts val="0"/>
                        </a:spcAft>
                      </a:pPr>
                      <a:r>
                        <a:rPr lang="en-US" sz="1200">
                          <a:solidFill>
                            <a:srgbClr val="000000"/>
                          </a:solidFill>
                          <a:latin typeface="Garamond"/>
                          <a:ea typeface="Times New Roman"/>
                          <a:cs typeface="Traditional Arabic"/>
                        </a:rPr>
                        <a:t>Moderate convction</a:t>
                      </a:r>
                      <a:endParaRPr lang="en-US"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a:solidFill>
                            <a:srgbClr val="000000"/>
                          </a:solidFill>
                          <a:latin typeface="Garamond"/>
                          <a:ea typeface="Times New Roman"/>
                          <a:cs typeface="Traditional Arabic"/>
                        </a:rPr>
                        <a:t>Low</a:t>
                      </a:r>
                      <a:endParaRPr lang="en-US"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a:solidFill>
                            <a:srgbClr val="000000"/>
                          </a:solidFill>
                          <a:latin typeface="Garamond"/>
                          <a:ea typeface="Times New Roman"/>
                          <a:cs typeface="AdvTimes"/>
                        </a:rPr>
                        <a:t>Provides nutrients to the center of the growing tissues</a:t>
                      </a:r>
                      <a:endParaRPr lang="en-US"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dirty="0" err="1">
                          <a:solidFill>
                            <a:srgbClr val="000000"/>
                          </a:solidFill>
                          <a:latin typeface="Garamond"/>
                          <a:ea typeface="Times New Roman"/>
                          <a:cs typeface="AdvMc_Times-i"/>
                        </a:rPr>
                        <a:t>Streptomyces</a:t>
                      </a:r>
                      <a:r>
                        <a:rPr lang="en-US" sz="1200" dirty="0">
                          <a:solidFill>
                            <a:srgbClr val="000000"/>
                          </a:solidFill>
                          <a:latin typeface="Garamond"/>
                          <a:ea typeface="Times New Roman"/>
                          <a:cs typeface="AdvMc_Times-i"/>
                        </a:rPr>
                        <a:t> </a:t>
                      </a:r>
                      <a:r>
                        <a:rPr lang="en-US" sz="1200" dirty="0" err="1">
                          <a:solidFill>
                            <a:srgbClr val="000000"/>
                          </a:solidFill>
                          <a:latin typeface="Garamond"/>
                          <a:ea typeface="Times New Roman"/>
                          <a:cs typeface="AdvMc_Times-i"/>
                        </a:rPr>
                        <a:t>aureofaciens</a:t>
                      </a:r>
                      <a:r>
                        <a:rPr lang="en-US" sz="1200" dirty="0">
                          <a:solidFill>
                            <a:srgbClr val="000000"/>
                          </a:solidFill>
                          <a:latin typeface="Times New Roman"/>
                          <a:ea typeface="Times New Roman"/>
                          <a:cs typeface="Traditional Arabic"/>
                        </a:rPr>
                        <a:t>,</a:t>
                      </a:r>
                      <a:endParaRPr lang="en-US" sz="1200" dirty="0">
                        <a:latin typeface="Times New Roman"/>
                        <a:ea typeface="Times New Roman"/>
                        <a:cs typeface="Traditional Arabic"/>
                      </a:endParaRPr>
                    </a:p>
                    <a:p>
                      <a:pPr marL="0" marR="0" algn="l" rtl="0">
                        <a:spcBef>
                          <a:spcPts val="0"/>
                        </a:spcBef>
                        <a:spcAft>
                          <a:spcPts val="0"/>
                        </a:spcAft>
                      </a:pPr>
                      <a:r>
                        <a:rPr lang="en-US" sz="1200" dirty="0">
                          <a:solidFill>
                            <a:srgbClr val="000000"/>
                          </a:solidFill>
                          <a:latin typeface="Garamond"/>
                          <a:ea typeface="Times New Roman"/>
                          <a:cs typeface="Traditional Arabic"/>
                        </a:rPr>
                        <a:t>Bone, Cartilage, Liver</a:t>
                      </a:r>
                      <a:endParaRPr lang="en-US" sz="1200" dirty="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a:solidFill>
                            <a:srgbClr val="000000"/>
                          </a:solidFill>
                          <a:latin typeface="Garamond"/>
                          <a:ea typeface="Times New Roman"/>
                          <a:cs typeface="AdvTimes"/>
                        </a:rPr>
                        <a:t>At high cell densities or with solid-like matrices,</a:t>
                      </a:r>
                      <a:endParaRPr lang="en-US" sz="1200">
                        <a:latin typeface="Times New Roman"/>
                        <a:ea typeface="Times New Roman"/>
                        <a:cs typeface="Traditional Arabic"/>
                      </a:endParaRPr>
                    </a:p>
                    <a:p>
                      <a:pPr marL="0" marR="0" algn="l" rtl="0">
                        <a:spcBef>
                          <a:spcPts val="0"/>
                        </a:spcBef>
                        <a:spcAft>
                          <a:spcPts val="0"/>
                        </a:spcAft>
                      </a:pPr>
                      <a:r>
                        <a:rPr lang="en-US" sz="1200">
                          <a:solidFill>
                            <a:srgbClr val="000000"/>
                          </a:solidFill>
                          <a:latin typeface="Garamond"/>
                          <a:ea typeface="Times New Roman"/>
                          <a:cs typeface="AdvTimes"/>
                        </a:rPr>
                        <a:t>convective contribution can be significantly hindered</a:t>
                      </a:r>
                      <a:r>
                        <a:rPr lang="en-US" sz="1200">
                          <a:solidFill>
                            <a:srgbClr val="000000"/>
                          </a:solidFill>
                          <a:latin typeface="Times New Roman"/>
                          <a:ea typeface="Times New Roman"/>
                          <a:cs typeface="Traditional Arabic"/>
                        </a:rPr>
                        <a:t> </a:t>
                      </a:r>
                      <a:r>
                        <a:rPr lang="en-US" sz="1200">
                          <a:solidFill>
                            <a:srgbClr val="000000"/>
                          </a:solidFill>
                          <a:latin typeface="Garamond"/>
                          <a:ea typeface="Times New Roman"/>
                          <a:cs typeface="Aharoni"/>
                        </a:rPr>
                        <a:t>especially for Oxygen</a:t>
                      </a:r>
                      <a:endParaRPr lang="en-US"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35724">
                <a:tc>
                  <a:txBody>
                    <a:bodyPr/>
                    <a:lstStyle/>
                    <a:p>
                      <a:pPr marL="0" marR="0" algn="l" rtl="0">
                        <a:spcBef>
                          <a:spcPts val="0"/>
                        </a:spcBef>
                        <a:spcAft>
                          <a:spcPts val="0"/>
                        </a:spcAft>
                      </a:pPr>
                      <a:r>
                        <a:rPr lang="en-US" sz="1200" dirty="0">
                          <a:solidFill>
                            <a:srgbClr val="000000"/>
                          </a:solidFill>
                          <a:latin typeface="Times New Roman"/>
                          <a:ea typeface="Times New Roman"/>
                          <a:cs typeface="Traditional Arabic"/>
                        </a:rPr>
                        <a:t>Others:</a:t>
                      </a:r>
                      <a:br>
                        <a:rPr lang="en-US" sz="1200" dirty="0">
                          <a:solidFill>
                            <a:srgbClr val="000000"/>
                          </a:solidFill>
                          <a:latin typeface="Times New Roman"/>
                          <a:ea typeface="Times New Roman"/>
                          <a:cs typeface="Traditional Arabic"/>
                        </a:rPr>
                      </a:br>
                      <a:r>
                        <a:rPr lang="en-US" sz="1200" dirty="0" smtClean="0">
                          <a:solidFill>
                            <a:srgbClr val="000000"/>
                          </a:solidFill>
                          <a:latin typeface="Times New Roman"/>
                          <a:ea typeface="Times New Roman"/>
                          <a:cs typeface="Traditional Arabic"/>
                        </a:rPr>
                        <a:t>Fluidized </a:t>
                      </a:r>
                      <a:r>
                        <a:rPr lang="en-US" sz="1200" dirty="0">
                          <a:solidFill>
                            <a:srgbClr val="000000"/>
                          </a:solidFill>
                          <a:latin typeface="Times New Roman"/>
                          <a:ea typeface="Times New Roman"/>
                          <a:cs typeface="Traditional Arabic"/>
                        </a:rPr>
                        <a:t>bed, Fixed bed, Airlift</a:t>
                      </a:r>
                      <a:endParaRPr lang="en-US" sz="1200" dirty="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a:solidFill>
                            <a:srgbClr val="000000"/>
                          </a:solidFill>
                          <a:latin typeface="Garamond"/>
                          <a:ea typeface="Times New Roman"/>
                          <a:cs typeface="Traditional Arabic"/>
                        </a:rPr>
                        <a:t>Not common for Tissue engineering</a:t>
                      </a:r>
                      <a:endParaRPr lang="en-US"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dirty="0" err="1">
                          <a:solidFill>
                            <a:srgbClr val="000000"/>
                          </a:solidFill>
                          <a:latin typeface="Garamond"/>
                          <a:ea typeface="Times New Roman"/>
                          <a:cs typeface="Traditional Arabic"/>
                        </a:rPr>
                        <a:t>Covection</a:t>
                      </a:r>
                      <a:endParaRPr lang="en-US" sz="1200" dirty="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a:solidFill>
                            <a:srgbClr val="000000"/>
                          </a:solidFill>
                          <a:latin typeface="Garamond"/>
                          <a:ea typeface="Times New Roman"/>
                          <a:cs typeface="Traditional Arabic"/>
                        </a:rPr>
                        <a:t>High</a:t>
                      </a:r>
                      <a:endParaRPr lang="en-US"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a:solidFill>
                            <a:srgbClr val="000000"/>
                          </a:solidFill>
                          <a:latin typeface="Times New Roman"/>
                          <a:ea typeface="Times New Roman"/>
                          <a:cs typeface="Traditional Arabic"/>
                        </a:rPr>
                        <a:t>-</a:t>
                      </a:r>
                      <a:endParaRPr lang="en-US"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a:solidFill>
                            <a:srgbClr val="000000"/>
                          </a:solidFill>
                          <a:latin typeface="Times New Roman"/>
                          <a:ea typeface="Times New Roman"/>
                          <a:cs typeface="Traditional Arabic"/>
                        </a:rPr>
                        <a:t>-</a:t>
                      </a:r>
                      <a:endParaRPr lang="en-US" sz="120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n-US" sz="1200" dirty="0">
                          <a:solidFill>
                            <a:srgbClr val="000000"/>
                          </a:solidFill>
                          <a:latin typeface="Times New Roman"/>
                          <a:ea typeface="Times New Roman"/>
                          <a:cs typeface="Traditional Arabic"/>
                        </a:rPr>
                        <a:t>-</a:t>
                      </a:r>
                      <a:endParaRPr lang="en-US" sz="1200" dirty="0">
                        <a:latin typeface="Times New Roman"/>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Oval 6"/>
          <p:cNvSpPr/>
          <p:nvPr/>
        </p:nvSpPr>
        <p:spPr>
          <a:xfrm>
            <a:off x="228600" y="2590800"/>
            <a:ext cx="838200" cy="5334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itle 1"/>
          <p:cNvSpPr txBox="1">
            <a:spLocks/>
          </p:cNvSpPr>
          <p:nvPr/>
        </p:nvSpPr>
        <p:spPr bwMode="auto">
          <a:xfrm>
            <a:off x="304800" y="0"/>
            <a:ext cx="8229600" cy="10668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C00000"/>
                </a:solidFill>
                <a:effectLst/>
                <a:uLnTx/>
                <a:uFillTx/>
                <a:latin typeface="+mj-lt"/>
                <a:ea typeface="+mj-ea"/>
                <a:cs typeface="+mj-cs"/>
              </a:rPr>
              <a:t>Comparison between Different types of TE Bioreactors Based on Engineering Parameters</a:t>
            </a:r>
            <a:endParaRPr kumimoji="0" lang="fa-IR" sz="28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838200"/>
          </a:xfrm>
        </p:spPr>
        <p:txBody>
          <a:bodyPr/>
          <a:lstStyle/>
          <a:p>
            <a:pPr algn="ctr"/>
            <a:r>
              <a:rPr lang="en-US" sz="3000" b="1" dirty="0" smtClean="0">
                <a:solidFill>
                  <a:srgbClr val="C00000"/>
                </a:solidFill>
              </a:rPr>
              <a:t>Sensing  in Tissue Engineering Bioreactors</a:t>
            </a:r>
            <a:endParaRPr lang="fa-IR" sz="3000"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sz="2400" i="1" dirty="0" smtClean="0"/>
              <a:t>milieu parameters </a:t>
            </a:r>
          </a:p>
          <a:p>
            <a:pPr lvl="1"/>
            <a:r>
              <a:rPr lang="en-US" sz="2200" dirty="0" smtClean="0"/>
              <a:t>physical (temperature, pressure, flow rate)</a:t>
            </a:r>
          </a:p>
          <a:p>
            <a:pPr lvl="1"/>
            <a:r>
              <a:rPr lang="en-US" sz="2200" dirty="0" smtClean="0"/>
              <a:t>chemical (pH, dissolved O2 and CO2, chemical contaminants, concentration of significant metabolites/cat- </a:t>
            </a:r>
            <a:r>
              <a:rPr lang="en-US" sz="2200" dirty="0" err="1" smtClean="0"/>
              <a:t>abolites</a:t>
            </a:r>
            <a:r>
              <a:rPr lang="en-US" sz="2200" dirty="0" smtClean="0"/>
              <a:t> such as glucose, lactate or secreted proteins)</a:t>
            </a:r>
          </a:p>
          <a:p>
            <a:pPr lvl="1"/>
            <a:r>
              <a:rPr lang="en-US" sz="2200" dirty="0" smtClean="0"/>
              <a:t>biological (sterility)</a:t>
            </a:r>
            <a:r>
              <a:rPr lang="en-US" sz="2200" i="1" dirty="0" smtClean="0"/>
              <a:t> </a:t>
            </a:r>
          </a:p>
          <a:p>
            <a:r>
              <a:rPr lang="en-US" sz="2400" i="1" dirty="0" smtClean="0"/>
              <a:t>construct parameters </a:t>
            </a:r>
          </a:p>
          <a:p>
            <a:pPr lvl="1"/>
            <a:r>
              <a:rPr lang="en-US" sz="2200" dirty="0" smtClean="0"/>
              <a:t>physical (stiffness, strength, and permeability)</a:t>
            </a:r>
          </a:p>
          <a:p>
            <a:pPr lvl="1"/>
            <a:r>
              <a:rPr lang="en-US" sz="2200" dirty="0" smtClean="0"/>
              <a:t>chemical (composition of the scaffold and of the developing extracellular matrix)</a:t>
            </a:r>
          </a:p>
          <a:p>
            <a:pPr lvl="1"/>
            <a:r>
              <a:rPr lang="en-US" sz="2200" dirty="0" smtClean="0"/>
              <a:t>biological (cell number and proliferation rate, concentration of intracellular proteins, cell viability) </a:t>
            </a:r>
          </a:p>
          <a:p>
            <a:pPr>
              <a:buNone/>
            </a:pPr>
            <a:endParaRPr lang="fa-I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838200" y="1828800"/>
            <a:ext cx="7315201" cy="4114800"/>
          </a:xfrm>
          <a:prstGeom prst="rect">
            <a:avLst/>
          </a:prstGeom>
          <a:noFill/>
          <a:ln w="9525">
            <a:noFill/>
            <a:miter lim="800000"/>
            <a:headEnd/>
            <a:tailEnd/>
          </a:ln>
          <a:effectLst/>
        </p:spPr>
      </p:pic>
      <p:sp>
        <p:nvSpPr>
          <p:cNvPr id="6" name="Title 1"/>
          <p:cNvSpPr>
            <a:spLocks noGrp="1"/>
          </p:cNvSpPr>
          <p:nvPr>
            <p:ph type="title"/>
          </p:nvPr>
        </p:nvSpPr>
        <p:spPr/>
        <p:txBody>
          <a:bodyPr/>
          <a:lstStyle/>
          <a:p>
            <a:pPr algn="ctr"/>
            <a:r>
              <a:rPr lang="en-US" sz="3000" b="1" dirty="0" smtClean="0">
                <a:solidFill>
                  <a:srgbClr val="C00000"/>
                </a:solidFill>
              </a:rPr>
              <a:t>Sensing  in Tissue Engineering Bioreactors</a:t>
            </a:r>
            <a:endParaRPr lang="fa-IR" sz="3000" dirty="0">
              <a:solidFill>
                <a:srgbClr val="C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72400" cy="990600"/>
          </a:xfrm>
        </p:spPr>
        <p:txBody>
          <a:bodyPr/>
          <a:lstStyle/>
          <a:p>
            <a:r>
              <a:rPr lang="en-US" b="1" dirty="0" smtClean="0">
                <a:solidFill>
                  <a:srgbClr val="C00000"/>
                </a:solidFill>
              </a:rPr>
              <a:t>Monitoring of the Construct </a:t>
            </a:r>
            <a:endParaRPr lang="fa-IR" dirty="0">
              <a:solidFill>
                <a:srgbClr val="C00000"/>
              </a:solidFill>
            </a:endParaRPr>
          </a:p>
        </p:txBody>
      </p:sp>
      <p:sp>
        <p:nvSpPr>
          <p:cNvPr id="3" name="Content Placeholder 2"/>
          <p:cNvSpPr>
            <a:spLocks noGrp="1"/>
          </p:cNvSpPr>
          <p:nvPr>
            <p:ph idx="1"/>
          </p:nvPr>
        </p:nvSpPr>
        <p:spPr>
          <a:xfrm>
            <a:off x="533400" y="1447800"/>
            <a:ext cx="8153400" cy="4572000"/>
          </a:xfrm>
        </p:spPr>
        <p:txBody>
          <a:bodyPr/>
          <a:lstStyle/>
          <a:p>
            <a:r>
              <a:rPr lang="en-US" sz="2200" dirty="0" smtClean="0"/>
              <a:t>real-time characterization of (1</a:t>
            </a:r>
            <a:r>
              <a:rPr lang="en-US" sz="2200" i="1" dirty="0" smtClean="0"/>
              <a:t>)  functional  </a:t>
            </a:r>
            <a:r>
              <a:rPr lang="en-US" sz="2200" dirty="0" smtClean="0"/>
              <a:t>and (2)  </a:t>
            </a:r>
            <a:r>
              <a:rPr lang="en-US" sz="2200" i="1" dirty="0" smtClean="0"/>
              <a:t>morphological </a:t>
            </a:r>
            <a:r>
              <a:rPr lang="en-US" sz="2200" dirty="0" smtClean="0"/>
              <a:t> properties of engineered constructs, both at the micro- and at the macro-scale</a:t>
            </a:r>
          </a:p>
          <a:p>
            <a:r>
              <a:rPr lang="en-US" sz="2200" i="1" dirty="0" smtClean="0"/>
              <a:t>Monitoring of the functional properties</a:t>
            </a:r>
          </a:p>
          <a:p>
            <a:pPr lvl="1"/>
            <a:r>
              <a:rPr lang="en-US" sz="2000" dirty="0" smtClean="0"/>
              <a:t>physical properties (e.g., strength, elastic modulus, permeability),</a:t>
            </a:r>
          </a:p>
          <a:p>
            <a:pPr lvl="1"/>
            <a:r>
              <a:rPr lang="en-US" sz="2000" dirty="0" smtClean="0"/>
              <a:t>monitoring of  cell  function within the engineered construct itself, e.g., in terms of proliferation, viability, metabolism, phenotype, biosynthetic activity, and adhesive forces.</a:t>
            </a:r>
          </a:p>
          <a:p>
            <a:r>
              <a:rPr lang="en-US" sz="2200" i="1" dirty="0" smtClean="0"/>
              <a:t>Monitoring of the morphological properties</a:t>
            </a:r>
          </a:p>
          <a:p>
            <a:pPr lvl="1"/>
            <a:r>
              <a:rPr lang="en-US" sz="2000" dirty="0" smtClean="0"/>
              <a:t>the amount, composition, and distribution of the extracellular matrix which is being deposited throughout the scaffold during bioreactor culture.</a:t>
            </a:r>
            <a:endParaRPr lang="fa-IR"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304800"/>
            <a:ext cx="7772400" cy="838200"/>
          </a:xfrm>
        </p:spPr>
        <p:txBody>
          <a:bodyPr/>
          <a:lstStyle/>
          <a:p>
            <a:pPr algn="ctr" eaLnBrk="1" hangingPunct="1"/>
            <a:r>
              <a:rPr lang="en-GB" sz="3000" b="1" dirty="0" smtClean="0">
                <a:solidFill>
                  <a:srgbClr val="C00000"/>
                </a:solidFill>
              </a:rPr>
              <a:t>On-Line Monitoring in Bioreactors</a:t>
            </a:r>
            <a:endParaRPr lang="en-US" sz="3000" b="1" dirty="0" smtClean="0">
              <a:solidFill>
                <a:srgbClr val="C00000"/>
              </a:solidFill>
            </a:endParaRPr>
          </a:p>
        </p:txBody>
      </p:sp>
      <p:pic>
        <p:nvPicPr>
          <p:cNvPr id="24579" name="Picture 5"/>
          <p:cNvPicPr>
            <a:picLocks noGrp="1" noChangeAspect="1" noChangeArrowheads="1"/>
          </p:cNvPicPr>
          <p:nvPr>
            <p:ph idx="1"/>
          </p:nvPr>
        </p:nvPicPr>
        <p:blipFill>
          <a:blip r:embed="rId3" cstate="print"/>
          <a:srcRect/>
          <a:stretch>
            <a:fillRect/>
          </a:stretch>
        </p:blipFill>
        <p:spPr>
          <a:xfrm>
            <a:off x="1447800" y="1524000"/>
            <a:ext cx="6629400" cy="44958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sz="3000" b="1" dirty="0" smtClean="0">
                <a:solidFill>
                  <a:srgbClr val="C00000"/>
                </a:solidFill>
              </a:rPr>
              <a:t>Bioreactor Technology in Cardiovascular Tissue Engineering</a:t>
            </a:r>
            <a:endParaRPr lang="fa-IR" sz="3000" dirty="0">
              <a:solidFill>
                <a:srgbClr val="C00000"/>
              </a:solidFill>
            </a:endParaRPr>
          </a:p>
        </p:txBody>
      </p:sp>
      <p:pic>
        <p:nvPicPr>
          <p:cNvPr id="5122" name="Picture 2"/>
          <p:cNvPicPr>
            <a:picLocks noChangeAspect="1" noChangeArrowheads="1"/>
          </p:cNvPicPr>
          <p:nvPr/>
        </p:nvPicPr>
        <p:blipFill>
          <a:blip r:embed="rId2" cstate="print"/>
          <a:srcRect/>
          <a:stretch>
            <a:fillRect/>
          </a:stretch>
        </p:blipFill>
        <p:spPr bwMode="auto">
          <a:xfrm>
            <a:off x="1676400" y="1447800"/>
            <a:ext cx="5867400" cy="3657600"/>
          </a:xfrm>
          <a:prstGeom prst="rect">
            <a:avLst/>
          </a:prstGeom>
          <a:noFill/>
          <a:ln w="9525">
            <a:noFill/>
            <a:miter lim="800000"/>
            <a:headEnd/>
            <a:tailEnd/>
          </a:ln>
          <a:effectLst/>
        </p:spPr>
      </p:pic>
      <p:sp>
        <p:nvSpPr>
          <p:cNvPr id="8" name="Rectangle 7"/>
          <p:cNvSpPr/>
          <p:nvPr/>
        </p:nvSpPr>
        <p:spPr>
          <a:xfrm>
            <a:off x="533400" y="5260538"/>
            <a:ext cx="8001000" cy="1292662"/>
          </a:xfrm>
          <a:prstGeom prst="rect">
            <a:avLst/>
          </a:prstGeom>
        </p:spPr>
        <p:txBody>
          <a:bodyPr wrap="square">
            <a:spAutoFit/>
          </a:bodyPr>
          <a:lstStyle/>
          <a:p>
            <a:pPr algn="just"/>
            <a:r>
              <a:rPr lang="en-US" dirty="0" smtClean="0">
                <a:latin typeface="+mn-lt"/>
              </a:rPr>
              <a:t> </a:t>
            </a:r>
            <a:r>
              <a:rPr lang="en-US" sz="1200" dirty="0" smtClean="0">
                <a:latin typeface="+mn-lt"/>
                <a:cs typeface="+mn-cs"/>
              </a:rPr>
              <a:t>Bioreactors to evaluate systematically the </a:t>
            </a:r>
            <a:r>
              <a:rPr lang="en-US" sz="1200" dirty="0" err="1" smtClean="0">
                <a:latin typeface="+mn-lt"/>
                <a:cs typeface="+mn-cs"/>
              </a:rPr>
              <a:t>angiogenetic</a:t>
            </a:r>
            <a:r>
              <a:rPr lang="en-US" sz="1200" dirty="0" smtClean="0">
                <a:latin typeface="+mn-lt"/>
                <a:cs typeface="+mn-cs"/>
              </a:rPr>
              <a:t> effect. The lumen of the chamber can be filled with a tubular scaffold, collagen or </a:t>
            </a:r>
            <a:r>
              <a:rPr lang="en-US" sz="1200" dirty="0" err="1" smtClean="0">
                <a:latin typeface="+mn-lt"/>
                <a:cs typeface="+mn-cs"/>
              </a:rPr>
              <a:t>hydrogels</a:t>
            </a:r>
            <a:r>
              <a:rPr lang="en-US" sz="1200" dirty="0" smtClean="0">
                <a:latin typeface="+mn-lt"/>
                <a:cs typeface="+mn-cs"/>
              </a:rPr>
              <a:t>. The six notches, three on the left and three on the right can be filled up with different growth factors in diverse concentrations. The lumen of the scaffold will be seeded with endothelial cells and cultured under mechanical stimulation. The influence on the </a:t>
            </a:r>
            <a:r>
              <a:rPr lang="en-US" sz="1200" dirty="0" err="1" smtClean="0">
                <a:latin typeface="+mn-lt"/>
                <a:cs typeface="+mn-cs"/>
              </a:rPr>
              <a:t>angiogenetic</a:t>
            </a:r>
            <a:r>
              <a:rPr lang="en-US" sz="1200" dirty="0" smtClean="0">
                <a:latin typeface="+mn-lt"/>
                <a:cs typeface="+mn-cs"/>
              </a:rPr>
              <a:t> </a:t>
            </a:r>
            <a:r>
              <a:rPr lang="en-US" sz="1200" dirty="0" err="1" smtClean="0">
                <a:latin typeface="+mn-lt"/>
                <a:cs typeface="+mn-cs"/>
              </a:rPr>
              <a:t>behaviour</a:t>
            </a:r>
            <a:r>
              <a:rPr lang="en-US" sz="1200" dirty="0" smtClean="0">
                <a:latin typeface="+mn-lt"/>
                <a:cs typeface="+mn-cs"/>
              </a:rPr>
              <a:t> of the endothelial cells can be followed under the microscope or in a histological or molecular follow up. This bioreactor provides a sufficient sample capacity for statistically significant comparisons at multiple time points (developed by Jan </a:t>
            </a:r>
            <a:r>
              <a:rPr lang="en-US" sz="1200" dirty="0" err="1" smtClean="0">
                <a:latin typeface="+mn-lt"/>
                <a:cs typeface="+mn-cs"/>
              </a:rPr>
              <a:t>Hansmann</a:t>
            </a:r>
            <a:r>
              <a:rPr lang="en-US" sz="1200" dirty="0" smtClean="0">
                <a:latin typeface="+mn-lt"/>
                <a:cs typeface="+mn-cs"/>
              </a:rPr>
              <a:t>, </a:t>
            </a:r>
            <a:r>
              <a:rPr lang="en-US" sz="1200" dirty="0" err="1" smtClean="0">
                <a:latin typeface="+mn-lt"/>
                <a:cs typeface="+mn-cs"/>
              </a:rPr>
              <a:t>Fraunhofer</a:t>
            </a:r>
            <a:r>
              <a:rPr lang="en-US" sz="1200" dirty="0" smtClean="0">
                <a:latin typeface="+mn-lt"/>
                <a:cs typeface="+mn-cs"/>
              </a:rPr>
              <a:t> IGB) </a:t>
            </a:r>
            <a:endParaRPr lang="fa-IR" sz="1200" dirty="0">
              <a:latin typeface="+mn-lt"/>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524000" y="1219200"/>
            <a:ext cx="5729288" cy="4038600"/>
          </a:xfrm>
          <a:prstGeom prst="rect">
            <a:avLst/>
          </a:prstGeom>
          <a:noFill/>
          <a:ln w="9525">
            <a:noFill/>
            <a:miter lim="800000"/>
            <a:headEnd/>
            <a:tailEnd/>
          </a:ln>
          <a:effectLst/>
        </p:spPr>
      </p:pic>
      <p:sp>
        <p:nvSpPr>
          <p:cNvPr id="6" name="Rectangle 5"/>
          <p:cNvSpPr/>
          <p:nvPr/>
        </p:nvSpPr>
        <p:spPr>
          <a:xfrm>
            <a:off x="381000" y="5257800"/>
            <a:ext cx="8229600" cy="1200329"/>
          </a:xfrm>
          <a:prstGeom prst="rect">
            <a:avLst/>
          </a:prstGeom>
        </p:spPr>
        <p:txBody>
          <a:bodyPr wrap="square">
            <a:spAutoFit/>
          </a:bodyPr>
          <a:lstStyle/>
          <a:p>
            <a:pPr algn="just"/>
            <a:r>
              <a:rPr lang="en-US" sz="1200" dirty="0" smtClean="0">
                <a:latin typeface="+mn-lt"/>
                <a:cs typeface="+mn-cs"/>
              </a:rPr>
              <a:t>Carotid scaffold inserted in a typical bioreactor for vascular tissue engineering. A scaffold for the generation of a carotid was inserted into a typical two-chamber vascular bioreactor. The whole construct can be inserted in a glass tube to guaranty sterility during the culture period. The whole construct will be placed in an apparatus for </a:t>
            </a:r>
            <a:r>
              <a:rPr lang="en-US" sz="1200" dirty="0" err="1" smtClean="0">
                <a:latin typeface="+mn-lt"/>
                <a:cs typeface="+mn-cs"/>
              </a:rPr>
              <a:t>pulsatile</a:t>
            </a:r>
            <a:r>
              <a:rPr lang="en-US" sz="1200" dirty="0" smtClean="0">
                <a:latin typeface="+mn-lt"/>
                <a:cs typeface="+mn-cs"/>
              </a:rPr>
              <a:t> perfusion, to mimic the cardiovascular conditions in vitro. The perfusion system provides intra-luminal </a:t>
            </a:r>
            <a:r>
              <a:rPr lang="en-US" sz="1200" dirty="0" err="1" smtClean="0">
                <a:latin typeface="+mn-lt"/>
                <a:cs typeface="+mn-cs"/>
              </a:rPr>
              <a:t>pulsatile</a:t>
            </a:r>
            <a:r>
              <a:rPr lang="en-US" sz="1200" dirty="0" smtClean="0">
                <a:latin typeface="+mn-lt"/>
                <a:cs typeface="+mn-cs"/>
              </a:rPr>
              <a:t> flow ensuring the necessary shear stress and culture medium for the endothelial cells. The surrounding container can be filled up with smooth muscle cell specific culture medium</a:t>
            </a:r>
          </a:p>
          <a:p>
            <a:pPr algn="just"/>
            <a:r>
              <a:rPr lang="en-US" sz="1200" dirty="0" smtClean="0">
                <a:latin typeface="+mn-lt"/>
              </a:rPr>
              <a:t> </a:t>
            </a:r>
            <a:r>
              <a:rPr lang="en-US" sz="1200" dirty="0" err="1" smtClean="0">
                <a:latin typeface="+mn-lt"/>
              </a:rPr>
              <a:t>Niklason</a:t>
            </a:r>
            <a:r>
              <a:rPr lang="en-US" sz="1200" dirty="0" smtClean="0">
                <a:latin typeface="+mn-lt"/>
              </a:rPr>
              <a:t> LE et al (1999) Functional arteries grown in vitro. Science 284 (5413):489–493 </a:t>
            </a:r>
            <a:r>
              <a:rPr lang="en-US" sz="1200" dirty="0" smtClean="0">
                <a:latin typeface="+mn-lt"/>
                <a:cs typeface="+mn-cs"/>
              </a:rPr>
              <a:t> </a:t>
            </a:r>
            <a:endParaRPr lang="fa-IR" sz="1200" dirty="0">
              <a:latin typeface="+mn-lt"/>
              <a:cs typeface="+mn-cs"/>
            </a:endParaRPr>
          </a:p>
        </p:txBody>
      </p:sp>
      <p:sp>
        <p:nvSpPr>
          <p:cNvPr id="7" name="Title 1"/>
          <p:cNvSpPr txBox="1">
            <a:spLocks/>
          </p:cNvSpPr>
          <p:nvPr/>
        </p:nvSpPr>
        <p:spPr bwMode="auto">
          <a:xfrm>
            <a:off x="457200" y="152400"/>
            <a:ext cx="82296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smtClean="0">
                <a:ln>
                  <a:noFill/>
                </a:ln>
                <a:solidFill>
                  <a:srgbClr val="C00000"/>
                </a:solidFill>
                <a:effectLst/>
                <a:uLnTx/>
                <a:uFillTx/>
                <a:latin typeface="+mj-lt"/>
                <a:ea typeface="+mj-ea"/>
                <a:cs typeface="+mj-cs"/>
              </a:rPr>
              <a:t>Bioreactor Technology in Cardiovascular Tissue Engineering</a:t>
            </a:r>
            <a:endParaRPr kumimoji="0" lang="fa-IR" sz="3000" b="0" i="0" u="none" strike="noStrike" kern="1200" cap="none" spc="0" normalizeH="0" baseline="0" noProof="0" dirty="0">
              <a:ln>
                <a:noFill/>
              </a:ln>
              <a:solidFill>
                <a:srgbClr val="C00000"/>
              </a:solidFill>
              <a:effectLst/>
              <a:uLnTx/>
              <a:uFillTx/>
              <a:latin typeface="+mj-lt"/>
              <a:ea typeface="+mj-ea"/>
              <a:cs typeface="+mj-cs"/>
            </a:endParaRPr>
          </a:p>
        </p:txBody>
      </p:sp>
      <p:sp>
        <p:nvSpPr>
          <p:cNvPr id="2" name="TextBox 1"/>
          <p:cNvSpPr txBox="1"/>
          <p:nvPr/>
        </p:nvSpPr>
        <p:spPr>
          <a:xfrm>
            <a:off x="2057400" y="6477000"/>
            <a:ext cx="5066749" cy="646331"/>
          </a:xfrm>
          <a:prstGeom prst="rect">
            <a:avLst/>
          </a:prstGeom>
          <a:noFill/>
        </p:spPr>
        <p:txBody>
          <a:bodyPr wrap="none" rtlCol="0">
            <a:spAutoFit/>
          </a:bodyPr>
          <a:lstStyle/>
          <a:p>
            <a:r>
              <a:rPr lang="en-US" dirty="0">
                <a:hlinkClick r:id="rId3"/>
              </a:rPr>
              <a:t>https://www.youtube.com/watch?v=</a:t>
            </a:r>
            <a:r>
              <a:rPr lang="en-US" dirty="0" smtClean="0">
                <a:hlinkClick r:id="rId3"/>
              </a:rPr>
              <a:t>5jb7ed2iCJs</a:t>
            </a:r>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447800" y="1219200"/>
            <a:ext cx="6153150" cy="3962400"/>
          </a:xfrm>
          <a:prstGeom prst="rect">
            <a:avLst/>
          </a:prstGeom>
          <a:noFill/>
          <a:ln w="9525">
            <a:noFill/>
            <a:miter lim="800000"/>
            <a:headEnd/>
            <a:tailEnd/>
          </a:ln>
          <a:effectLst/>
        </p:spPr>
      </p:pic>
      <p:sp>
        <p:nvSpPr>
          <p:cNvPr id="6" name="Rectangle 5"/>
          <p:cNvSpPr/>
          <p:nvPr/>
        </p:nvSpPr>
        <p:spPr>
          <a:xfrm>
            <a:off x="381000" y="5276671"/>
            <a:ext cx="8153400" cy="1200329"/>
          </a:xfrm>
          <a:prstGeom prst="rect">
            <a:avLst/>
          </a:prstGeom>
        </p:spPr>
        <p:txBody>
          <a:bodyPr wrap="square">
            <a:spAutoFit/>
          </a:bodyPr>
          <a:lstStyle/>
          <a:p>
            <a:pPr algn="just"/>
            <a:r>
              <a:rPr lang="en-US" sz="1200" dirty="0" smtClean="0">
                <a:latin typeface="+mn-lt"/>
                <a:cs typeface="+mn-cs"/>
              </a:rPr>
              <a:t>Bioreactor for the generation of </a:t>
            </a:r>
            <a:r>
              <a:rPr lang="en-US" sz="1200" dirty="0" err="1" smtClean="0">
                <a:latin typeface="+mn-lt"/>
                <a:cs typeface="+mn-cs"/>
              </a:rPr>
              <a:t>vascularised</a:t>
            </a:r>
            <a:r>
              <a:rPr lang="en-US" sz="1200" dirty="0" smtClean="0">
                <a:latin typeface="+mn-lt"/>
                <a:cs typeface="+mn-cs"/>
              </a:rPr>
              <a:t> tissue with an arterial inflow and a venous reflux system. In the bioreactor a scaffold for the in vitro generation of </a:t>
            </a:r>
            <a:r>
              <a:rPr lang="en-US" sz="1200" dirty="0" err="1" smtClean="0">
                <a:latin typeface="+mn-lt"/>
                <a:cs typeface="+mn-cs"/>
              </a:rPr>
              <a:t>vascularised</a:t>
            </a:r>
            <a:r>
              <a:rPr lang="en-US" sz="1200" dirty="0" smtClean="0">
                <a:latin typeface="+mn-lt"/>
                <a:cs typeface="+mn-cs"/>
              </a:rPr>
              <a:t> liver tissue is inserted and connected to an arterial supply to provide fresh nutrients to the culture medium. The metabolites are then removed with the </a:t>
            </a:r>
            <a:r>
              <a:rPr lang="en-US" sz="1200" dirty="0" err="1" smtClean="0">
                <a:latin typeface="+mn-lt"/>
                <a:cs typeface="+mn-cs"/>
              </a:rPr>
              <a:t>pulsatile</a:t>
            </a:r>
            <a:r>
              <a:rPr lang="en-US" sz="1200" dirty="0" smtClean="0">
                <a:latin typeface="+mn-lt"/>
                <a:cs typeface="+mn-cs"/>
              </a:rPr>
              <a:t> flowing medium through the venous reflux system into the smaller chamber. The small chamber and the larger chamber are connected, providing a closed circulation . Using this bioreactor we are able to simulate the natural environment of the body, from blood pressure to temperature and control and regulate the culture conditions during the whole culture period </a:t>
            </a:r>
            <a:endParaRPr lang="fa-IR" sz="1200" dirty="0">
              <a:latin typeface="+mn-lt"/>
              <a:cs typeface="+mn-cs"/>
            </a:endParaRPr>
          </a:p>
        </p:txBody>
      </p:sp>
      <p:sp>
        <p:nvSpPr>
          <p:cNvPr id="7" name="Title 1"/>
          <p:cNvSpPr>
            <a:spLocks noGrp="1"/>
          </p:cNvSpPr>
          <p:nvPr>
            <p:ph type="title"/>
          </p:nvPr>
        </p:nvSpPr>
        <p:spPr>
          <a:xfrm>
            <a:off x="457200" y="76200"/>
            <a:ext cx="8229600" cy="1143000"/>
          </a:xfrm>
        </p:spPr>
        <p:txBody>
          <a:bodyPr/>
          <a:lstStyle/>
          <a:p>
            <a:pPr algn="ctr"/>
            <a:r>
              <a:rPr lang="en-US" sz="3000" b="1" dirty="0" smtClean="0">
                <a:solidFill>
                  <a:srgbClr val="C00000"/>
                </a:solidFill>
              </a:rPr>
              <a:t>Bioreactor Technology in Cardiovascular Tissue Engineering</a:t>
            </a:r>
            <a:endParaRPr lang="fa-IR" sz="3000"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838200"/>
          </a:xfrm>
        </p:spPr>
        <p:txBody>
          <a:bodyPr/>
          <a:lstStyle/>
          <a:p>
            <a:pPr algn="ctr"/>
            <a:r>
              <a:rPr lang="en-US" sz="3000" b="1" dirty="0" smtClean="0">
                <a:solidFill>
                  <a:srgbClr val="C00000"/>
                </a:solidFill>
              </a:rPr>
              <a:t>Mammalian Cell Culture Technology</a:t>
            </a:r>
            <a:endParaRPr lang="fa-IR" sz="3000" dirty="0">
              <a:solidFill>
                <a:srgbClr val="C00000"/>
              </a:solidFill>
            </a:endParaRPr>
          </a:p>
        </p:txBody>
      </p:sp>
      <p:sp>
        <p:nvSpPr>
          <p:cNvPr id="3" name="Content Placeholder 2"/>
          <p:cNvSpPr>
            <a:spLocks noGrp="1"/>
          </p:cNvSpPr>
          <p:nvPr>
            <p:ph idx="1"/>
          </p:nvPr>
        </p:nvSpPr>
        <p:spPr/>
        <p:txBody>
          <a:bodyPr/>
          <a:lstStyle/>
          <a:p>
            <a:endParaRPr lang="fa-IR"/>
          </a:p>
        </p:txBody>
      </p:sp>
      <p:pic>
        <p:nvPicPr>
          <p:cNvPr id="12290" name="Picture 2"/>
          <p:cNvPicPr>
            <a:picLocks noChangeAspect="1" noChangeArrowheads="1"/>
          </p:cNvPicPr>
          <p:nvPr/>
        </p:nvPicPr>
        <p:blipFill>
          <a:blip r:embed="rId2" cstate="print"/>
          <a:srcRect/>
          <a:stretch>
            <a:fillRect/>
          </a:stretch>
        </p:blipFill>
        <p:spPr bwMode="auto">
          <a:xfrm>
            <a:off x="685800" y="1219200"/>
            <a:ext cx="765810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143000" y="1219200"/>
            <a:ext cx="6553200" cy="3657600"/>
          </a:xfrm>
          <a:prstGeom prst="rect">
            <a:avLst/>
          </a:prstGeom>
          <a:noFill/>
          <a:ln w="9525">
            <a:noFill/>
            <a:miter lim="800000"/>
            <a:headEnd/>
            <a:tailEnd/>
          </a:ln>
          <a:effectLst/>
        </p:spPr>
      </p:pic>
      <p:sp>
        <p:nvSpPr>
          <p:cNvPr id="6" name="Rectangle 5"/>
          <p:cNvSpPr/>
          <p:nvPr/>
        </p:nvSpPr>
        <p:spPr>
          <a:xfrm>
            <a:off x="304800" y="4953000"/>
            <a:ext cx="8458200" cy="1569660"/>
          </a:xfrm>
          <a:prstGeom prst="rect">
            <a:avLst/>
          </a:prstGeom>
        </p:spPr>
        <p:txBody>
          <a:bodyPr wrap="square">
            <a:spAutoFit/>
          </a:bodyPr>
          <a:lstStyle/>
          <a:p>
            <a:pPr algn="just"/>
            <a:r>
              <a:rPr lang="en-US" sz="1200" dirty="0" smtClean="0">
                <a:latin typeface="+mn-lt"/>
                <a:cs typeface="+mn-cs"/>
              </a:rPr>
              <a:t>A computer-based bioreactor system for vascular tissue engineering developed at the </a:t>
            </a:r>
            <a:r>
              <a:rPr lang="en-US" sz="1200" dirty="0" err="1" smtClean="0">
                <a:latin typeface="+mn-lt"/>
                <a:cs typeface="+mn-cs"/>
              </a:rPr>
              <a:t>Fraunhofer</a:t>
            </a:r>
            <a:r>
              <a:rPr lang="en-US" sz="1200" dirty="0" smtClean="0">
                <a:latin typeface="+mn-lt"/>
                <a:cs typeface="+mn-cs"/>
              </a:rPr>
              <a:t> IGB. The figure shows the whole bioreactor system. The bioreactor described in  last figure is inserted into a climate chamber. A computer simulation forms the basis  of the fluid dynamics of the bioreactor system to control the hydrodynamic regime and temperature. The medium flow through the growing </a:t>
            </a:r>
            <a:r>
              <a:rPr lang="en-US" sz="1200" dirty="0" err="1" smtClean="0">
                <a:latin typeface="+mn-lt"/>
                <a:cs typeface="+mn-cs"/>
              </a:rPr>
              <a:t>vascularised</a:t>
            </a:r>
            <a:r>
              <a:rPr lang="en-US" sz="1200" dirty="0" smtClean="0">
                <a:latin typeface="+mn-lt"/>
                <a:cs typeface="+mn-cs"/>
              </a:rPr>
              <a:t> tissue is provided by a roller pump in the same way as the heart pumps blood through the human circulatory system. The computer regulates the arterial oxygen and nutrient supply via parameters such as blood pressure, temperature and flow rate </a:t>
            </a:r>
          </a:p>
          <a:p>
            <a:pPr algn="just"/>
            <a:r>
              <a:rPr lang="en-US" sz="1200" dirty="0" smtClean="0">
                <a:latin typeface="+mn-lt"/>
              </a:rPr>
              <a:t>This work was awarded in 2006 the 1st Hugo Geiger Prize for the life </a:t>
            </a:r>
            <a:r>
              <a:rPr lang="en-US" sz="1200" dirty="0" err="1" smtClean="0">
                <a:latin typeface="+mn-lt"/>
              </a:rPr>
              <a:t>sci</a:t>
            </a:r>
            <a:r>
              <a:rPr lang="en-US" sz="1200" dirty="0" smtClean="0">
                <a:latin typeface="+mn-lt"/>
              </a:rPr>
              <a:t>- </a:t>
            </a:r>
            <a:r>
              <a:rPr lang="en-US" sz="1200" dirty="0" err="1" smtClean="0">
                <a:latin typeface="+mn-lt"/>
              </a:rPr>
              <a:t>ences</a:t>
            </a:r>
            <a:r>
              <a:rPr lang="en-US" sz="1200" dirty="0" smtClean="0">
                <a:latin typeface="+mn-lt"/>
              </a:rPr>
              <a:t> of the </a:t>
            </a:r>
            <a:r>
              <a:rPr lang="en-US" sz="1200" dirty="0" err="1" smtClean="0">
                <a:latin typeface="+mn-lt"/>
              </a:rPr>
              <a:t>Fraunhofer</a:t>
            </a:r>
            <a:r>
              <a:rPr lang="en-US" sz="1200" dirty="0" smtClean="0">
                <a:latin typeface="+mn-lt"/>
              </a:rPr>
              <a:t> </a:t>
            </a:r>
            <a:r>
              <a:rPr lang="en-US" sz="1200" dirty="0" err="1" smtClean="0">
                <a:latin typeface="+mn-lt"/>
              </a:rPr>
              <a:t>Gesellschaft</a:t>
            </a:r>
            <a:r>
              <a:rPr lang="en-US" sz="1200" dirty="0" smtClean="0">
                <a:latin typeface="+mn-lt"/>
              </a:rPr>
              <a:t> and the </a:t>
            </a:r>
            <a:r>
              <a:rPr lang="en-US" sz="1200" dirty="0" err="1" smtClean="0">
                <a:latin typeface="+mn-lt"/>
              </a:rPr>
              <a:t>Lewa</a:t>
            </a:r>
            <a:r>
              <a:rPr lang="en-US" sz="1200" dirty="0" smtClean="0">
                <a:latin typeface="+mn-lt"/>
              </a:rPr>
              <a:t> prize of the University of Stuttgart </a:t>
            </a:r>
            <a:endParaRPr lang="fa-IR" sz="1200" dirty="0">
              <a:latin typeface="+mn-lt"/>
              <a:cs typeface="+mn-cs"/>
            </a:endParaRPr>
          </a:p>
        </p:txBody>
      </p:sp>
      <p:sp>
        <p:nvSpPr>
          <p:cNvPr id="7" name="Title 1"/>
          <p:cNvSpPr txBox="1">
            <a:spLocks/>
          </p:cNvSpPr>
          <p:nvPr/>
        </p:nvSpPr>
        <p:spPr bwMode="auto">
          <a:xfrm>
            <a:off x="457200" y="76200"/>
            <a:ext cx="82296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C00000"/>
                </a:solidFill>
                <a:effectLst/>
                <a:uLnTx/>
                <a:uFillTx/>
                <a:latin typeface="+mj-lt"/>
                <a:ea typeface="+mj-ea"/>
                <a:cs typeface="+mj-cs"/>
              </a:rPr>
              <a:t>Bioreactor Technology in Cardiovascular Tissue Engineering</a:t>
            </a:r>
            <a:endParaRPr kumimoji="0" lang="fa-IR" sz="30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38200" y="304800"/>
            <a:ext cx="7772400" cy="838200"/>
          </a:xfrm>
        </p:spPr>
        <p:txBody>
          <a:bodyPr>
            <a:normAutofit fontScale="90000"/>
          </a:bodyPr>
          <a:lstStyle/>
          <a:p>
            <a:pPr algn="ctr" eaLnBrk="1" hangingPunct="1"/>
            <a:r>
              <a:rPr lang="en-US" dirty="0" smtClean="0"/>
              <a:t/>
            </a:r>
            <a:br>
              <a:rPr lang="en-US" dirty="0" smtClean="0"/>
            </a:br>
            <a:r>
              <a:rPr lang="en-US" b="1" dirty="0" err="1" smtClean="0">
                <a:solidFill>
                  <a:srgbClr val="C00000"/>
                </a:solidFill>
              </a:rPr>
              <a:t>Perfused</a:t>
            </a:r>
            <a:r>
              <a:rPr lang="en-US" b="1" dirty="0" smtClean="0">
                <a:solidFill>
                  <a:srgbClr val="C00000"/>
                </a:solidFill>
              </a:rPr>
              <a:t> </a:t>
            </a:r>
            <a:r>
              <a:rPr lang="en-US" b="1" dirty="0" err="1" smtClean="0">
                <a:solidFill>
                  <a:srgbClr val="C00000"/>
                </a:solidFill>
              </a:rPr>
              <a:t>microvessels</a:t>
            </a:r>
            <a:endParaRPr lang="en-US" b="1" dirty="0" smtClean="0">
              <a:solidFill>
                <a:srgbClr val="C00000"/>
              </a:solidFill>
            </a:endParaRPr>
          </a:p>
        </p:txBody>
      </p:sp>
      <p:pic>
        <p:nvPicPr>
          <p:cNvPr id="26627" name="Picture 4"/>
          <p:cNvPicPr>
            <a:picLocks noGrp="1" noChangeAspect="1" noChangeArrowheads="1"/>
          </p:cNvPicPr>
          <p:nvPr>
            <p:ph idx="1"/>
          </p:nvPr>
        </p:nvPicPr>
        <p:blipFill>
          <a:blip r:embed="rId3" cstate="print"/>
          <a:srcRect/>
          <a:stretch>
            <a:fillRect/>
          </a:stretch>
        </p:blipFill>
        <p:spPr>
          <a:xfrm>
            <a:off x="152400" y="1408113"/>
            <a:ext cx="4764088" cy="2859087"/>
          </a:xfrm>
        </p:spPr>
      </p:pic>
      <p:pic>
        <p:nvPicPr>
          <p:cNvPr id="26628" name="Picture 5"/>
          <p:cNvPicPr>
            <a:picLocks noChangeAspect="1" noChangeArrowheads="1"/>
          </p:cNvPicPr>
          <p:nvPr/>
        </p:nvPicPr>
        <p:blipFill>
          <a:blip r:embed="rId4" cstate="print"/>
          <a:srcRect/>
          <a:stretch>
            <a:fillRect/>
          </a:stretch>
        </p:blipFill>
        <p:spPr bwMode="auto">
          <a:xfrm>
            <a:off x="280988" y="4114800"/>
            <a:ext cx="4452937" cy="1924050"/>
          </a:xfrm>
          <a:prstGeom prst="rect">
            <a:avLst/>
          </a:prstGeom>
          <a:noFill/>
          <a:ln w="9525">
            <a:noFill/>
            <a:miter lim="800000"/>
            <a:headEnd/>
            <a:tailEnd/>
          </a:ln>
        </p:spPr>
      </p:pic>
      <p:pic>
        <p:nvPicPr>
          <p:cNvPr id="26629" name="Picture 6"/>
          <p:cNvPicPr>
            <a:picLocks noChangeAspect="1" noChangeArrowheads="1"/>
          </p:cNvPicPr>
          <p:nvPr/>
        </p:nvPicPr>
        <p:blipFill>
          <a:blip r:embed="rId5" cstate="print"/>
          <a:srcRect/>
          <a:stretch>
            <a:fillRect/>
          </a:stretch>
        </p:blipFill>
        <p:spPr bwMode="auto">
          <a:xfrm>
            <a:off x="4953000" y="1524000"/>
            <a:ext cx="3659188" cy="4657725"/>
          </a:xfrm>
          <a:prstGeom prst="rect">
            <a:avLst/>
          </a:prstGeom>
          <a:noFill/>
          <a:ln w="9525">
            <a:noFill/>
            <a:miter lim="800000"/>
            <a:headEnd/>
            <a:tailEnd/>
          </a:ln>
        </p:spPr>
      </p:pic>
      <p:sp>
        <p:nvSpPr>
          <p:cNvPr id="26630" name="TextBox 6"/>
          <p:cNvSpPr txBox="1">
            <a:spLocks noChangeArrowheads="1"/>
          </p:cNvSpPr>
          <p:nvPr/>
        </p:nvSpPr>
        <p:spPr bwMode="auto">
          <a:xfrm>
            <a:off x="457200" y="6248400"/>
            <a:ext cx="7162800" cy="215900"/>
          </a:xfrm>
          <a:prstGeom prst="rect">
            <a:avLst/>
          </a:prstGeom>
          <a:noFill/>
          <a:ln w="9525">
            <a:noFill/>
            <a:miter lim="800000"/>
            <a:headEnd/>
            <a:tailEnd/>
          </a:ln>
        </p:spPr>
        <p:txBody>
          <a:bodyPr>
            <a:spAutoFit/>
          </a:bodyPr>
          <a:lstStyle/>
          <a:p>
            <a:r>
              <a:rPr lang="en-US" sz="800"/>
              <a:t>Source: Tissue engineering of perfused microvessels, Thomas Neumann, Microvascular Research 66 (2003) 59–67</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4038600" y="1143000"/>
            <a:ext cx="4935538" cy="4648200"/>
          </a:xfrm>
          <a:prstGeom prst="rect">
            <a:avLst/>
          </a:prstGeom>
          <a:noFill/>
          <a:ln w="9525">
            <a:noFill/>
            <a:miter lim="800000"/>
            <a:headEnd/>
            <a:tailEnd/>
          </a:ln>
        </p:spPr>
      </p:pic>
      <p:sp>
        <p:nvSpPr>
          <p:cNvPr id="27651" name="Title 1"/>
          <p:cNvSpPr>
            <a:spLocks noGrp="1"/>
          </p:cNvSpPr>
          <p:nvPr>
            <p:ph type="title"/>
          </p:nvPr>
        </p:nvSpPr>
        <p:spPr>
          <a:xfrm>
            <a:off x="381000" y="304800"/>
            <a:ext cx="8610600" cy="609600"/>
          </a:xfrm>
        </p:spPr>
        <p:txBody>
          <a:bodyPr>
            <a:normAutofit fontScale="90000"/>
          </a:bodyPr>
          <a:lstStyle/>
          <a:p>
            <a:r>
              <a:rPr lang="en-US" sz="3000" b="1" dirty="0" smtClean="0">
                <a:solidFill>
                  <a:srgbClr val="C00000"/>
                </a:solidFill>
              </a:rPr>
              <a:t/>
            </a:r>
            <a:br>
              <a:rPr lang="en-US" sz="3000" b="1" dirty="0" smtClean="0">
                <a:solidFill>
                  <a:srgbClr val="C00000"/>
                </a:solidFill>
              </a:rPr>
            </a:br>
            <a:r>
              <a:rPr lang="en-US" sz="3000" b="1" dirty="0" smtClean="0">
                <a:solidFill>
                  <a:srgbClr val="C00000"/>
                </a:solidFill>
              </a:rPr>
              <a:t>Bioreactor for Evaluating Novel Nerve Conduits</a:t>
            </a:r>
          </a:p>
        </p:txBody>
      </p:sp>
      <p:sp>
        <p:nvSpPr>
          <p:cNvPr id="27652" name="Content Placeholder 2"/>
          <p:cNvSpPr>
            <a:spLocks noGrp="1"/>
          </p:cNvSpPr>
          <p:nvPr>
            <p:ph idx="1"/>
          </p:nvPr>
        </p:nvSpPr>
        <p:spPr>
          <a:xfrm>
            <a:off x="152400" y="2514600"/>
            <a:ext cx="4038600" cy="1600200"/>
          </a:xfrm>
        </p:spPr>
        <p:txBody>
          <a:bodyPr>
            <a:normAutofit fontScale="92500"/>
          </a:bodyPr>
          <a:lstStyle/>
          <a:p>
            <a:pPr>
              <a:buNone/>
            </a:pPr>
            <a:r>
              <a:rPr lang="en-US" sz="1800" dirty="0" smtClean="0">
                <a:latin typeface="Times New Roman" pitchFamily="18" charset="0"/>
                <a:cs typeface="Times New Roman" pitchFamily="18" charset="0"/>
              </a:rPr>
              <a:t>synthetic microfiber scaffolds of </a:t>
            </a:r>
          </a:p>
          <a:p>
            <a:pPr>
              <a:buFont typeface="Wingdings 2" pitchFamily="18" charset="2"/>
              <a:buNone/>
            </a:pPr>
            <a:r>
              <a:rPr lang="en-US" sz="1800" dirty="0" smtClean="0">
                <a:latin typeface="Times New Roman" pitchFamily="18" charset="0"/>
                <a:cs typeface="Times New Roman" pitchFamily="18" charset="0"/>
              </a:rPr>
              <a:t>viscose rayon and </a:t>
            </a:r>
            <a:r>
              <a:rPr lang="en-US" sz="1800" dirty="0" err="1" smtClean="0">
                <a:latin typeface="Times New Roman" pitchFamily="18" charset="0"/>
                <a:cs typeface="Times New Roman" pitchFamily="18" charset="0"/>
              </a:rPr>
              <a:t>electrospun</a:t>
            </a:r>
            <a:r>
              <a:rPr lang="en-US" sz="1800" dirty="0" smtClean="0">
                <a:latin typeface="Times New Roman" pitchFamily="18" charset="0"/>
                <a:cs typeface="Times New Roman" pitchFamily="18" charset="0"/>
              </a:rPr>
              <a:t> polystyrene</a:t>
            </a:r>
          </a:p>
          <a:p>
            <a:pPr>
              <a:buFont typeface="Wingdings 2" pitchFamily="18" charset="2"/>
              <a:buNone/>
            </a:pPr>
            <a:r>
              <a:rPr lang="en-US" sz="1800" dirty="0" smtClean="0"/>
              <a:t>That were inserted into the lumen of silicone </a:t>
            </a:r>
          </a:p>
          <a:p>
            <a:pPr>
              <a:buFont typeface="Wingdings 2" pitchFamily="18" charset="2"/>
              <a:buNone/>
            </a:pPr>
            <a:r>
              <a:rPr lang="en-US" sz="1800" dirty="0" smtClean="0"/>
              <a:t>tubes (1.2 mm internal diameter</a:t>
            </a:r>
            <a:r>
              <a:rPr lang="en-US" sz="1600" dirty="0" smtClean="0"/>
              <a:t>)</a:t>
            </a:r>
            <a:endParaRPr lang="en-US" sz="1800" dirty="0" smtClean="0">
              <a:latin typeface="Times New Roman" pitchFamily="18" charset="0"/>
              <a:cs typeface="Times New Roman" pitchFamily="18" charset="0"/>
            </a:endParaRPr>
          </a:p>
        </p:txBody>
      </p:sp>
      <p:sp>
        <p:nvSpPr>
          <p:cNvPr id="27653" name="TextBox 4"/>
          <p:cNvSpPr txBox="1">
            <a:spLocks noChangeArrowheads="1"/>
          </p:cNvSpPr>
          <p:nvPr/>
        </p:nvSpPr>
        <p:spPr bwMode="auto">
          <a:xfrm>
            <a:off x="4038600" y="5943600"/>
            <a:ext cx="4419600" cy="400110"/>
          </a:xfrm>
          <a:prstGeom prst="rect">
            <a:avLst/>
          </a:prstGeom>
          <a:noFill/>
          <a:ln w="9525">
            <a:noFill/>
            <a:miter lim="800000"/>
            <a:headEnd/>
            <a:tailEnd/>
          </a:ln>
        </p:spPr>
        <p:txBody>
          <a:bodyPr>
            <a:spAutoFit/>
          </a:bodyPr>
          <a:lstStyle/>
          <a:p>
            <a:r>
              <a:rPr lang="en-US" sz="1000" dirty="0" smtClean="0"/>
              <a:t>Development </a:t>
            </a:r>
            <a:r>
              <a:rPr lang="en-US" sz="1000" dirty="0"/>
              <a:t>of a Bioreactor for Evaluating Novel Nerve Conduits Tao Sun et al, Biotechnology and Bioengineering, Vol. 99, No. 5, April 1, 2008</a:t>
            </a:r>
          </a:p>
        </p:txBody>
      </p:sp>
      <p:sp>
        <p:nvSpPr>
          <p:cNvPr id="2765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a-I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b="1" dirty="0" smtClean="0">
                <a:solidFill>
                  <a:srgbClr val="C00000"/>
                </a:solidFill>
              </a:rPr>
              <a:t>Fields of Application and Products from Mammalian Cells</a:t>
            </a:r>
            <a:endParaRPr lang="fa-IR" sz="3000" dirty="0"/>
          </a:p>
        </p:txBody>
      </p:sp>
      <p:sp>
        <p:nvSpPr>
          <p:cNvPr id="3" name="Content Placeholder 2"/>
          <p:cNvSpPr>
            <a:spLocks noGrp="1"/>
          </p:cNvSpPr>
          <p:nvPr>
            <p:ph idx="1"/>
          </p:nvPr>
        </p:nvSpPr>
        <p:spPr>
          <a:xfrm>
            <a:off x="609600" y="1676400"/>
            <a:ext cx="8229600" cy="4572000"/>
          </a:xfrm>
        </p:spPr>
        <p:txBody>
          <a:bodyPr>
            <a:normAutofit fontScale="92500" lnSpcReduction="20000"/>
          </a:bodyPr>
          <a:lstStyle/>
          <a:p>
            <a:pPr>
              <a:buNone/>
            </a:pPr>
            <a:r>
              <a:rPr lang="en-US" dirty="0" smtClean="0"/>
              <a:t>Cell-based concepts include the following:</a:t>
            </a:r>
            <a:endParaRPr lang="fa-IR" dirty="0" smtClean="0"/>
          </a:p>
          <a:p>
            <a:r>
              <a:rPr lang="en-US" dirty="0" smtClean="0"/>
              <a:t>Direct transplantation of isolated cells</a:t>
            </a:r>
          </a:p>
          <a:p>
            <a:r>
              <a:rPr lang="en-US" dirty="0" smtClean="0"/>
              <a:t>Implantation of a bioactive scaffold for the stimulation of cell growth within the original tissue</a:t>
            </a:r>
          </a:p>
          <a:p>
            <a:r>
              <a:rPr lang="en-US" dirty="0" smtClean="0"/>
              <a:t>Implantation of a three dimensional (3D) bio-hybrid structure of scaffold and cultured cells or tissue</a:t>
            </a:r>
            <a:endParaRPr lang="en-US" i="1" dirty="0" smtClean="0"/>
          </a:p>
          <a:p>
            <a:r>
              <a:rPr lang="en-US" dirty="0" smtClean="0"/>
              <a:t>physiological models for studying disease pathogenesis and developing new molecular therapeutics, e.g. drug screening </a:t>
            </a:r>
            <a:endParaRPr lang="fa-I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b="1" dirty="0" smtClean="0">
                <a:solidFill>
                  <a:srgbClr val="C00000"/>
                </a:solidFill>
              </a:rPr>
              <a:t>Bioreactors for Mammalian Cells: General Overview</a:t>
            </a:r>
            <a:endParaRPr lang="fa-IR" sz="3000" dirty="0">
              <a:solidFill>
                <a:srgbClr val="C00000"/>
              </a:solidFill>
            </a:endParaRPr>
          </a:p>
        </p:txBody>
      </p:sp>
      <p:sp>
        <p:nvSpPr>
          <p:cNvPr id="3" name="Content Placeholder 2"/>
          <p:cNvSpPr>
            <a:spLocks noGrp="1"/>
          </p:cNvSpPr>
          <p:nvPr>
            <p:ph idx="1"/>
          </p:nvPr>
        </p:nvSpPr>
        <p:spPr>
          <a:xfrm>
            <a:off x="685800" y="1447800"/>
            <a:ext cx="8077200" cy="4572000"/>
          </a:xfrm>
        </p:spPr>
        <p:txBody>
          <a:bodyPr/>
          <a:lstStyle/>
          <a:p>
            <a:pPr>
              <a:buNone/>
            </a:pPr>
            <a:r>
              <a:rPr lang="en-US" sz="2200" dirty="0" smtClean="0"/>
              <a:t>In general, a cell culture bioreactor has to meet the following demands:</a:t>
            </a:r>
            <a:endParaRPr lang="fa-IR" sz="2200" dirty="0" smtClean="0"/>
          </a:p>
          <a:p>
            <a:r>
              <a:rPr lang="en-US" sz="2000" dirty="0" smtClean="0"/>
              <a:t>Guaranteed cell-to-cell contact and a surface for cell detachment in case of anchorage-dependent growing cells</a:t>
            </a:r>
          </a:p>
          <a:p>
            <a:r>
              <a:rPr lang="en-US" sz="2000" dirty="0" smtClean="0"/>
              <a:t>Homogeneous and low-shear mixing and aeration</a:t>
            </a:r>
          </a:p>
          <a:p>
            <a:r>
              <a:rPr lang="en-US" sz="2000" dirty="0" smtClean="0"/>
              <a:t>Sufficient turbulence for effectual heat transfer</a:t>
            </a:r>
          </a:p>
          <a:p>
            <a:r>
              <a:rPr lang="en-US" sz="2000" dirty="0" smtClean="0"/>
              <a:t>Adequate dispersion of air and gas</a:t>
            </a:r>
          </a:p>
          <a:p>
            <a:r>
              <a:rPr lang="en-US" sz="2000" dirty="0" smtClean="0"/>
              <a:t>Measurability of process variables and key parameters</a:t>
            </a:r>
          </a:p>
          <a:p>
            <a:r>
              <a:rPr lang="en-US" sz="2000" dirty="0" smtClean="0"/>
              <a:t>Scale-up capability</a:t>
            </a:r>
          </a:p>
          <a:p>
            <a:r>
              <a:rPr lang="en-US" sz="2000" dirty="0" smtClean="0"/>
              <a:t>Long-term stability and sterility</a:t>
            </a:r>
          </a:p>
          <a:p>
            <a:r>
              <a:rPr lang="en-US" sz="2000" dirty="0" smtClean="0"/>
              <a:t>Ease of handling</a:t>
            </a:r>
          </a:p>
          <a:p>
            <a:r>
              <a:rPr lang="en-US" sz="2000" dirty="0" smtClean="0"/>
              <a:t>Reasonable maintenance </a:t>
            </a:r>
            <a:endParaRPr lang="fa-IR"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a-IR"/>
          </a:p>
        </p:txBody>
      </p:sp>
      <p:pic>
        <p:nvPicPr>
          <p:cNvPr id="13314" name="Picture 2"/>
          <p:cNvPicPr>
            <a:picLocks noChangeAspect="1" noChangeArrowheads="1"/>
          </p:cNvPicPr>
          <p:nvPr/>
        </p:nvPicPr>
        <p:blipFill>
          <a:blip r:embed="rId2" cstate="print"/>
          <a:srcRect/>
          <a:stretch>
            <a:fillRect/>
          </a:stretch>
        </p:blipFill>
        <p:spPr bwMode="auto">
          <a:xfrm>
            <a:off x="381000" y="838200"/>
            <a:ext cx="8458199" cy="4352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b="1" dirty="0" smtClean="0">
                <a:solidFill>
                  <a:srgbClr val="C00000"/>
                </a:solidFill>
              </a:rPr>
              <a:t>Static Bioreactors with Unenforced Power Input</a:t>
            </a:r>
            <a:endParaRPr lang="fa-IR" sz="3000" dirty="0">
              <a:solidFill>
                <a:srgbClr val="C00000"/>
              </a:solidFill>
            </a:endParaRPr>
          </a:p>
        </p:txBody>
      </p:sp>
      <p:pic>
        <p:nvPicPr>
          <p:cNvPr id="14338" name="Picture 2"/>
          <p:cNvPicPr>
            <a:picLocks noChangeAspect="1" noChangeArrowheads="1"/>
          </p:cNvPicPr>
          <p:nvPr/>
        </p:nvPicPr>
        <p:blipFill>
          <a:blip r:embed="rId2" cstate="print"/>
          <a:srcRect/>
          <a:stretch>
            <a:fillRect/>
          </a:stretch>
        </p:blipFill>
        <p:spPr bwMode="auto">
          <a:xfrm>
            <a:off x="1238250" y="1647825"/>
            <a:ext cx="6667500" cy="3562350"/>
          </a:xfrm>
          <a:prstGeom prst="rect">
            <a:avLst/>
          </a:prstGeom>
          <a:noFill/>
          <a:ln w="9525">
            <a:noFill/>
            <a:miter lim="800000"/>
            <a:headEnd/>
            <a:tailEnd/>
          </a:ln>
          <a:effectLst/>
        </p:spPr>
      </p:pic>
      <p:sp>
        <p:nvSpPr>
          <p:cNvPr id="6" name="Rectangle 5"/>
          <p:cNvSpPr/>
          <p:nvPr/>
        </p:nvSpPr>
        <p:spPr>
          <a:xfrm>
            <a:off x="609600" y="5334000"/>
            <a:ext cx="7696200" cy="738664"/>
          </a:xfrm>
          <a:prstGeom prst="rect">
            <a:avLst/>
          </a:prstGeom>
        </p:spPr>
        <p:txBody>
          <a:bodyPr wrap="square">
            <a:spAutoFit/>
          </a:bodyPr>
          <a:lstStyle/>
          <a:p>
            <a:r>
              <a:rPr lang="en-US" sz="1400" dirty="0" smtClean="0">
                <a:latin typeface="+mn-lt"/>
                <a:cs typeface="+mn-cs"/>
              </a:rPr>
              <a:t>Basic scheme of static cell culture bioreactors: (a) Petri dish, (b) Tissue culture flask, (c) Multi-tray cell culture system, (d) Culture bag (like blood bag), (e) Static membrane flask bioreactor (</a:t>
            </a:r>
            <a:r>
              <a:rPr lang="en-US" sz="1400" dirty="0" err="1" smtClean="0">
                <a:latin typeface="+mn-lt"/>
                <a:cs typeface="+mn-cs"/>
              </a:rPr>
              <a:t>CELLine</a:t>
            </a:r>
            <a:r>
              <a:rPr lang="en-US" sz="1400" dirty="0" smtClean="0">
                <a:latin typeface="+mn-lt"/>
                <a:cs typeface="+mn-cs"/>
              </a:rPr>
              <a:t>), (f) Multi-well plate</a:t>
            </a:r>
            <a:endParaRPr lang="fa-IR" sz="1400" dirty="0">
              <a:latin typeface="+mn-lt"/>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4267200" cy="914400"/>
          </a:xfrm>
        </p:spPr>
        <p:txBody>
          <a:bodyPr/>
          <a:lstStyle/>
          <a:p>
            <a:r>
              <a:rPr lang="en-US" sz="3000" b="1" dirty="0" smtClean="0">
                <a:solidFill>
                  <a:srgbClr val="C00000"/>
                </a:solidFill>
              </a:rPr>
              <a:t>Dynamic Bioreactors</a:t>
            </a:r>
            <a:endParaRPr lang="fa-IR" sz="3000" dirty="0">
              <a:solidFill>
                <a:srgbClr val="C00000"/>
              </a:solidFill>
            </a:endParaRPr>
          </a:p>
        </p:txBody>
      </p:sp>
      <p:pic>
        <p:nvPicPr>
          <p:cNvPr id="15362" name="Picture 2"/>
          <p:cNvPicPr>
            <a:picLocks noChangeAspect="1" noChangeArrowheads="1"/>
          </p:cNvPicPr>
          <p:nvPr/>
        </p:nvPicPr>
        <p:blipFill>
          <a:blip r:embed="rId3" cstate="print"/>
          <a:srcRect/>
          <a:stretch>
            <a:fillRect/>
          </a:stretch>
        </p:blipFill>
        <p:spPr bwMode="auto">
          <a:xfrm>
            <a:off x="4572000" y="533400"/>
            <a:ext cx="4343400" cy="5638800"/>
          </a:xfrm>
          <a:prstGeom prst="rect">
            <a:avLst/>
          </a:prstGeom>
          <a:noFill/>
          <a:ln w="9525">
            <a:noFill/>
            <a:miter lim="800000"/>
            <a:headEnd/>
            <a:tailEnd/>
          </a:ln>
          <a:effectLst/>
        </p:spPr>
      </p:pic>
      <p:sp>
        <p:nvSpPr>
          <p:cNvPr id="6" name="Rectangle 5"/>
          <p:cNvSpPr/>
          <p:nvPr/>
        </p:nvSpPr>
        <p:spPr>
          <a:xfrm>
            <a:off x="152400" y="2057400"/>
            <a:ext cx="4419600" cy="1815882"/>
          </a:xfrm>
          <a:prstGeom prst="rect">
            <a:avLst/>
          </a:prstGeom>
        </p:spPr>
        <p:txBody>
          <a:bodyPr wrap="square">
            <a:spAutoFit/>
          </a:bodyPr>
          <a:lstStyle/>
          <a:p>
            <a:pPr algn="just"/>
            <a:r>
              <a:rPr lang="en-US" sz="1400" dirty="0" smtClean="0">
                <a:latin typeface="+mn-lt"/>
                <a:cs typeface="+mn-cs"/>
              </a:rPr>
              <a:t>Basic scheme of dynamic cell culture bioreactors: (a) Shaker flask, (b) Roller bottle, (c) Rotating membrane flask bioreactor (</a:t>
            </a:r>
            <a:r>
              <a:rPr lang="en-US" sz="1400" dirty="0" err="1" smtClean="0">
                <a:latin typeface="+mn-lt"/>
                <a:cs typeface="+mn-cs"/>
              </a:rPr>
              <a:t>MiniPerm</a:t>
            </a:r>
            <a:r>
              <a:rPr lang="en-US" sz="1400" dirty="0" smtClean="0">
                <a:latin typeface="+mn-lt"/>
                <a:cs typeface="+mn-cs"/>
              </a:rPr>
              <a:t>), (d) Spinner flask, (e) Rocking bag bioreactor with wave induced motion, (f) Hollow fiber bioreactor, (g) Stirred bioreactor, (h) Bioreactor with eccentric motion stirrer, (</a:t>
            </a:r>
            <a:r>
              <a:rPr lang="en-US" sz="1400" dirty="0" err="1" smtClean="0">
                <a:latin typeface="+mn-lt"/>
                <a:cs typeface="+mn-cs"/>
              </a:rPr>
              <a:t>i</a:t>
            </a:r>
            <a:r>
              <a:rPr lang="en-US" sz="1400" dirty="0" smtClean="0">
                <a:latin typeface="+mn-lt"/>
                <a:cs typeface="+mn-cs"/>
              </a:rPr>
              <a:t>) Bioreactor with </a:t>
            </a:r>
            <a:r>
              <a:rPr lang="en-US" sz="1400" dirty="0" err="1" smtClean="0">
                <a:latin typeface="+mn-lt"/>
                <a:cs typeface="+mn-cs"/>
              </a:rPr>
              <a:t>Vibromixer</a:t>
            </a:r>
            <a:r>
              <a:rPr lang="en-US" sz="1400" dirty="0" smtClean="0">
                <a:latin typeface="+mn-lt"/>
                <a:cs typeface="+mn-cs"/>
              </a:rPr>
              <a:t>, (j) Bubble column, (k) Airlift bioreactor, (l) Fixed bed bioreactor, (m) Fluidized bed bioreactor</a:t>
            </a:r>
            <a:endParaRPr lang="fa-IR" sz="1400" dirty="0">
              <a:latin typeface="+mn-lt"/>
              <a:cs typeface="+mn-cs"/>
            </a:endParaRPr>
          </a:p>
        </p:txBody>
      </p:sp>
      <p:sp>
        <p:nvSpPr>
          <p:cNvPr id="7" name="Rectangle 6"/>
          <p:cNvSpPr/>
          <p:nvPr/>
        </p:nvSpPr>
        <p:spPr>
          <a:xfrm>
            <a:off x="228600" y="4267200"/>
            <a:ext cx="4724400" cy="784830"/>
          </a:xfrm>
          <a:prstGeom prst="rect">
            <a:avLst/>
          </a:prstGeom>
        </p:spPr>
        <p:txBody>
          <a:bodyPr wrap="square">
            <a:spAutoFit/>
          </a:bodyPr>
          <a:lstStyle/>
          <a:p>
            <a:r>
              <a:rPr lang="en-US" sz="1500" dirty="0" smtClean="0">
                <a:latin typeface="+mn-lt"/>
                <a:cs typeface="+mn-cs"/>
              </a:rPr>
              <a:t>Bioreactors Mechanically Driven by Internal Elements (g)</a:t>
            </a:r>
          </a:p>
          <a:p>
            <a:r>
              <a:rPr lang="en-US" sz="1500" dirty="0" smtClean="0">
                <a:latin typeface="+mn-lt"/>
                <a:cs typeface="+mn-cs"/>
              </a:rPr>
              <a:t>Hydraulically Driven Systems (f)</a:t>
            </a:r>
          </a:p>
          <a:p>
            <a:r>
              <a:rPr lang="en-US" sz="1500" dirty="0" smtClean="0">
                <a:latin typeface="+mn-lt"/>
                <a:cs typeface="+mn-cs"/>
              </a:rPr>
              <a:t>Pneumatically Driven Systems  (j, k)</a:t>
            </a:r>
            <a:endParaRPr lang="fa-IR" sz="1500" dirty="0">
              <a:latin typeface="+mn-lt"/>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4127</TotalTime>
  <Words>5716</Words>
  <Application>Microsoft Office PowerPoint</Application>
  <PresentationFormat>On-screen Show (4:3)</PresentationFormat>
  <Paragraphs>355</Paragraphs>
  <Slides>42</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AdvMc_Times-i</vt:lpstr>
      <vt:lpstr>AdvTimes</vt:lpstr>
      <vt:lpstr>Aharoni</vt:lpstr>
      <vt:lpstr>Arial</vt:lpstr>
      <vt:lpstr>Calibri</vt:lpstr>
      <vt:lpstr>Garamond</vt:lpstr>
      <vt:lpstr>NewCenturySchlbk-Roman</vt:lpstr>
      <vt:lpstr>Times New Roman</vt:lpstr>
      <vt:lpstr>TimesNewRoman</vt:lpstr>
      <vt:lpstr>Traditional Arabic</vt:lpstr>
      <vt:lpstr>Wingdings 2</vt:lpstr>
      <vt:lpstr>Office Theme</vt:lpstr>
      <vt:lpstr>Bioreactors and scale up</vt:lpstr>
      <vt:lpstr>   Principles of Tissue Engineering</vt:lpstr>
      <vt:lpstr>OUTLINE</vt:lpstr>
      <vt:lpstr>Mammalian Cell Culture Technology</vt:lpstr>
      <vt:lpstr>Fields of Application and Products from Mammalian Cells</vt:lpstr>
      <vt:lpstr>Bioreactors for Mammalian Cells: General Overview</vt:lpstr>
      <vt:lpstr>PowerPoint Presentation</vt:lpstr>
      <vt:lpstr>Static Bioreactors with Unenforced Power Input</vt:lpstr>
      <vt:lpstr>Dynamic Bioreactors</vt:lpstr>
      <vt:lpstr>Dynamic Culturing</vt:lpstr>
      <vt:lpstr>Scale up</vt:lpstr>
      <vt:lpstr>Scale up</vt:lpstr>
      <vt:lpstr>PowerPoint Presentation</vt:lpstr>
      <vt:lpstr>PowerPoint Presentation</vt:lpstr>
      <vt:lpstr>necessary conditions for a proper development of tissue in a bioreactor </vt:lpstr>
      <vt:lpstr>PowerPoint Presentation</vt:lpstr>
      <vt:lpstr> Cell Seeding on Three-Dimensional Matrices </vt:lpstr>
      <vt:lpstr>Maintenance of a Controlled Culture Environment</vt:lpstr>
      <vt:lpstr>Physical Conditioning of Developing Tissues </vt:lpstr>
      <vt:lpstr>PowerPoint Presentation</vt:lpstr>
      <vt:lpstr>Engineering Parameters in TE Bioreactor Design</vt:lpstr>
      <vt:lpstr>Mass transfer</vt:lpstr>
      <vt:lpstr>Mechanical Stimulation</vt:lpstr>
      <vt:lpstr>Computational Modeling in Bioreactor Systems </vt:lpstr>
      <vt:lpstr>PowerPoint Presentation</vt:lpstr>
      <vt:lpstr>PowerPoint Presentation</vt:lpstr>
      <vt:lpstr>PowerPoint Presentation</vt:lpstr>
      <vt:lpstr>PowerPoint Presentation</vt:lpstr>
      <vt:lpstr>Comparison between Different types of TE Bioreactors Based on Engineering Parameters</vt:lpstr>
      <vt:lpstr>PowerPoint Presentation</vt:lpstr>
      <vt:lpstr>PowerPoint Presentation</vt:lpstr>
      <vt:lpstr>PowerPoint Presentation</vt:lpstr>
      <vt:lpstr>Sensing  in Tissue Engineering Bioreactors</vt:lpstr>
      <vt:lpstr>Sensing  in Tissue Engineering Bioreactors</vt:lpstr>
      <vt:lpstr>Monitoring of the Construct </vt:lpstr>
      <vt:lpstr>On-Line Monitoring in Bioreactors</vt:lpstr>
      <vt:lpstr>Bioreactor Technology in Cardiovascular Tissue Engineering</vt:lpstr>
      <vt:lpstr>PowerPoint Presentation</vt:lpstr>
      <vt:lpstr>Bioreactor Technology in Cardiovascular Tissue Engineering</vt:lpstr>
      <vt:lpstr>PowerPoint Presentation</vt:lpstr>
      <vt:lpstr> Perfused microvessels</vt:lpstr>
      <vt:lpstr> Bioreactor for Evaluating Novel Nerve Conduits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nahid</dc:creator>
  <cp:lastModifiedBy>User</cp:lastModifiedBy>
  <cp:revision>297</cp:revision>
  <dcterms:created xsi:type="dcterms:W3CDTF">2008-11-11T11:30:23Z</dcterms:created>
  <dcterms:modified xsi:type="dcterms:W3CDTF">2020-04-06T18:25:44Z</dcterms:modified>
</cp:coreProperties>
</file>