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318" r:id="rId2"/>
    <p:sldId id="275" r:id="rId3"/>
    <p:sldId id="288" r:id="rId4"/>
    <p:sldId id="321" r:id="rId5"/>
    <p:sldId id="358" r:id="rId6"/>
    <p:sldId id="320" r:id="rId7"/>
    <p:sldId id="359" r:id="rId8"/>
    <p:sldId id="319" r:id="rId9"/>
    <p:sldId id="324" r:id="rId10"/>
    <p:sldId id="322" r:id="rId11"/>
    <p:sldId id="360" r:id="rId12"/>
    <p:sldId id="323" r:id="rId13"/>
    <p:sldId id="361" r:id="rId14"/>
    <p:sldId id="362" r:id="rId15"/>
    <p:sldId id="364" r:id="rId16"/>
    <p:sldId id="363" r:id="rId17"/>
    <p:sldId id="365" r:id="rId18"/>
    <p:sldId id="366" r:id="rId19"/>
    <p:sldId id="349" r:id="rId20"/>
    <p:sldId id="367" r:id="rId21"/>
    <p:sldId id="368" r:id="rId22"/>
    <p:sldId id="377" r:id="rId23"/>
    <p:sldId id="369" r:id="rId24"/>
    <p:sldId id="370" r:id="rId25"/>
    <p:sldId id="375" r:id="rId26"/>
    <p:sldId id="376" r:id="rId27"/>
    <p:sldId id="373" r:id="rId28"/>
    <p:sldId id="374" r:id="rId29"/>
    <p:sldId id="394" r:id="rId30"/>
    <p:sldId id="395" r:id="rId31"/>
    <p:sldId id="350" r:id="rId32"/>
    <p:sldId id="371" r:id="rId33"/>
    <p:sldId id="372" r:id="rId34"/>
    <p:sldId id="353" r:id="rId35"/>
    <p:sldId id="378" r:id="rId36"/>
    <p:sldId id="379" r:id="rId37"/>
    <p:sldId id="380" r:id="rId38"/>
    <p:sldId id="381" r:id="rId39"/>
    <p:sldId id="382" r:id="rId40"/>
    <p:sldId id="383" r:id="rId41"/>
    <p:sldId id="390" r:id="rId42"/>
    <p:sldId id="391" r:id="rId43"/>
    <p:sldId id="385" r:id="rId44"/>
    <p:sldId id="386" r:id="rId45"/>
    <p:sldId id="387" r:id="rId46"/>
    <p:sldId id="392" r:id="rId47"/>
    <p:sldId id="389" r:id="rId48"/>
    <p:sldId id="393" r:id="rId49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00FF"/>
    <a:srgbClr val="CCFF33"/>
    <a:srgbClr val="CCFF66"/>
    <a:srgbClr val="FF3300"/>
    <a:srgbClr val="99CC00"/>
    <a:srgbClr val="00FF99"/>
    <a:srgbClr val="85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8510" autoAdjust="0"/>
  </p:normalViewPr>
  <p:slideViewPr>
    <p:cSldViewPr>
      <p:cViewPr varScale="1">
        <p:scale>
          <a:sx n="65" d="100"/>
          <a:sy n="65" d="100"/>
        </p:scale>
        <p:origin x="156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23A658-BF7E-40D9-8840-0333E2909CBF}" type="doc">
      <dgm:prSet loTypeId="urn:microsoft.com/office/officeart/2008/layout/AlternatingHexagons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6855E04-AECE-4B05-A01F-EC046956BDDA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Degradable </a:t>
          </a:r>
          <a:r>
            <a:rPr lang="en-US" sz="1800" dirty="0" err="1" smtClean="0">
              <a:solidFill>
                <a:schemeClr val="tx1"/>
              </a:solidFill>
            </a:rPr>
            <a:t>vs</a:t>
          </a:r>
          <a:r>
            <a:rPr lang="en-US" sz="1800" dirty="0" smtClean="0">
              <a:solidFill>
                <a:schemeClr val="tx1"/>
              </a:solidFill>
            </a:rPr>
            <a:t> stable</a:t>
          </a:r>
          <a:endParaRPr lang="en-US" sz="1800" dirty="0">
            <a:solidFill>
              <a:schemeClr val="tx1"/>
            </a:solidFill>
          </a:endParaRPr>
        </a:p>
      </dgm:t>
    </dgm:pt>
    <dgm:pt modelId="{06A4DCA3-40DD-47BA-B5B4-032150FEDF78}" type="parTrans" cxnId="{FD766C36-68AE-4034-857B-76B6BE92DA64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B987FF94-4FF2-403F-8A89-26E0BA626FBE}" type="sibTrans" cxnId="{FD766C36-68AE-4034-857B-76B6BE92DA64}">
      <dgm:prSet custT="1"/>
      <dgm:spPr/>
      <dgm:t>
        <a:bodyPr/>
        <a:lstStyle/>
        <a:p>
          <a:r>
            <a:rPr lang="en-US" sz="1900" dirty="0" smtClean="0">
              <a:solidFill>
                <a:schemeClr val="tx1"/>
              </a:solidFill>
            </a:rPr>
            <a:t>Bio-compatible</a:t>
          </a:r>
          <a:endParaRPr lang="en-US" sz="1900" dirty="0">
            <a:solidFill>
              <a:schemeClr val="tx1"/>
            </a:solidFill>
          </a:endParaRPr>
        </a:p>
      </dgm:t>
    </dgm:pt>
    <dgm:pt modelId="{5F427F69-22D7-4409-96CE-D7F388507FB3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A50021"/>
              </a:solidFill>
            </a:rPr>
            <a:t>General Requirement for Ceramic Implant/ Device</a:t>
          </a:r>
          <a:endParaRPr lang="en-US" sz="2400" b="1" dirty="0">
            <a:solidFill>
              <a:srgbClr val="A50021"/>
            </a:solidFill>
          </a:endParaRPr>
        </a:p>
      </dgm:t>
    </dgm:pt>
    <dgm:pt modelId="{FCBE4C4D-5110-441F-A112-402943A727A4}" type="parTrans" cxnId="{63C71940-143F-4987-8186-C2DC6E68592D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77A2642E-1EF6-4690-A906-59EAEF98973E}" type="sibTrans" cxnId="{63C71940-143F-4987-8186-C2DC6E68592D}">
      <dgm:prSet custT="1"/>
      <dgm:spPr/>
      <dgm:t>
        <a:bodyPr/>
        <a:lstStyle/>
        <a:p>
          <a:r>
            <a:rPr lang="en-US" sz="1900" dirty="0" smtClean="0">
              <a:solidFill>
                <a:schemeClr val="tx1"/>
              </a:solidFill>
            </a:rPr>
            <a:t>Appropriate mechanical properties for specific application</a:t>
          </a:r>
          <a:endParaRPr lang="en-US" sz="1900" dirty="0">
            <a:solidFill>
              <a:schemeClr val="tx1"/>
            </a:solidFill>
          </a:endParaRPr>
        </a:p>
      </dgm:t>
    </dgm:pt>
    <dgm:pt modelId="{5328EAC6-9A23-4241-ADF2-7F352E850AEF}">
      <dgm:prSet phldrT="[Text]" custT="1"/>
      <dgm:spPr/>
      <dgm:t>
        <a:bodyPr/>
        <a:lstStyle/>
        <a:p>
          <a:r>
            <a:rPr lang="en-US" sz="1900" dirty="0" smtClean="0">
              <a:solidFill>
                <a:schemeClr val="tx1"/>
              </a:solidFill>
            </a:rPr>
            <a:t>Bioactive</a:t>
          </a:r>
          <a:endParaRPr lang="en-US" sz="1900" dirty="0">
            <a:solidFill>
              <a:schemeClr val="tx1"/>
            </a:solidFill>
          </a:endParaRPr>
        </a:p>
      </dgm:t>
    </dgm:pt>
    <dgm:pt modelId="{05B7F7C6-63C5-4D52-94C9-C1E97F53209E}" type="parTrans" cxnId="{3C3B176F-D9D6-4374-A9F9-2578AC884D93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3E7C2C0A-D8AF-4FD1-8F62-EA1144CF767D}" type="sibTrans" cxnId="{3C3B176F-D9D6-4374-A9F9-2578AC884D93}">
      <dgm:prSet custT="1"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129A0D1B-E9E8-4393-9BD0-679BA7453335}" type="pres">
      <dgm:prSet presAssocID="{1923A658-BF7E-40D9-8840-0333E2909CBF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03E031E-789E-4EB5-8CC1-04945464063D}" type="pres">
      <dgm:prSet presAssocID="{36855E04-AECE-4B05-A01F-EC046956BDDA}" presName="composite" presStyleCnt="0"/>
      <dgm:spPr/>
    </dgm:pt>
    <dgm:pt modelId="{E11D22CB-CA8F-46DD-A41F-A3F75E991276}" type="pres">
      <dgm:prSet presAssocID="{36855E04-AECE-4B05-A01F-EC046956BDDA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D9415D-ADEB-49A3-A3E5-BEA34A4E4CE0}" type="pres">
      <dgm:prSet presAssocID="{36855E04-AECE-4B05-A01F-EC046956BDDA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264642-36FB-4966-95B5-AB9852DF440C}" type="pres">
      <dgm:prSet presAssocID="{36855E04-AECE-4B05-A01F-EC046956BDDA}" presName="BalanceSpacing" presStyleCnt="0"/>
      <dgm:spPr/>
    </dgm:pt>
    <dgm:pt modelId="{898F1624-4E83-4D41-B4B4-BAE262ACCFBF}" type="pres">
      <dgm:prSet presAssocID="{36855E04-AECE-4B05-A01F-EC046956BDDA}" presName="BalanceSpacing1" presStyleCnt="0"/>
      <dgm:spPr/>
    </dgm:pt>
    <dgm:pt modelId="{25174B13-F207-4A6D-BAA8-F10A2521D6A0}" type="pres">
      <dgm:prSet presAssocID="{B987FF94-4FF2-403F-8A89-26E0BA626FBE}" presName="Accent1Text" presStyleLbl="node1" presStyleIdx="1" presStyleCnt="6"/>
      <dgm:spPr/>
      <dgm:t>
        <a:bodyPr/>
        <a:lstStyle/>
        <a:p>
          <a:endParaRPr lang="en-US"/>
        </a:p>
      </dgm:t>
    </dgm:pt>
    <dgm:pt modelId="{4D730BC0-FBF6-4FB7-9E1A-36FA78C38C02}" type="pres">
      <dgm:prSet presAssocID="{B987FF94-4FF2-403F-8A89-26E0BA626FBE}" presName="spaceBetweenRectangles" presStyleCnt="0"/>
      <dgm:spPr/>
    </dgm:pt>
    <dgm:pt modelId="{0183DD1E-643D-4C26-8DFE-EAAA05415ED3}" type="pres">
      <dgm:prSet presAssocID="{5F427F69-22D7-4409-96CE-D7F388507FB3}" presName="composite" presStyleCnt="0"/>
      <dgm:spPr/>
    </dgm:pt>
    <dgm:pt modelId="{79402837-EF2E-4D42-B766-555F4BC1C42B}" type="pres">
      <dgm:prSet presAssocID="{5F427F69-22D7-4409-96CE-D7F388507FB3}" presName="Parent1" presStyleLbl="node1" presStyleIdx="2" presStyleCnt="6" custScaleX="174013" custScaleY="12362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971D0D-D6F5-402B-88A9-99BD1F9C16C5}" type="pres">
      <dgm:prSet presAssocID="{5F427F69-22D7-4409-96CE-D7F388507FB3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4BFEA3-CD19-4BC3-8E78-FD93BF986126}" type="pres">
      <dgm:prSet presAssocID="{5F427F69-22D7-4409-96CE-D7F388507FB3}" presName="BalanceSpacing" presStyleCnt="0"/>
      <dgm:spPr/>
    </dgm:pt>
    <dgm:pt modelId="{BB448D68-795B-45B9-BF8F-8655A4E062F0}" type="pres">
      <dgm:prSet presAssocID="{5F427F69-22D7-4409-96CE-D7F388507FB3}" presName="BalanceSpacing1" presStyleCnt="0"/>
      <dgm:spPr/>
    </dgm:pt>
    <dgm:pt modelId="{00E92CEA-1124-48AD-8ED4-FE5D45A67DAB}" type="pres">
      <dgm:prSet presAssocID="{77A2642E-1EF6-4690-A906-59EAEF98973E}" presName="Accent1Text" presStyleLbl="node1" presStyleIdx="3" presStyleCnt="6" custLinFactNeighborX="34757" custLinFactNeighborY="729"/>
      <dgm:spPr/>
      <dgm:t>
        <a:bodyPr/>
        <a:lstStyle/>
        <a:p>
          <a:endParaRPr lang="en-US"/>
        </a:p>
      </dgm:t>
    </dgm:pt>
    <dgm:pt modelId="{75233A2E-B2A0-42D5-A999-0594BCDDC9D2}" type="pres">
      <dgm:prSet presAssocID="{77A2642E-1EF6-4690-A906-59EAEF98973E}" presName="spaceBetweenRectangles" presStyleCnt="0"/>
      <dgm:spPr/>
    </dgm:pt>
    <dgm:pt modelId="{0758977B-A5F0-4B9D-AC6E-9BC6C2589507}" type="pres">
      <dgm:prSet presAssocID="{5328EAC6-9A23-4241-ADF2-7F352E850AEF}" presName="composite" presStyleCnt="0"/>
      <dgm:spPr/>
    </dgm:pt>
    <dgm:pt modelId="{34174F0D-CB90-4B9E-957B-E05228A87933}" type="pres">
      <dgm:prSet presAssocID="{5328EAC6-9A23-4241-ADF2-7F352E850AEF}" presName="Parent1" presStyleLbl="node1" presStyleIdx="4" presStyleCnt="6" custLinFactX="-99519" custLinFactNeighborX="-100000" custLinFactNeighborY="-9944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34C5A3-6520-4349-90EF-8026660B2BC8}" type="pres">
      <dgm:prSet presAssocID="{5328EAC6-9A23-4241-ADF2-7F352E850AEF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1ECA31-C34C-405F-A410-6062ADD8C239}" type="pres">
      <dgm:prSet presAssocID="{5328EAC6-9A23-4241-ADF2-7F352E850AEF}" presName="BalanceSpacing" presStyleCnt="0"/>
      <dgm:spPr/>
    </dgm:pt>
    <dgm:pt modelId="{D9D90A22-0173-44EC-998F-F6FBBCB56F89}" type="pres">
      <dgm:prSet presAssocID="{5328EAC6-9A23-4241-ADF2-7F352E850AEF}" presName="BalanceSpacing1" presStyleCnt="0"/>
      <dgm:spPr/>
    </dgm:pt>
    <dgm:pt modelId="{84DD3A50-E533-476A-B487-275B78CC8D97}" type="pres">
      <dgm:prSet presAssocID="{3E7C2C0A-D8AF-4FD1-8F62-EA1144CF767D}" presName="Accent1Text" presStyleLbl="node1" presStyleIdx="5" presStyleCnt="6" custFlipVert="1" custFlipHor="1" custScaleX="2901" custScaleY="3356" custLinFactNeighborX="-92379" custLinFactNeighborY="-40735"/>
      <dgm:spPr/>
      <dgm:t>
        <a:bodyPr/>
        <a:lstStyle/>
        <a:p>
          <a:endParaRPr lang="en-US"/>
        </a:p>
      </dgm:t>
    </dgm:pt>
  </dgm:ptLst>
  <dgm:cxnLst>
    <dgm:cxn modelId="{80866F43-43CB-4D1F-B4E7-6027DA2C601F}" type="presOf" srcId="{1923A658-BF7E-40D9-8840-0333E2909CBF}" destId="{129A0D1B-E9E8-4393-9BD0-679BA7453335}" srcOrd="0" destOrd="0" presId="urn:microsoft.com/office/officeart/2008/layout/AlternatingHexagons"/>
    <dgm:cxn modelId="{FD766C36-68AE-4034-857B-76B6BE92DA64}" srcId="{1923A658-BF7E-40D9-8840-0333E2909CBF}" destId="{36855E04-AECE-4B05-A01F-EC046956BDDA}" srcOrd="0" destOrd="0" parTransId="{06A4DCA3-40DD-47BA-B5B4-032150FEDF78}" sibTransId="{B987FF94-4FF2-403F-8A89-26E0BA626FBE}"/>
    <dgm:cxn modelId="{4CE780D1-C912-4943-89EB-38585EA15C19}" type="presOf" srcId="{3E7C2C0A-D8AF-4FD1-8F62-EA1144CF767D}" destId="{84DD3A50-E533-476A-B487-275B78CC8D97}" srcOrd="0" destOrd="0" presId="urn:microsoft.com/office/officeart/2008/layout/AlternatingHexagons"/>
    <dgm:cxn modelId="{08C59616-9D6E-4F4D-94B5-4F33690AD03D}" type="presOf" srcId="{77A2642E-1EF6-4690-A906-59EAEF98973E}" destId="{00E92CEA-1124-48AD-8ED4-FE5D45A67DAB}" srcOrd="0" destOrd="0" presId="urn:microsoft.com/office/officeart/2008/layout/AlternatingHexagons"/>
    <dgm:cxn modelId="{63C71940-143F-4987-8186-C2DC6E68592D}" srcId="{1923A658-BF7E-40D9-8840-0333E2909CBF}" destId="{5F427F69-22D7-4409-96CE-D7F388507FB3}" srcOrd="1" destOrd="0" parTransId="{FCBE4C4D-5110-441F-A112-402943A727A4}" sibTransId="{77A2642E-1EF6-4690-A906-59EAEF98973E}"/>
    <dgm:cxn modelId="{0CAE3C66-520F-42D3-834E-567C538AE1FC}" type="presOf" srcId="{5F427F69-22D7-4409-96CE-D7F388507FB3}" destId="{79402837-EF2E-4D42-B766-555F4BC1C42B}" srcOrd="0" destOrd="0" presId="urn:microsoft.com/office/officeart/2008/layout/AlternatingHexagons"/>
    <dgm:cxn modelId="{E29579BE-CE1F-4933-8105-9F32DA6DCC69}" type="presOf" srcId="{36855E04-AECE-4B05-A01F-EC046956BDDA}" destId="{E11D22CB-CA8F-46DD-A41F-A3F75E991276}" srcOrd="0" destOrd="0" presId="urn:microsoft.com/office/officeart/2008/layout/AlternatingHexagons"/>
    <dgm:cxn modelId="{BF49054A-3482-455A-822C-358B143C03D7}" type="presOf" srcId="{5328EAC6-9A23-4241-ADF2-7F352E850AEF}" destId="{34174F0D-CB90-4B9E-957B-E05228A87933}" srcOrd="0" destOrd="0" presId="urn:microsoft.com/office/officeart/2008/layout/AlternatingHexagons"/>
    <dgm:cxn modelId="{3C3B176F-D9D6-4374-A9F9-2578AC884D93}" srcId="{1923A658-BF7E-40D9-8840-0333E2909CBF}" destId="{5328EAC6-9A23-4241-ADF2-7F352E850AEF}" srcOrd="2" destOrd="0" parTransId="{05B7F7C6-63C5-4D52-94C9-C1E97F53209E}" sibTransId="{3E7C2C0A-D8AF-4FD1-8F62-EA1144CF767D}"/>
    <dgm:cxn modelId="{AD14614E-5B6B-45B3-BD5A-A814E11050CF}" type="presOf" srcId="{B987FF94-4FF2-403F-8A89-26E0BA626FBE}" destId="{25174B13-F207-4A6D-BAA8-F10A2521D6A0}" srcOrd="0" destOrd="0" presId="urn:microsoft.com/office/officeart/2008/layout/AlternatingHexagons"/>
    <dgm:cxn modelId="{B8683A54-D650-45D0-8BA9-5E195C370569}" type="presParOf" srcId="{129A0D1B-E9E8-4393-9BD0-679BA7453335}" destId="{F03E031E-789E-4EB5-8CC1-04945464063D}" srcOrd="0" destOrd="0" presId="urn:microsoft.com/office/officeart/2008/layout/AlternatingHexagons"/>
    <dgm:cxn modelId="{DF18EB12-5249-4A2D-845E-B60450F23341}" type="presParOf" srcId="{F03E031E-789E-4EB5-8CC1-04945464063D}" destId="{E11D22CB-CA8F-46DD-A41F-A3F75E991276}" srcOrd="0" destOrd="0" presId="urn:microsoft.com/office/officeart/2008/layout/AlternatingHexagons"/>
    <dgm:cxn modelId="{23C965D7-F47E-4964-9762-88CC5E5113EA}" type="presParOf" srcId="{F03E031E-789E-4EB5-8CC1-04945464063D}" destId="{A8D9415D-ADEB-49A3-A3E5-BEA34A4E4CE0}" srcOrd="1" destOrd="0" presId="urn:microsoft.com/office/officeart/2008/layout/AlternatingHexagons"/>
    <dgm:cxn modelId="{6CC4BEDC-E90F-4E84-B67D-8A733BF05189}" type="presParOf" srcId="{F03E031E-789E-4EB5-8CC1-04945464063D}" destId="{BA264642-36FB-4966-95B5-AB9852DF440C}" srcOrd="2" destOrd="0" presId="urn:microsoft.com/office/officeart/2008/layout/AlternatingHexagons"/>
    <dgm:cxn modelId="{CCD10D99-A13A-4246-A62B-4C0DE2FD0FCA}" type="presParOf" srcId="{F03E031E-789E-4EB5-8CC1-04945464063D}" destId="{898F1624-4E83-4D41-B4B4-BAE262ACCFBF}" srcOrd="3" destOrd="0" presId="urn:microsoft.com/office/officeart/2008/layout/AlternatingHexagons"/>
    <dgm:cxn modelId="{5C1FC6C8-A144-4320-A62A-D64EE60A7065}" type="presParOf" srcId="{F03E031E-789E-4EB5-8CC1-04945464063D}" destId="{25174B13-F207-4A6D-BAA8-F10A2521D6A0}" srcOrd="4" destOrd="0" presId="urn:microsoft.com/office/officeart/2008/layout/AlternatingHexagons"/>
    <dgm:cxn modelId="{19E81C90-AA51-4DE2-80C0-E39541B9B953}" type="presParOf" srcId="{129A0D1B-E9E8-4393-9BD0-679BA7453335}" destId="{4D730BC0-FBF6-4FB7-9E1A-36FA78C38C02}" srcOrd="1" destOrd="0" presId="urn:microsoft.com/office/officeart/2008/layout/AlternatingHexagons"/>
    <dgm:cxn modelId="{9072E31D-C4F7-4D54-BB14-B5AB9523D7CB}" type="presParOf" srcId="{129A0D1B-E9E8-4393-9BD0-679BA7453335}" destId="{0183DD1E-643D-4C26-8DFE-EAAA05415ED3}" srcOrd="2" destOrd="0" presId="urn:microsoft.com/office/officeart/2008/layout/AlternatingHexagons"/>
    <dgm:cxn modelId="{F60E9DFF-1E0F-45E9-A0D4-BDFD35A688B5}" type="presParOf" srcId="{0183DD1E-643D-4C26-8DFE-EAAA05415ED3}" destId="{79402837-EF2E-4D42-B766-555F4BC1C42B}" srcOrd="0" destOrd="0" presId="urn:microsoft.com/office/officeart/2008/layout/AlternatingHexagons"/>
    <dgm:cxn modelId="{7244BC03-94F8-49FF-A026-9E82170AF79A}" type="presParOf" srcId="{0183DD1E-643D-4C26-8DFE-EAAA05415ED3}" destId="{13971D0D-D6F5-402B-88A9-99BD1F9C16C5}" srcOrd="1" destOrd="0" presId="urn:microsoft.com/office/officeart/2008/layout/AlternatingHexagons"/>
    <dgm:cxn modelId="{C6198190-2607-44C4-A3E4-6EC58D71E02B}" type="presParOf" srcId="{0183DD1E-643D-4C26-8DFE-EAAA05415ED3}" destId="{184BFEA3-CD19-4BC3-8E78-FD93BF986126}" srcOrd="2" destOrd="0" presId="urn:microsoft.com/office/officeart/2008/layout/AlternatingHexagons"/>
    <dgm:cxn modelId="{A15FB05B-E5C8-4521-9BD1-053FF5C7CD0A}" type="presParOf" srcId="{0183DD1E-643D-4C26-8DFE-EAAA05415ED3}" destId="{BB448D68-795B-45B9-BF8F-8655A4E062F0}" srcOrd="3" destOrd="0" presId="urn:microsoft.com/office/officeart/2008/layout/AlternatingHexagons"/>
    <dgm:cxn modelId="{C0C7E9F4-5867-4073-9048-400904E35E97}" type="presParOf" srcId="{0183DD1E-643D-4C26-8DFE-EAAA05415ED3}" destId="{00E92CEA-1124-48AD-8ED4-FE5D45A67DAB}" srcOrd="4" destOrd="0" presId="urn:microsoft.com/office/officeart/2008/layout/AlternatingHexagons"/>
    <dgm:cxn modelId="{9021FD7C-39B4-4D02-8B02-1ACCEA712789}" type="presParOf" srcId="{129A0D1B-E9E8-4393-9BD0-679BA7453335}" destId="{75233A2E-B2A0-42D5-A999-0594BCDDC9D2}" srcOrd="3" destOrd="0" presId="urn:microsoft.com/office/officeart/2008/layout/AlternatingHexagons"/>
    <dgm:cxn modelId="{7FEAC952-E677-423D-B281-FFD6662C65ED}" type="presParOf" srcId="{129A0D1B-E9E8-4393-9BD0-679BA7453335}" destId="{0758977B-A5F0-4B9D-AC6E-9BC6C2589507}" srcOrd="4" destOrd="0" presId="urn:microsoft.com/office/officeart/2008/layout/AlternatingHexagons"/>
    <dgm:cxn modelId="{8375CDBA-CD45-4241-8A60-EAA25AE0791F}" type="presParOf" srcId="{0758977B-A5F0-4B9D-AC6E-9BC6C2589507}" destId="{34174F0D-CB90-4B9E-957B-E05228A87933}" srcOrd="0" destOrd="0" presId="urn:microsoft.com/office/officeart/2008/layout/AlternatingHexagons"/>
    <dgm:cxn modelId="{A2ADEBDB-1578-43D3-8C7D-A139D9881DA3}" type="presParOf" srcId="{0758977B-A5F0-4B9D-AC6E-9BC6C2589507}" destId="{C834C5A3-6520-4349-90EF-8026660B2BC8}" srcOrd="1" destOrd="0" presId="urn:microsoft.com/office/officeart/2008/layout/AlternatingHexagons"/>
    <dgm:cxn modelId="{1AE3B81D-652F-4349-A546-4EC2DACF63CB}" type="presParOf" srcId="{0758977B-A5F0-4B9D-AC6E-9BC6C2589507}" destId="{051ECA31-C34C-405F-A410-6062ADD8C239}" srcOrd="2" destOrd="0" presId="urn:microsoft.com/office/officeart/2008/layout/AlternatingHexagons"/>
    <dgm:cxn modelId="{AF4FB802-A28E-4486-8A9A-73C1F391EA2F}" type="presParOf" srcId="{0758977B-A5F0-4B9D-AC6E-9BC6C2589507}" destId="{D9D90A22-0173-44EC-998F-F6FBBCB56F89}" srcOrd="3" destOrd="0" presId="urn:microsoft.com/office/officeart/2008/layout/AlternatingHexagons"/>
    <dgm:cxn modelId="{93F9D654-F585-48C7-8D97-6D6056F15A6C}" type="presParOf" srcId="{0758977B-A5F0-4B9D-AC6E-9BC6C2589507}" destId="{84DD3A50-E533-476A-B487-275B78CC8D97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55CC33-799A-4C56-B1D4-7FEFA08EC45B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1C2AF59-B1A5-4C73-A778-648CC119C0B0}">
      <dgm:prSet phldrT="[Text]" custT="1"/>
      <dgm:spPr/>
      <dgm:t>
        <a:bodyPr/>
        <a:lstStyle/>
        <a:p>
          <a:r>
            <a:rPr lang="en-US" sz="2400" b="1" dirty="0" err="1" smtClean="0">
              <a:solidFill>
                <a:srgbClr val="FF5050"/>
              </a:solidFill>
            </a:rPr>
            <a:t>Bioceramic</a:t>
          </a:r>
          <a:endParaRPr lang="en-US" sz="2400" b="1" dirty="0">
            <a:solidFill>
              <a:srgbClr val="FF5050"/>
            </a:solidFill>
          </a:endParaRPr>
        </a:p>
      </dgm:t>
    </dgm:pt>
    <dgm:pt modelId="{B472FC1D-9F00-4ADE-8341-5E55E9DDF4A1}" type="parTrans" cxnId="{E48D3005-220B-4922-A964-9F9AE27B29C2}">
      <dgm:prSet/>
      <dgm:spPr/>
      <dgm:t>
        <a:bodyPr/>
        <a:lstStyle/>
        <a:p>
          <a:endParaRPr lang="en-US"/>
        </a:p>
      </dgm:t>
    </dgm:pt>
    <dgm:pt modelId="{2252D59A-696F-4BC7-A556-18CB8624DD99}" type="sibTrans" cxnId="{E48D3005-220B-4922-A964-9F9AE27B29C2}">
      <dgm:prSet/>
      <dgm:spPr/>
      <dgm:t>
        <a:bodyPr/>
        <a:lstStyle/>
        <a:p>
          <a:endParaRPr lang="en-US"/>
        </a:p>
      </dgm:t>
    </dgm:pt>
    <dgm:pt modelId="{03F33FB4-D32D-4AE1-A281-841FDE5D2E9C}">
      <dgm:prSet phldrT="[Text]"/>
      <dgm:spPr/>
      <dgm:t>
        <a:bodyPr/>
        <a:lstStyle/>
        <a:p>
          <a:r>
            <a:rPr lang="en-US" dirty="0" err="1" smtClean="0"/>
            <a:t>Bioinert</a:t>
          </a:r>
          <a:endParaRPr lang="en-US" dirty="0"/>
        </a:p>
      </dgm:t>
    </dgm:pt>
    <dgm:pt modelId="{2FCEEBD5-365C-4E2E-9756-95A9BC39C29A}" type="parTrans" cxnId="{17B9727D-3525-4D80-A52D-3CE2DC9F315C}">
      <dgm:prSet/>
      <dgm:spPr/>
      <dgm:t>
        <a:bodyPr/>
        <a:lstStyle/>
        <a:p>
          <a:endParaRPr lang="en-US"/>
        </a:p>
      </dgm:t>
    </dgm:pt>
    <dgm:pt modelId="{FB64CB4D-2232-4A90-8AF0-56E6FF5DBA2C}" type="sibTrans" cxnId="{17B9727D-3525-4D80-A52D-3CE2DC9F315C}">
      <dgm:prSet/>
      <dgm:spPr/>
      <dgm:t>
        <a:bodyPr/>
        <a:lstStyle/>
        <a:p>
          <a:endParaRPr lang="en-US"/>
        </a:p>
      </dgm:t>
    </dgm:pt>
    <dgm:pt modelId="{CD88D24B-58D5-4A9B-A175-7E26878BB777}">
      <dgm:prSet phldrT="[Text]"/>
      <dgm:spPr/>
      <dgm:t>
        <a:bodyPr/>
        <a:lstStyle/>
        <a:p>
          <a:r>
            <a:rPr lang="en-US" dirty="0" smtClean="0"/>
            <a:t>Bioactive</a:t>
          </a:r>
          <a:endParaRPr lang="en-US" dirty="0"/>
        </a:p>
      </dgm:t>
    </dgm:pt>
    <dgm:pt modelId="{DC090E9A-BB9D-471E-80F8-06ADD192F9CE}" type="parTrans" cxnId="{40987132-F42D-4E8C-89EC-6747EC3B5AA0}">
      <dgm:prSet/>
      <dgm:spPr/>
      <dgm:t>
        <a:bodyPr/>
        <a:lstStyle/>
        <a:p>
          <a:endParaRPr lang="en-US"/>
        </a:p>
      </dgm:t>
    </dgm:pt>
    <dgm:pt modelId="{DA542C2B-1D85-4460-B2CC-9EB9128E9824}" type="sibTrans" cxnId="{40987132-F42D-4E8C-89EC-6747EC3B5AA0}">
      <dgm:prSet/>
      <dgm:spPr/>
      <dgm:t>
        <a:bodyPr/>
        <a:lstStyle/>
        <a:p>
          <a:endParaRPr lang="en-US"/>
        </a:p>
      </dgm:t>
    </dgm:pt>
    <dgm:pt modelId="{3FB004CF-7A9A-4BDF-B6F0-C4CBE9A41696}">
      <dgm:prSet phldrT="[Text]"/>
      <dgm:spPr/>
      <dgm:t>
        <a:bodyPr/>
        <a:lstStyle/>
        <a:p>
          <a:r>
            <a:rPr lang="en-US" dirty="0" smtClean="0"/>
            <a:t>Biodegradable</a:t>
          </a:r>
          <a:endParaRPr lang="en-US" dirty="0"/>
        </a:p>
      </dgm:t>
    </dgm:pt>
    <dgm:pt modelId="{8C73B596-6DCB-4BC7-9F5F-BB5645FFCE4D}" type="parTrans" cxnId="{B447CFB7-8F53-4860-988B-F2AB55E5719A}">
      <dgm:prSet/>
      <dgm:spPr/>
      <dgm:t>
        <a:bodyPr/>
        <a:lstStyle/>
        <a:p>
          <a:endParaRPr lang="en-US"/>
        </a:p>
      </dgm:t>
    </dgm:pt>
    <dgm:pt modelId="{8124E77F-1F9A-4AFE-813D-9E61EA8554C1}" type="sibTrans" cxnId="{B447CFB7-8F53-4860-988B-F2AB55E5719A}">
      <dgm:prSet/>
      <dgm:spPr/>
      <dgm:t>
        <a:bodyPr/>
        <a:lstStyle/>
        <a:p>
          <a:endParaRPr lang="en-US"/>
        </a:p>
      </dgm:t>
    </dgm:pt>
    <dgm:pt modelId="{7AABBF79-BFC8-4DE9-B176-30E0FF104472}" type="pres">
      <dgm:prSet presAssocID="{6F55CC33-799A-4C56-B1D4-7FEFA08EC45B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A00DA47-2425-47FC-BD79-8D7E54602136}" type="pres">
      <dgm:prSet presAssocID="{11C2AF59-B1A5-4C73-A778-648CC119C0B0}" presName="hierRoot1" presStyleCnt="0">
        <dgm:presLayoutVars>
          <dgm:hierBranch val="init"/>
        </dgm:presLayoutVars>
      </dgm:prSet>
      <dgm:spPr/>
    </dgm:pt>
    <dgm:pt modelId="{5667B9E8-D5CC-4E7A-AA26-CF207F14EAD1}" type="pres">
      <dgm:prSet presAssocID="{11C2AF59-B1A5-4C73-A778-648CC119C0B0}" presName="rootComposite1" presStyleCnt="0"/>
      <dgm:spPr/>
    </dgm:pt>
    <dgm:pt modelId="{74E5DC7F-4212-4113-9D30-8623507CF34E}" type="pres">
      <dgm:prSet presAssocID="{11C2AF59-B1A5-4C73-A778-648CC119C0B0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8FF53E-E7C0-4E64-B335-6D65AE1C9326}" type="pres">
      <dgm:prSet presAssocID="{11C2AF59-B1A5-4C73-A778-648CC119C0B0}" presName="topArc1" presStyleLbl="parChTrans1D1" presStyleIdx="0" presStyleCnt="8"/>
      <dgm:spPr/>
    </dgm:pt>
    <dgm:pt modelId="{AD9526DE-C963-41EA-AB81-A9B360231440}" type="pres">
      <dgm:prSet presAssocID="{11C2AF59-B1A5-4C73-A778-648CC119C0B0}" presName="bottomArc1" presStyleLbl="parChTrans1D1" presStyleIdx="1" presStyleCnt="8"/>
      <dgm:spPr/>
    </dgm:pt>
    <dgm:pt modelId="{5274E129-140D-48E6-8F9A-27C14E65ECBE}" type="pres">
      <dgm:prSet presAssocID="{11C2AF59-B1A5-4C73-A778-648CC119C0B0}" presName="topConnNode1" presStyleLbl="node1" presStyleIdx="0" presStyleCnt="0"/>
      <dgm:spPr/>
      <dgm:t>
        <a:bodyPr/>
        <a:lstStyle/>
        <a:p>
          <a:endParaRPr lang="en-US"/>
        </a:p>
      </dgm:t>
    </dgm:pt>
    <dgm:pt modelId="{C4101698-3677-4984-835A-94C7B9568ECD}" type="pres">
      <dgm:prSet presAssocID="{11C2AF59-B1A5-4C73-A778-648CC119C0B0}" presName="hierChild2" presStyleCnt="0"/>
      <dgm:spPr/>
    </dgm:pt>
    <dgm:pt modelId="{964893AE-D1DF-42A1-860C-51765F0166F2}" type="pres">
      <dgm:prSet presAssocID="{2FCEEBD5-365C-4E2E-9756-95A9BC39C29A}" presName="Name28" presStyleLbl="parChTrans1D2" presStyleIdx="0" presStyleCnt="3"/>
      <dgm:spPr/>
      <dgm:t>
        <a:bodyPr/>
        <a:lstStyle/>
        <a:p>
          <a:endParaRPr lang="en-US"/>
        </a:p>
      </dgm:t>
    </dgm:pt>
    <dgm:pt modelId="{E15C250A-4C88-4638-98E2-E50C02CCE6E5}" type="pres">
      <dgm:prSet presAssocID="{03F33FB4-D32D-4AE1-A281-841FDE5D2E9C}" presName="hierRoot2" presStyleCnt="0">
        <dgm:presLayoutVars>
          <dgm:hierBranch val="init"/>
        </dgm:presLayoutVars>
      </dgm:prSet>
      <dgm:spPr/>
    </dgm:pt>
    <dgm:pt modelId="{7C122A5A-C1E6-4DD0-8E4E-31F4A47CBFAB}" type="pres">
      <dgm:prSet presAssocID="{03F33FB4-D32D-4AE1-A281-841FDE5D2E9C}" presName="rootComposite2" presStyleCnt="0"/>
      <dgm:spPr/>
    </dgm:pt>
    <dgm:pt modelId="{48A2D22E-7102-42EB-AE16-B9BA2028EAF9}" type="pres">
      <dgm:prSet presAssocID="{03F33FB4-D32D-4AE1-A281-841FDE5D2E9C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5DDD1D-7C73-4EC4-8A70-8BC9E02610F2}" type="pres">
      <dgm:prSet presAssocID="{03F33FB4-D32D-4AE1-A281-841FDE5D2E9C}" presName="topArc2" presStyleLbl="parChTrans1D1" presStyleIdx="2" presStyleCnt="8"/>
      <dgm:spPr/>
    </dgm:pt>
    <dgm:pt modelId="{B59F0496-8E8F-4860-92E4-6272847E6F9B}" type="pres">
      <dgm:prSet presAssocID="{03F33FB4-D32D-4AE1-A281-841FDE5D2E9C}" presName="bottomArc2" presStyleLbl="parChTrans1D1" presStyleIdx="3" presStyleCnt="8"/>
      <dgm:spPr/>
    </dgm:pt>
    <dgm:pt modelId="{FBD9952F-4C21-4134-B7F7-8AEF0D4B8C26}" type="pres">
      <dgm:prSet presAssocID="{03F33FB4-D32D-4AE1-A281-841FDE5D2E9C}" presName="topConnNode2" presStyleLbl="node2" presStyleIdx="0" presStyleCnt="0"/>
      <dgm:spPr/>
      <dgm:t>
        <a:bodyPr/>
        <a:lstStyle/>
        <a:p>
          <a:endParaRPr lang="en-US"/>
        </a:p>
      </dgm:t>
    </dgm:pt>
    <dgm:pt modelId="{2E716BCA-D9E2-4D91-A1B5-CAD712FA2F4B}" type="pres">
      <dgm:prSet presAssocID="{03F33FB4-D32D-4AE1-A281-841FDE5D2E9C}" presName="hierChild4" presStyleCnt="0"/>
      <dgm:spPr/>
    </dgm:pt>
    <dgm:pt modelId="{E989EB3D-127F-493C-A8C3-58856D183589}" type="pres">
      <dgm:prSet presAssocID="{03F33FB4-D32D-4AE1-A281-841FDE5D2E9C}" presName="hierChild5" presStyleCnt="0"/>
      <dgm:spPr/>
    </dgm:pt>
    <dgm:pt modelId="{8A8CAA58-E817-486C-91E1-092BF66DEEEF}" type="pres">
      <dgm:prSet presAssocID="{DC090E9A-BB9D-471E-80F8-06ADD192F9CE}" presName="Name28" presStyleLbl="parChTrans1D2" presStyleIdx="1" presStyleCnt="3"/>
      <dgm:spPr/>
      <dgm:t>
        <a:bodyPr/>
        <a:lstStyle/>
        <a:p>
          <a:endParaRPr lang="en-US"/>
        </a:p>
      </dgm:t>
    </dgm:pt>
    <dgm:pt modelId="{EDC6F5E8-970F-4EF9-B4CD-D390967D20D8}" type="pres">
      <dgm:prSet presAssocID="{CD88D24B-58D5-4A9B-A175-7E26878BB777}" presName="hierRoot2" presStyleCnt="0">
        <dgm:presLayoutVars>
          <dgm:hierBranch val="init"/>
        </dgm:presLayoutVars>
      </dgm:prSet>
      <dgm:spPr/>
    </dgm:pt>
    <dgm:pt modelId="{8952A42B-44B9-4D9D-A4BD-FA5A36829469}" type="pres">
      <dgm:prSet presAssocID="{CD88D24B-58D5-4A9B-A175-7E26878BB777}" presName="rootComposite2" presStyleCnt="0"/>
      <dgm:spPr/>
    </dgm:pt>
    <dgm:pt modelId="{99288901-1591-4964-BC8B-22EDBA97BA24}" type="pres">
      <dgm:prSet presAssocID="{CD88D24B-58D5-4A9B-A175-7E26878BB777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5FCADD-CCB6-4014-A791-6A08B592AE42}" type="pres">
      <dgm:prSet presAssocID="{CD88D24B-58D5-4A9B-A175-7E26878BB777}" presName="topArc2" presStyleLbl="parChTrans1D1" presStyleIdx="4" presStyleCnt="8"/>
      <dgm:spPr/>
    </dgm:pt>
    <dgm:pt modelId="{EBD38206-067F-4F93-95AE-5BCEBA2E7732}" type="pres">
      <dgm:prSet presAssocID="{CD88D24B-58D5-4A9B-A175-7E26878BB777}" presName="bottomArc2" presStyleLbl="parChTrans1D1" presStyleIdx="5" presStyleCnt="8"/>
      <dgm:spPr/>
    </dgm:pt>
    <dgm:pt modelId="{82CE7B99-CF61-4B22-8D03-38DB2838BF6C}" type="pres">
      <dgm:prSet presAssocID="{CD88D24B-58D5-4A9B-A175-7E26878BB777}" presName="topConnNode2" presStyleLbl="node2" presStyleIdx="0" presStyleCnt="0"/>
      <dgm:spPr/>
      <dgm:t>
        <a:bodyPr/>
        <a:lstStyle/>
        <a:p>
          <a:endParaRPr lang="en-US"/>
        </a:p>
      </dgm:t>
    </dgm:pt>
    <dgm:pt modelId="{F397EC7E-15CE-49CB-9755-0AA517ADF321}" type="pres">
      <dgm:prSet presAssocID="{CD88D24B-58D5-4A9B-A175-7E26878BB777}" presName="hierChild4" presStyleCnt="0"/>
      <dgm:spPr/>
    </dgm:pt>
    <dgm:pt modelId="{F8497FC9-CDE2-4FDB-889C-5A750CE4DBA4}" type="pres">
      <dgm:prSet presAssocID="{CD88D24B-58D5-4A9B-A175-7E26878BB777}" presName="hierChild5" presStyleCnt="0"/>
      <dgm:spPr/>
    </dgm:pt>
    <dgm:pt modelId="{CFD8E7AF-099E-447D-AFF0-262351BD9B5C}" type="pres">
      <dgm:prSet presAssocID="{8C73B596-6DCB-4BC7-9F5F-BB5645FFCE4D}" presName="Name28" presStyleLbl="parChTrans1D2" presStyleIdx="2" presStyleCnt="3"/>
      <dgm:spPr/>
      <dgm:t>
        <a:bodyPr/>
        <a:lstStyle/>
        <a:p>
          <a:endParaRPr lang="en-US"/>
        </a:p>
      </dgm:t>
    </dgm:pt>
    <dgm:pt modelId="{A1360986-49EB-4501-9E85-90DDEB76ECAD}" type="pres">
      <dgm:prSet presAssocID="{3FB004CF-7A9A-4BDF-B6F0-C4CBE9A41696}" presName="hierRoot2" presStyleCnt="0">
        <dgm:presLayoutVars>
          <dgm:hierBranch val="init"/>
        </dgm:presLayoutVars>
      </dgm:prSet>
      <dgm:spPr/>
    </dgm:pt>
    <dgm:pt modelId="{5F633371-7EFA-4C8D-956D-BAAB6886484B}" type="pres">
      <dgm:prSet presAssocID="{3FB004CF-7A9A-4BDF-B6F0-C4CBE9A41696}" presName="rootComposite2" presStyleCnt="0"/>
      <dgm:spPr/>
    </dgm:pt>
    <dgm:pt modelId="{7BDBCD75-2EED-43B1-B5B3-8FFC46A96B27}" type="pres">
      <dgm:prSet presAssocID="{3FB004CF-7A9A-4BDF-B6F0-C4CBE9A41696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CD63A8-80ED-46E8-AE36-523FA6A72449}" type="pres">
      <dgm:prSet presAssocID="{3FB004CF-7A9A-4BDF-B6F0-C4CBE9A41696}" presName="topArc2" presStyleLbl="parChTrans1D1" presStyleIdx="6" presStyleCnt="8"/>
      <dgm:spPr/>
    </dgm:pt>
    <dgm:pt modelId="{F4C45A1A-9940-4AEB-B924-B560C1F74052}" type="pres">
      <dgm:prSet presAssocID="{3FB004CF-7A9A-4BDF-B6F0-C4CBE9A41696}" presName="bottomArc2" presStyleLbl="parChTrans1D1" presStyleIdx="7" presStyleCnt="8"/>
      <dgm:spPr/>
    </dgm:pt>
    <dgm:pt modelId="{3F6C2F30-A89F-4B6A-998C-2A4C92173B67}" type="pres">
      <dgm:prSet presAssocID="{3FB004CF-7A9A-4BDF-B6F0-C4CBE9A41696}" presName="topConnNode2" presStyleLbl="node2" presStyleIdx="0" presStyleCnt="0"/>
      <dgm:spPr/>
      <dgm:t>
        <a:bodyPr/>
        <a:lstStyle/>
        <a:p>
          <a:endParaRPr lang="en-US"/>
        </a:p>
      </dgm:t>
    </dgm:pt>
    <dgm:pt modelId="{534A219D-4F2A-424E-A455-EFD89169CD16}" type="pres">
      <dgm:prSet presAssocID="{3FB004CF-7A9A-4BDF-B6F0-C4CBE9A41696}" presName="hierChild4" presStyleCnt="0"/>
      <dgm:spPr/>
    </dgm:pt>
    <dgm:pt modelId="{1664B039-B820-49BC-B455-B5562983871F}" type="pres">
      <dgm:prSet presAssocID="{3FB004CF-7A9A-4BDF-B6F0-C4CBE9A41696}" presName="hierChild5" presStyleCnt="0"/>
      <dgm:spPr/>
    </dgm:pt>
    <dgm:pt modelId="{D34A6579-AA68-4C47-BE93-1719D1CCF3E1}" type="pres">
      <dgm:prSet presAssocID="{11C2AF59-B1A5-4C73-A778-648CC119C0B0}" presName="hierChild3" presStyleCnt="0"/>
      <dgm:spPr/>
    </dgm:pt>
  </dgm:ptLst>
  <dgm:cxnLst>
    <dgm:cxn modelId="{4FA38F4B-D0F2-42FB-9170-6E409D9C1E8F}" type="presOf" srcId="{2FCEEBD5-365C-4E2E-9756-95A9BC39C29A}" destId="{964893AE-D1DF-42A1-860C-51765F0166F2}" srcOrd="0" destOrd="0" presId="urn:microsoft.com/office/officeart/2008/layout/HalfCircleOrganizationChart"/>
    <dgm:cxn modelId="{C8BBAEF5-A2D0-4890-ACDC-22B4835A1296}" type="presOf" srcId="{3FB004CF-7A9A-4BDF-B6F0-C4CBE9A41696}" destId="{7BDBCD75-2EED-43B1-B5B3-8FFC46A96B27}" srcOrd="0" destOrd="0" presId="urn:microsoft.com/office/officeart/2008/layout/HalfCircleOrganizationChart"/>
    <dgm:cxn modelId="{EE5E5D6F-FB63-4C7B-B831-EABAE13BFD66}" type="presOf" srcId="{CD88D24B-58D5-4A9B-A175-7E26878BB777}" destId="{82CE7B99-CF61-4B22-8D03-38DB2838BF6C}" srcOrd="1" destOrd="0" presId="urn:microsoft.com/office/officeart/2008/layout/HalfCircleOrganizationChart"/>
    <dgm:cxn modelId="{8E59D87C-AD40-4747-BD9B-00E06E0A855F}" type="presOf" srcId="{11C2AF59-B1A5-4C73-A778-648CC119C0B0}" destId="{5274E129-140D-48E6-8F9A-27C14E65ECBE}" srcOrd="1" destOrd="0" presId="urn:microsoft.com/office/officeart/2008/layout/HalfCircleOrganizationChart"/>
    <dgm:cxn modelId="{E48D3005-220B-4922-A964-9F9AE27B29C2}" srcId="{6F55CC33-799A-4C56-B1D4-7FEFA08EC45B}" destId="{11C2AF59-B1A5-4C73-A778-648CC119C0B0}" srcOrd="0" destOrd="0" parTransId="{B472FC1D-9F00-4ADE-8341-5E55E9DDF4A1}" sibTransId="{2252D59A-696F-4BC7-A556-18CB8624DD99}"/>
    <dgm:cxn modelId="{EC4BDDB8-CC06-4390-A015-36D01C554913}" type="presOf" srcId="{03F33FB4-D32D-4AE1-A281-841FDE5D2E9C}" destId="{48A2D22E-7102-42EB-AE16-B9BA2028EAF9}" srcOrd="0" destOrd="0" presId="urn:microsoft.com/office/officeart/2008/layout/HalfCircleOrganizationChart"/>
    <dgm:cxn modelId="{17B9727D-3525-4D80-A52D-3CE2DC9F315C}" srcId="{11C2AF59-B1A5-4C73-A778-648CC119C0B0}" destId="{03F33FB4-D32D-4AE1-A281-841FDE5D2E9C}" srcOrd="0" destOrd="0" parTransId="{2FCEEBD5-365C-4E2E-9756-95A9BC39C29A}" sibTransId="{FB64CB4D-2232-4A90-8AF0-56E6FF5DBA2C}"/>
    <dgm:cxn modelId="{5CF43C2E-24AE-4FFF-A058-3F198745FEBC}" type="presOf" srcId="{03F33FB4-D32D-4AE1-A281-841FDE5D2E9C}" destId="{FBD9952F-4C21-4134-B7F7-8AEF0D4B8C26}" srcOrd="1" destOrd="0" presId="urn:microsoft.com/office/officeart/2008/layout/HalfCircleOrganizationChart"/>
    <dgm:cxn modelId="{F15703DC-0224-4EBC-8B17-5C12339ACA19}" type="presOf" srcId="{8C73B596-6DCB-4BC7-9F5F-BB5645FFCE4D}" destId="{CFD8E7AF-099E-447D-AFF0-262351BD9B5C}" srcOrd="0" destOrd="0" presId="urn:microsoft.com/office/officeart/2008/layout/HalfCircleOrganizationChart"/>
    <dgm:cxn modelId="{FDC172B9-E129-4C67-BEB0-0070CE671CE0}" type="presOf" srcId="{CD88D24B-58D5-4A9B-A175-7E26878BB777}" destId="{99288901-1591-4964-BC8B-22EDBA97BA24}" srcOrd="0" destOrd="0" presId="urn:microsoft.com/office/officeart/2008/layout/HalfCircleOrganizationChart"/>
    <dgm:cxn modelId="{AE61EEE5-9107-4583-8972-13433A4E8F8F}" type="presOf" srcId="{6F55CC33-799A-4C56-B1D4-7FEFA08EC45B}" destId="{7AABBF79-BFC8-4DE9-B176-30E0FF104472}" srcOrd="0" destOrd="0" presId="urn:microsoft.com/office/officeart/2008/layout/HalfCircleOrganizationChart"/>
    <dgm:cxn modelId="{6F7DF486-D919-4A02-A96F-AA83E11873EF}" type="presOf" srcId="{3FB004CF-7A9A-4BDF-B6F0-C4CBE9A41696}" destId="{3F6C2F30-A89F-4B6A-998C-2A4C92173B67}" srcOrd="1" destOrd="0" presId="urn:microsoft.com/office/officeart/2008/layout/HalfCircleOrganizationChart"/>
    <dgm:cxn modelId="{B0AB8EBA-D220-4309-BB9C-CBB3C291DCD6}" type="presOf" srcId="{DC090E9A-BB9D-471E-80F8-06ADD192F9CE}" destId="{8A8CAA58-E817-486C-91E1-092BF66DEEEF}" srcOrd="0" destOrd="0" presId="urn:microsoft.com/office/officeart/2008/layout/HalfCircleOrganizationChart"/>
    <dgm:cxn modelId="{40987132-F42D-4E8C-89EC-6747EC3B5AA0}" srcId="{11C2AF59-B1A5-4C73-A778-648CC119C0B0}" destId="{CD88D24B-58D5-4A9B-A175-7E26878BB777}" srcOrd="1" destOrd="0" parTransId="{DC090E9A-BB9D-471E-80F8-06ADD192F9CE}" sibTransId="{DA542C2B-1D85-4460-B2CC-9EB9128E9824}"/>
    <dgm:cxn modelId="{4AFA6960-70A7-44D9-A29A-E902F0B96526}" type="presOf" srcId="{11C2AF59-B1A5-4C73-A778-648CC119C0B0}" destId="{74E5DC7F-4212-4113-9D30-8623507CF34E}" srcOrd="0" destOrd="0" presId="urn:microsoft.com/office/officeart/2008/layout/HalfCircleOrganizationChart"/>
    <dgm:cxn modelId="{B447CFB7-8F53-4860-988B-F2AB55E5719A}" srcId="{11C2AF59-B1A5-4C73-A778-648CC119C0B0}" destId="{3FB004CF-7A9A-4BDF-B6F0-C4CBE9A41696}" srcOrd="2" destOrd="0" parTransId="{8C73B596-6DCB-4BC7-9F5F-BB5645FFCE4D}" sibTransId="{8124E77F-1F9A-4AFE-813D-9E61EA8554C1}"/>
    <dgm:cxn modelId="{B351CF94-59EE-4135-93BE-EB5523BF832B}" type="presParOf" srcId="{7AABBF79-BFC8-4DE9-B176-30E0FF104472}" destId="{1A00DA47-2425-47FC-BD79-8D7E54602136}" srcOrd="0" destOrd="0" presId="urn:microsoft.com/office/officeart/2008/layout/HalfCircleOrganizationChart"/>
    <dgm:cxn modelId="{60BD5789-824C-4186-BA33-5A779DCD2218}" type="presParOf" srcId="{1A00DA47-2425-47FC-BD79-8D7E54602136}" destId="{5667B9E8-D5CC-4E7A-AA26-CF207F14EAD1}" srcOrd="0" destOrd="0" presId="urn:microsoft.com/office/officeart/2008/layout/HalfCircleOrganizationChart"/>
    <dgm:cxn modelId="{E9FF829C-C19D-4414-858E-0D53A9A0FBCC}" type="presParOf" srcId="{5667B9E8-D5CC-4E7A-AA26-CF207F14EAD1}" destId="{74E5DC7F-4212-4113-9D30-8623507CF34E}" srcOrd="0" destOrd="0" presId="urn:microsoft.com/office/officeart/2008/layout/HalfCircleOrganizationChart"/>
    <dgm:cxn modelId="{92921F55-6F45-421A-9026-E55E48DBE406}" type="presParOf" srcId="{5667B9E8-D5CC-4E7A-AA26-CF207F14EAD1}" destId="{E28FF53E-E7C0-4E64-B335-6D65AE1C9326}" srcOrd="1" destOrd="0" presId="urn:microsoft.com/office/officeart/2008/layout/HalfCircleOrganizationChart"/>
    <dgm:cxn modelId="{7BD8DDEC-CD1B-4808-8DC8-5BCE1A479BF1}" type="presParOf" srcId="{5667B9E8-D5CC-4E7A-AA26-CF207F14EAD1}" destId="{AD9526DE-C963-41EA-AB81-A9B360231440}" srcOrd="2" destOrd="0" presId="urn:microsoft.com/office/officeart/2008/layout/HalfCircleOrganizationChart"/>
    <dgm:cxn modelId="{8E8E200F-5016-409D-8200-7E098428140D}" type="presParOf" srcId="{5667B9E8-D5CC-4E7A-AA26-CF207F14EAD1}" destId="{5274E129-140D-48E6-8F9A-27C14E65ECBE}" srcOrd="3" destOrd="0" presId="urn:microsoft.com/office/officeart/2008/layout/HalfCircleOrganizationChart"/>
    <dgm:cxn modelId="{08686CBE-1301-4F34-821E-B75FD2906AE9}" type="presParOf" srcId="{1A00DA47-2425-47FC-BD79-8D7E54602136}" destId="{C4101698-3677-4984-835A-94C7B9568ECD}" srcOrd="1" destOrd="0" presId="urn:microsoft.com/office/officeart/2008/layout/HalfCircleOrganizationChart"/>
    <dgm:cxn modelId="{4DEB7B44-7F65-4AE8-95BC-0F27EA952F86}" type="presParOf" srcId="{C4101698-3677-4984-835A-94C7B9568ECD}" destId="{964893AE-D1DF-42A1-860C-51765F0166F2}" srcOrd="0" destOrd="0" presId="urn:microsoft.com/office/officeart/2008/layout/HalfCircleOrganizationChart"/>
    <dgm:cxn modelId="{209B0F74-EFA1-4783-AFDE-C8251D29BC9F}" type="presParOf" srcId="{C4101698-3677-4984-835A-94C7B9568ECD}" destId="{E15C250A-4C88-4638-98E2-E50C02CCE6E5}" srcOrd="1" destOrd="0" presId="urn:microsoft.com/office/officeart/2008/layout/HalfCircleOrganizationChart"/>
    <dgm:cxn modelId="{7ACC3228-F139-42E2-87E6-44E577506C4C}" type="presParOf" srcId="{E15C250A-4C88-4638-98E2-E50C02CCE6E5}" destId="{7C122A5A-C1E6-4DD0-8E4E-31F4A47CBFAB}" srcOrd="0" destOrd="0" presId="urn:microsoft.com/office/officeart/2008/layout/HalfCircleOrganizationChart"/>
    <dgm:cxn modelId="{A4B051A6-BA19-4163-9B22-3D2A77BF186E}" type="presParOf" srcId="{7C122A5A-C1E6-4DD0-8E4E-31F4A47CBFAB}" destId="{48A2D22E-7102-42EB-AE16-B9BA2028EAF9}" srcOrd="0" destOrd="0" presId="urn:microsoft.com/office/officeart/2008/layout/HalfCircleOrganizationChart"/>
    <dgm:cxn modelId="{DA4B5E75-BCAE-4A95-BCBC-EC4914B294D9}" type="presParOf" srcId="{7C122A5A-C1E6-4DD0-8E4E-31F4A47CBFAB}" destId="{7D5DDD1D-7C73-4EC4-8A70-8BC9E02610F2}" srcOrd="1" destOrd="0" presId="urn:microsoft.com/office/officeart/2008/layout/HalfCircleOrganizationChart"/>
    <dgm:cxn modelId="{A612557E-1AB1-4973-9CCC-9B8D0A6F2D4A}" type="presParOf" srcId="{7C122A5A-C1E6-4DD0-8E4E-31F4A47CBFAB}" destId="{B59F0496-8E8F-4860-92E4-6272847E6F9B}" srcOrd="2" destOrd="0" presId="urn:microsoft.com/office/officeart/2008/layout/HalfCircleOrganizationChart"/>
    <dgm:cxn modelId="{9FC3A71F-7D70-441A-B38B-67AC6E7015F0}" type="presParOf" srcId="{7C122A5A-C1E6-4DD0-8E4E-31F4A47CBFAB}" destId="{FBD9952F-4C21-4134-B7F7-8AEF0D4B8C26}" srcOrd="3" destOrd="0" presId="urn:microsoft.com/office/officeart/2008/layout/HalfCircleOrganizationChart"/>
    <dgm:cxn modelId="{D9CB9CAD-9465-41EF-ACED-C4A896A40E52}" type="presParOf" srcId="{E15C250A-4C88-4638-98E2-E50C02CCE6E5}" destId="{2E716BCA-D9E2-4D91-A1B5-CAD712FA2F4B}" srcOrd="1" destOrd="0" presId="urn:microsoft.com/office/officeart/2008/layout/HalfCircleOrganizationChart"/>
    <dgm:cxn modelId="{948DDE3E-0E7F-46C4-A934-7115254E8D8A}" type="presParOf" srcId="{E15C250A-4C88-4638-98E2-E50C02CCE6E5}" destId="{E989EB3D-127F-493C-A8C3-58856D183589}" srcOrd="2" destOrd="0" presId="urn:microsoft.com/office/officeart/2008/layout/HalfCircleOrganizationChart"/>
    <dgm:cxn modelId="{EC705DD6-8233-4BA9-AC26-B23FB18DEC06}" type="presParOf" srcId="{C4101698-3677-4984-835A-94C7B9568ECD}" destId="{8A8CAA58-E817-486C-91E1-092BF66DEEEF}" srcOrd="2" destOrd="0" presId="urn:microsoft.com/office/officeart/2008/layout/HalfCircleOrganizationChart"/>
    <dgm:cxn modelId="{67DEC9E5-3C2A-4478-949E-724A0F56A850}" type="presParOf" srcId="{C4101698-3677-4984-835A-94C7B9568ECD}" destId="{EDC6F5E8-970F-4EF9-B4CD-D390967D20D8}" srcOrd="3" destOrd="0" presId="urn:microsoft.com/office/officeart/2008/layout/HalfCircleOrganizationChart"/>
    <dgm:cxn modelId="{8EEB1AD8-5E94-4F04-85FE-C8416190857A}" type="presParOf" srcId="{EDC6F5E8-970F-4EF9-B4CD-D390967D20D8}" destId="{8952A42B-44B9-4D9D-A4BD-FA5A36829469}" srcOrd="0" destOrd="0" presId="urn:microsoft.com/office/officeart/2008/layout/HalfCircleOrganizationChart"/>
    <dgm:cxn modelId="{40679980-1BA0-4472-98D2-B647085F5A05}" type="presParOf" srcId="{8952A42B-44B9-4D9D-A4BD-FA5A36829469}" destId="{99288901-1591-4964-BC8B-22EDBA97BA24}" srcOrd="0" destOrd="0" presId="urn:microsoft.com/office/officeart/2008/layout/HalfCircleOrganizationChart"/>
    <dgm:cxn modelId="{E73DCAC1-97AF-4C0A-91D4-DA5A3DBAEB17}" type="presParOf" srcId="{8952A42B-44B9-4D9D-A4BD-FA5A36829469}" destId="{2E5FCADD-CCB6-4014-A791-6A08B592AE42}" srcOrd="1" destOrd="0" presId="urn:microsoft.com/office/officeart/2008/layout/HalfCircleOrganizationChart"/>
    <dgm:cxn modelId="{BE4123E9-7B84-4DEE-B0C7-FDB077CAC7C9}" type="presParOf" srcId="{8952A42B-44B9-4D9D-A4BD-FA5A36829469}" destId="{EBD38206-067F-4F93-95AE-5BCEBA2E7732}" srcOrd="2" destOrd="0" presId="urn:microsoft.com/office/officeart/2008/layout/HalfCircleOrganizationChart"/>
    <dgm:cxn modelId="{5A69308A-1BE5-44C6-AC6B-EF7B68AB82FF}" type="presParOf" srcId="{8952A42B-44B9-4D9D-A4BD-FA5A36829469}" destId="{82CE7B99-CF61-4B22-8D03-38DB2838BF6C}" srcOrd="3" destOrd="0" presId="urn:microsoft.com/office/officeart/2008/layout/HalfCircleOrganizationChart"/>
    <dgm:cxn modelId="{95949EAB-9380-4AC1-A323-08CD46EE2BDE}" type="presParOf" srcId="{EDC6F5E8-970F-4EF9-B4CD-D390967D20D8}" destId="{F397EC7E-15CE-49CB-9755-0AA517ADF321}" srcOrd="1" destOrd="0" presId="urn:microsoft.com/office/officeart/2008/layout/HalfCircleOrganizationChart"/>
    <dgm:cxn modelId="{3F0C8807-2995-4E88-B0B2-95A60C799ECE}" type="presParOf" srcId="{EDC6F5E8-970F-4EF9-B4CD-D390967D20D8}" destId="{F8497FC9-CDE2-4FDB-889C-5A750CE4DBA4}" srcOrd="2" destOrd="0" presId="urn:microsoft.com/office/officeart/2008/layout/HalfCircleOrganizationChart"/>
    <dgm:cxn modelId="{0908E8CD-C4E3-4209-8C81-C727E357476C}" type="presParOf" srcId="{C4101698-3677-4984-835A-94C7B9568ECD}" destId="{CFD8E7AF-099E-447D-AFF0-262351BD9B5C}" srcOrd="4" destOrd="0" presId="urn:microsoft.com/office/officeart/2008/layout/HalfCircleOrganizationChart"/>
    <dgm:cxn modelId="{12CF40F6-6971-40CA-AE73-1A4E86143C70}" type="presParOf" srcId="{C4101698-3677-4984-835A-94C7B9568ECD}" destId="{A1360986-49EB-4501-9E85-90DDEB76ECAD}" srcOrd="5" destOrd="0" presId="urn:microsoft.com/office/officeart/2008/layout/HalfCircleOrganizationChart"/>
    <dgm:cxn modelId="{3B6DDA4F-4CA1-40EC-8BBE-6CBFEC972AFC}" type="presParOf" srcId="{A1360986-49EB-4501-9E85-90DDEB76ECAD}" destId="{5F633371-7EFA-4C8D-956D-BAAB6886484B}" srcOrd="0" destOrd="0" presId="urn:microsoft.com/office/officeart/2008/layout/HalfCircleOrganizationChart"/>
    <dgm:cxn modelId="{4EAB7F02-754E-4B43-9180-2C8AA6246646}" type="presParOf" srcId="{5F633371-7EFA-4C8D-956D-BAAB6886484B}" destId="{7BDBCD75-2EED-43B1-B5B3-8FFC46A96B27}" srcOrd="0" destOrd="0" presId="urn:microsoft.com/office/officeart/2008/layout/HalfCircleOrganizationChart"/>
    <dgm:cxn modelId="{7FBA5980-28BF-498E-8016-2DDF2F94ED1C}" type="presParOf" srcId="{5F633371-7EFA-4C8D-956D-BAAB6886484B}" destId="{79CD63A8-80ED-46E8-AE36-523FA6A72449}" srcOrd="1" destOrd="0" presId="urn:microsoft.com/office/officeart/2008/layout/HalfCircleOrganizationChart"/>
    <dgm:cxn modelId="{D4064FC7-FBFB-440D-93CA-A1A6646D840F}" type="presParOf" srcId="{5F633371-7EFA-4C8D-956D-BAAB6886484B}" destId="{F4C45A1A-9940-4AEB-B924-B560C1F74052}" srcOrd="2" destOrd="0" presId="urn:microsoft.com/office/officeart/2008/layout/HalfCircleOrganizationChart"/>
    <dgm:cxn modelId="{54DEA9C0-8114-4FF6-A984-03CFAB95B1B4}" type="presParOf" srcId="{5F633371-7EFA-4C8D-956D-BAAB6886484B}" destId="{3F6C2F30-A89F-4B6A-998C-2A4C92173B67}" srcOrd="3" destOrd="0" presId="urn:microsoft.com/office/officeart/2008/layout/HalfCircleOrganizationChart"/>
    <dgm:cxn modelId="{64C03B3F-DE92-401F-B701-8B0CBEB112C4}" type="presParOf" srcId="{A1360986-49EB-4501-9E85-90DDEB76ECAD}" destId="{534A219D-4F2A-424E-A455-EFD89169CD16}" srcOrd="1" destOrd="0" presId="urn:microsoft.com/office/officeart/2008/layout/HalfCircleOrganizationChart"/>
    <dgm:cxn modelId="{C730B3A0-EE63-4639-BF5C-45FA725E8D58}" type="presParOf" srcId="{A1360986-49EB-4501-9E85-90DDEB76ECAD}" destId="{1664B039-B820-49BC-B455-B5562983871F}" srcOrd="2" destOrd="0" presId="urn:microsoft.com/office/officeart/2008/layout/HalfCircleOrganizationChart"/>
    <dgm:cxn modelId="{A00873CA-C076-41FF-9577-D16DB3E7CE5D}" type="presParOf" srcId="{1A00DA47-2425-47FC-BD79-8D7E54602136}" destId="{D34A6579-AA68-4C47-BE93-1719D1CCF3E1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B6686E-AFB1-45A6-A60F-FBCE80EEE1EC}" type="doc">
      <dgm:prSet loTypeId="urn:microsoft.com/office/officeart/2005/8/layout/funnel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B5F49FA-5D7F-48B3-95D2-1420CB3F0E54}">
      <dgm:prSet phldrT="[Text]" custT="1"/>
      <dgm:spPr>
        <a:solidFill>
          <a:srgbClr val="FFCC66"/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Alumina</a:t>
          </a:r>
          <a:endParaRPr lang="en-US" sz="1800" dirty="0">
            <a:solidFill>
              <a:schemeClr val="tx1"/>
            </a:solidFill>
          </a:endParaRPr>
        </a:p>
      </dgm:t>
    </dgm:pt>
    <dgm:pt modelId="{ECB64220-00E8-414B-B438-F8194AC0DE5E}" type="parTrans" cxnId="{E8F509DD-4BC1-4A9C-8537-D869C01F2356}">
      <dgm:prSet/>
      <dgm:spPr/>
      <dgm:t>
        <a:bodyPr/>
        <a:lstStyle/>
        <a:p>
          <a:endParaRPr lang="en-US"/>
        </a:p>
      </dgm:t>
    </dgm:pt>
    <dgm:pt modelId="{F52FAFCF-5D8C-45AF-BE78-DB05E428FF11}" type="sibTrans" cxnId="{E8F509DD-4BC1-4A9C-8537-D869C01F2356}">
      <dgm:prSet/>
      <dgm:spPr/>
      <dgm:t>
        <a:bodyPr/>
        <a:lstStyle/>
        <a:p>
          <a:endParaRPr lang="en-US"/>
        </a:p>
      </dgm:t>
    </dgm:pt>
    <dgm:pt modelId="{AF9FCA2E-89CB-4BEA-A098-DC166E6D8198}">
      <dgm:prSet phldrT="[Text]" custT="1"/>
      <dgm:spPr>
        <a:solidFill>
          <a:srgbClr val="CCFF66"/>
        </a:solidFill>
      </dgm:spPr>
      <dgm:t>
        <a:bodyPr/>
        <a:lstStyle/>
        <a:p>
          <a:r>
            <a:rPr lang="en-US" sz="1800" dirty="0" err="1" smtClean="0">
              <a:solidFill>
                <a:schemeClr val="tx1"/>
              </a:solidFill>
            </a:rPr>
            <a:t>CaP</a:t>
          </a:r>
          <a:endParaRPr lang="en-US" sz="1800" dirty="0">
            <a:solidFill>
              <a:schemeClr val="tx1"/>
            </a:solidFill>
          </a:endParaRPr>
        </a:p>
      </dgm:t>
    </dgm:pt>
    <dgm:pt modelId="{1E3FFD17-86AA-4D12-9EA5-D90CCAFFB9DF}" type="parTrans" cxnId="{22D1F04C-D506-44C3-A448-EE596E5858E1}">
      <dgm:prSet/>
      <dgm:spPr/>
      <dgm:t>
        <a:bodyPr/>
        <a:lstStyle/>
        <a:p>
          <a:endParaRPr lang="en-US"/>
        </a:p>
      </dgm:t>
    </dgm:pt>
    <dgm:pt modelId="{4B7CE0EC-B765-4075-8D1D-4B9DC06DFF5C}" type="sibTrans" cxnId="{22D1F04C-D506-44C3-A448-EE596E5858E1}">
      <dgm:prSet/>
      <dgm:spPr/>
      <dgm:t>
        <a:bodyPr/>
        <a:lstStyle/>
        <a:p>
          <a:endParaRPr lang="en-US"/>
        </a:p>
      </dgm:t>
    </dgm:pt>
    <dgm:pt modelId="{E50CB774-4E4B-437F-996D-EDEA219704FE}">
      <dgm:prSet phldrT="[Text]" custT="1"/>
      <dgm:spPr>
        <a:solidFill>
          <a:srgbClr val="66FFCC"/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Zirconia</a:t>
          </a:r>
          <a:endParaRPr lang="en-US" sz="1800" dirty="0">
            <a:solidFill>
              <a:schemeClr val="tx1"/>
            </a:solidFill>
          </a:endParaRPr>
        </a:p>
      </dgm:t>
    </dgm:pt>
    <dgm:pt modelId="{DFABCD18-72D8-4147-B020-E0CE325E2D21}" type="parTrans" cxnId="{EACDF471-22D8-4AEA-AC48-A9814DE37078}">
      <dgm:prSet/>
      <dgm:spPr/>
      <dgm:t>
        <a:bodyPr/>
        <a:lstStyle/>
        <a:p>
          <a:endParaRPr lang="en-US"/>
        </a:p>
      </dgm:t>
    </dgm:pt>
    <dgm:pt modelId="{90EBB550-9DDA-46C8-A09F-293C705FB9C3}" type="sibTrans" cxnId="{EACDF471-22D8-4AEA-AC48-A9814DE37078}">
      <dgm:prSet/>
      <dgm:spPr/>
      <dgm:t>
        <a:bodyPr/>
        <a:lstStyle/>
        <a:p>
          <a:endParaRPr lang="en-US"/>
        </a:p>
      </dgm:t>
    </dgm:pt>
    <dgm:pt modelId="{52F9FA6A-7914-4AC4-8C93-8737EF0B5C59}">
      <dgm:prSet phldrT="[Text]" custT="1"/>
      <dgm:spPr/>
      <dgm:t>
        <a:bodyPr/>
        <a:lstStyle/>
        <a:p>
          <a:r>
            <a:rPr lang="en-US" sz="2400" b="1" dirty="0" err="1" smtClean="0">
              <a:solidFill>
                <a:srgbClr val="FF0000"/>
              </a:solidFill>
            </a:rPr>
            <a:t>Bioceramics</a:t>
          </a:r>
          <a:endParaRPr lang="en-US" sz="2400" b="1" dirty="0">
            <a:solidFill>
              <a:srgbClr val="FF0000"/>
            </a:solidFill>
          </a:endParaRPr>
        </a:p>
      </dgm:t>
    </dgm:pt>
    <dgm:pt modelId="{2CD483AD-E575-44DE-969F-1BF5170B7EA7}" type="parTrans" cxnId="{4ABD610F-F5B7-4E0E-872F-7C688E4754B9}">
      <dgm:prSet/>
      <dgm:spPr/>
      <dgm:t>
        <a:bodyPr/>
        <a:lstStyle/>
        <a:p>
          <a:endParaRPr lang="en-US"/>
        </a:p>
      </dgm:t>
    </dgm:pt>
    <dgm:pt modelId="{85D6D8EA-70A3-4FDC-852A-6E598D3257DC}" type="sibTrans" cxnId="{4ABD610F-F5B7-4E0E-872F-7C688E4754B9}">
      <dgm:prSet/>
      <dgm:spPr/>
      <dgm:t>
        <a:bodyPr/>
        <a:lstStyle/>
        <a:p>
          <a:endParaRPr lang="en-US"/>
        </a:p>
      </dgm:t>
    </dgm:pt>
    <dgm:pt modelId="{FFC1D20D-0574-4E60-A674-9525971CDF4A}" type="pres">
      <dgm:prSet presAssocID="{8BB6686E-AFB1-45A6-A60F-FBCE80EEE1EC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89D52C-99BF-4AE9-A76E-D05774DC66EE}" type="pres">
      <dgm:prSet presAssocID="{8BB6686E-AFB1-45A6-A60F-FBCE80EEE1EC}" presName="ellipse" presStyleLbl="trBgShp" presStyleIdx="0" presStyleCnt="1"/>
      <dgm:spPr/>
    </dgm:pt>
    <dgm:pt modelId="{F8537608-76E5-4750-A59E-78B3762399F2}" type="pres">
      <dgm:prSet presAssocID="{8BB6686E-AFB1-45A6-A60F-FBCE80EEE1EC}" presName="arrow1" presStyleLbl="fgShp" presStyleIdx="0" presStyleCnt="1"/>
      <dgm:spPr/>
    </dgm:pt>
    <dgm:pt modelId="{5A6F0B9F-2050-4208-AADB-582616BC27C5}" type="pres">
      <dgm:prSet presAssocID="{8BB6686E-AFB1-45A6-A60F-FBCE80EEE1EC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BDB9E4-53D4-4324-8033-A3022A2F9838}" type="pres">
      <dgm:prSet presAssocID="{AF9FCA2E-89CB-4BEA-A098-DC166E6D8198}" presName="item1" presStyleLbl="node1" presStyleIdx="0" presStyleCnt="3" custScaleX="86353" custScaleY="86353" custLinFactNeighborX="18912" custLinFactNeighborY="-684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1FCAC9-6B0C-4053-9D68-22C44CA15AA1}" type="pres">
      <dgm:prSet presAssocID="{E50CB774-4E4B-437F-996D-EDEA219704FE}" presName="item2" presStyleLbl="node1" presStyleIdx="1" presStyleCnt="3" custScaleX="85671" custScaleY="79728" custLinFactNeighborX="-5882" custLinFactNeighborY="236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34C23E-FCC1-4734-9CD4-A21BFEF0EF13}" type="pres">
      <dgm:prSet presAssocID="{52F9FA6A-7914-4AC4-8C93-8737EF0B5C59}" presName="item3" presStyleLbl="node1" presStyleIdx="2" presStyleCnt="3" custScaleX="87740" custScaleY="87740" custLinFactNeighborX="-77592" custLinFactNeighborY="-414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B58A65-F624-46D5-9DED-78000BA82B97}" type="pres">
      <dgm:prSet presAssocID="{8BB6686E-AFB1-45A6-A60F-FBCE80EEE1EC}" presName="funnel" presStyleLbl="trAlignAcc1" presStyleIdx="0" presStyleCnt="1" custLinFactNeighborX="596" custLinFactNeighborY="195"/>
      <dgm:spPr/>
    </dgm:pt>
  </dgm:ptLst>
  <dgm:cxnLst>
    <dgm:cxn modelId="{DABB07F7-EF54-43A6-8C6E-958B719F7116}" type="presOf" srcId="{9B5F49FA-5D7F-48B3-95D2-1420CB3F0E54}" destId="{7E34C23E-FCC1-4734-9CD4-A21BFEF0EF13}" srcOrd="0" destOrd="0" presId="urn:microsoft.com/office/officeart/2005/8/layout/funnel1"/>
    <dgm:cxn modelId="{9BD08CB8-2BAB-45A2-A2D4-EDE38EC697B0}" type="presOf" srcId="{52F9FA6A-7914-4AC4-8C93-8737EF0B5C59}" destId="{5A6F0B9F-2050-4208-AADB-582616BC27C5}" srcOrd="0" destOrd="0" presId="urn:microsoft.com/office/officeart/2005/8/layout/funnel1"/>
    <dgm:cxn modelId="{00EAD161-17F6-42B5-8E81-B03699A3A7C3}" type="presOf" srcId="{8BB6686E-AFB1-45A6-A60F-FBCE80EEE1EC}" destId="{FFC1D20D-0574-4E60-A674-9525971CDF4A}" srcOrd="0" destOrd="0" presId="urn:microsoft.com/office/officeart/2005/8/layout/funnel1"/>
    <dgm:cxn modelId="{E8F509DD-4BC1-4A9C-8537-D869C01F2356}" srcId="{8BB6686E-AFB1-45A6-A60F-FBCE80EEE1EC}" destId="{9B5F49FA-5D7F-48B3-95D2-1420CB3F0E54}" srcOrd="0" destOrd="0" parTransId="{ECB64220-00E8-414B-B438-F8194AC0DE5E}" sibTransId="{F52FAFCF-5D8C-45AF-BE78-DB05E428FF11}"/>
    <dgm:cxn modelId="{4ABD610F-F5B7-4E0E-872F-7C688E4754B9}" srcId="{8BB6686E-AFB1-45A6-A60F-FBCE80EEE1EC}" destId="{52F9FA6A-7914-4AC4-8C93-8737EF0B5C59}" srcOrd="3" destOrd="0" parTransId="{2CD483AD-E575-44DE-969F-1BF5170B7EA7}" sibTransId="{85D6D8EA-70A3-4FDC-852A-6E598D3257DC}"/>
    <dgm:cxn modelId="{22D1F04C-D506-44C3-A448-EE596E5858E1}" srcId="{8BB6686E-AFB1-45A6-A60F-FBCE80EEE1EC}" destId="{AF9FCA2E-89CB-4BEA-A098-DC166E6D8198}" srcOrd="1" destOrd="0" parTransId="{1E3FFD17-86AA-4D12-9EA5-D90CCAFFB9DF}" sibTransId="{4B7CE0EC-B765-4075-8D1D-4B9DC06DFF5C}"/>
    <dgm:cxn modelId="{EACDF471-22D8-4AEA-AC48-A9814DE37078}" srcId="{8BB6686E-AFB1-45A6-A60F-FBCE80EEE1EC}" destId="{E50CB774-4E4B-437F-996D-EDEA219704FE}" srcOrd="2" destOrd="0" parTransId="{DFABCD18-72D8-4147-B020-E0CE325E2D21}" sibTransId="{90EBB550-9DDA-46C8-A09F-293C705FB9C3}"/>
    <dgm:cxn modelId="{88CB2DBB-682D-4668-B12A-C99E940CF0C5}" type="presOf" srcId="{E50CB774-4E4B-437F-996D-EDEA219704FE}" destId="{37BDB9E4-53D4-4324-8033-A3022A2F9838}" srcOrd="0" destOrd="0" presId="urn:microsoft.com/office/officeart/2005/8/layout/funnel1"/>
    <dgm:cxn modelId="{B3191173-FCBF-43AE-B10A-5343F2B1FD16}" type="presOf" srcId="{AF9FCA2E-89CB-4BEA-A098-DC166E6D8198}" destId="{D71FCAC9-6B0C-4053-9D68-22C44CA15AA1}" srcOrd="0" destOrd="0" presId="urn:microsoft.com/office/officeart/2005/8/layout/funnel1"/>
    <dgm:cxn modelId="{ED5C0F68-958C-4AE3-91F4-3D29D38DEDAA}" type="presParOf" srcId="{FFC1D20D-0574-4E60-A674-9525971CDF4A}" destId="{8A89D52C-99BF-4AE9-A76E-D05774DC66EE}" srcOrd="0" destOrd="0" presId="urn:microsoft.com/office/officeart/2005/8/layout/funnel1"/>
    <dgm:cxn modelId="{07912570-1EA1-457F-81F1-F8B0198190D9}" type="presParOf" srcId="{FFC1D20D-0574-4E60-A674-9525971CDF4A}" destId="{F8537608-76E5-4750-A59E-78B3762399F2}" srcOrd="1" destOrd="0" presId="urn:microsoft.com/office/officeart/2005/8/layout/funnel1"/>
    <dgm:cxn modelId="{4F2DBD4A-A0B1-48CB-ADF8-0DEC80373AB6}" type="presParOf" srcId="{FFC1D20D-0574-4E60-A674-9525971CDF4A}" destId="{5A6F0B9F-2050-4208-AADB-582616BC27C5}" srcOrd="2" destOrd="0" presId="urn:microsoft.com/office/officeart/2005/8/layout/funnel1"/>
    <dgm:cxn modelId="{E2C509A5-8B6C-46B8-B8A7-41EA20A76339}" type="presParOf" srcId="{FFC1D20D-0574-4E60-A674-9525971CDF4A}" destId="{37BDB9E4-53D4-4324-8033-A3022A2F9838}" srcOrd="3" destOrd="0" presId="urn:microsoft.com/office/officeart/2005/8/layout/funnel1"/>
    <dgm:cxn modelId="{9F597B8F-DAAE-499D-828C-70D788F88C9E}" type="presParOf" srcId="{FFC1D20D-0574-4E60-A674-9525971CDF4A}" destId="{D71FCAC9-6B0C-4053-9D68-22C44CA15AA1}" srcOrd="4" destOrd="0" presId="urn:microsoft.com/office/officeart/2005/8/layout/funnel1"/>
    <dgm:cxn modelId="{E3F36309-19E5-4339-B1A4-5FC19E79188A}" type="presParOf" srcId="{FFC1D20D-0574-4E60-A674-9525971CDF4A}" destId="{7E34C23E-FCC1-4734-9CD4-A21BFEF0EF13}" srcOrd="5" destOrd="0" presId="urn:microsoft.com/office/officeart/2005/8/layout/funnel1"/>
    <dgm:cxn modelId="{EE00955E-5E0E-4BC0-BB48-02D5AFB9C289}" type="presParOf" srcId="{FFC1D20D-0574-4E60-A674-9525971CDF4A}" destId="{06B58A65-F624-46D5-9DED-78000BA82B9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99CFEB-F0A5-4E9A-ABAA-F284248310B9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5BA73CB-FAE4-4701-AEB0-49FA8E92F069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A50021"/>
              </a:solidFill>
            </a:rPr>
            <a:t>&lt; 1960</a:t>
          </a:r>
          <a:endParaRPr lang="en-US" sz="2400" b="1" dirty="0">
            <a:solidFill>
              <a:srgbClr val="A50021"/>
            </a:solidFill>
          </a:endParaRPr>
        </a:p>
      </dgm:t>
    </dgm:pt>
    <dgm:pt modelId="{0ED636ED-0A54-43A0-9189-A284871D518F}" type="parTrans" cxnId="{43E03564-9AB5-47B4-B346-1081CAB0E265}">
      <dgm:prSet/>
      <dgm:spPr/>
      <dgm:t>
        <a:bodyPr/>
        <a:lstStyle/>
        <a:p>
          <a:endParaRPr lang="en-US"/>
        </a:p>
      </dgm:t>
    </dgm:pt>
    <dgm:pt modelId="{B2FB466A-7AA8-4E96-97DC-2EC3D37E1445}" type="sibTrans" cxnId="{43E03564-9AB5-47B4-B346-1081CAB0E265}">
      <dgm:prSet/>
      <dgm:spPr/>
      <dgm:t>
        <a:bodyPr/>
        <a:lstStyle/>
        <a:p>
          <a:endParaRPr lang="en-US"/>
        </a:p>
      </dgm:t>
    </dgm:pt>
    <dgm:pt modelId="{230B18C3-BAAE-4D6A-834F-97A44307A06F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A50021"/>
              </a:solidFill>
            </a:rPr>
            <a:t>1960</a:t>
          </a:r>
          <a:endParaRPr lang="en-US" sz="2400" b="1" dirty="0">
            <a:solidFill>
              <a:srgbClr val="A50021"/>
            </a:solidFill>
          </a:endParaRPr>
        </a:p>
      </dgm:t>
    </dgm:pt>
    <dgm:pt modelId="{49C203F4-AE87-4066-B3D3-70AD1BD4249F}" type="parTrans" cxnId="{B3EE71B1-6241-4AB5-B2D1-4480EBF0D429}">
      <dgm:prSet/>
      <dgm:spPr/>
      <dgm:t>
        <a:bodyPr/>
        <a:lstStyle/>
        <a:p>
          <a:endParaRPr lang="en-US"/>
        </a:p>
      </dgm:t>
    </dgm:pt>
    <dgm:pt modelId="{D84B80C8-5DDE-49AD-9E12-59384F1129CF}" type="sibTrans" cxnId="{B3EE71B1-6241-4AB5-B2D1-4480EBF0D429}">
      <dgm:prSet/>
      <dgm:spPr/>
      <dgm:t>
        <a:bodyPr/>
        <a:lstStyle/>
        <a:p>
          <a:endParaRPr lang="en-US"/>
        </a:p>
      </dgm:t>
    </dgm:pt>
    <dgm:pt modelId="{6B450061-C1E1-4E6C-B75D-03E2FD72D9A8}">
      <dgm:prSet phldrT="[Text]" custT="1"/>
      <dgm:spPr/>
      <dgm:t>
        <a:bodyPr/>
        <a:lstStyle/>
        <a:p>
          <a:r>
            <a:rPr lang="en-US" sz="1800" dirty="0" smtClean="0"/>
            <a:t>L. W. Smith introduced </a:t>
          </a:r>
          <a:r>
            <a:rPr lang="en-US" sz="1800" dirty="0" err="1" smtClean="0"/>
            <a:t>Cerosium</a:t>
          </a:r>
          <a:r>
            <a:rPr lang="en-US" sz="1800" dirty="0" smtClean="0"/>
            <a:t>, silica aluminate as bone substitute materials</a:t>
          </a:r>
          <a:endParaRPr lang="en-US" sz="1800" dirty="0"/>
        </a:p>
      </dgm:t>
    </dgm:pt>
    <dgm:pt modelId="{6215B70C-6B5C-45BA-B94D-F0839EAFD207}" type="parTrans" cxnId="{53AB91B7-2551-4CC8-A9FE-D9BDCAB9E945}">
      <dgm:prSet/>
      <dgm:spPr/>
      <dgm:t>
        <a:bodyPr/>
        <a:lstStyle/>
        <a:p>
          <a:endParaRPr lang="en-US"/>
        </a:p>
      </dgm:t>
    </dgm:pt>
    <dgm:pt modelId="{FF49C3F6-039B-4BF8-B60E-67F088542196}" type="sibTrans" cxnId="{53AB91B7-2551-4CC8-A9FE-D9BDCAB9E945}">
      <dgm:prSet/>
      <dgm:spPr/>
      <dgm:t>
        <a:bodyPr/>
        <a:lstStyle/>
        <a:p>
          <a:endParaRPr lang="en-US"/>
        </a:p>
      </dgm:t>
    </dgm:pt>
    <dgm:pt modelId="{469A35F9-81CD-4794-B493-23D64A497095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A50021"/>
              </a:solidFill>
            </a:rPr>
            <a:t>1970</a:t>
          </a:r>
          <a:endParaRPr lang="en-US" sz="2400" b="1" dirty="0">
            <a:solidFill>
              <a:srgbClr val="A50021"/>
            </a:solidFill>
          </a:endParaRPr>
        </a:p>
      </dgm:t>
    </dgm:pt>
    <dgm:pt modelId="{C6C3DC5D-3680-4419-A387-F60501496B64}" type="parTrans" cxnId="{80A53DFE-85B1-43E3-A1E8-C1E9D5E7FDEC}">
      <dgm:prSet/>
      <dgm:spPr/>
      <dgm:t>
        <a:bodyPr/>
        <a:lstStyle/>
        <a:p>
          <a:endParaRPr lang="en-US"/>
        </a:p>
      </dgm:t>
    </dgm:pt>
    <dgm:pt modelId="{A6EB7937-FA9E-4E2E-9CF0-1C85A7F114B4}" type="sibTrans" cxnId="{80A53DFE-85B1-43E3-A1E8-C1E9D5E7FDEC}">
      <dgm:prSet/>
      <dgm:spPr/>
      <dgm:t>
        <a:bodyPr/>
        <a:lstStyle/>
        <a:p>
          <a:endParaRPr lang="en-US"/>
        </a:p>
      </dgm:t>
    </dgm:pt>
    <dgm:pt modelId="{28C4975C-A3B1-4A07-972E-E3B302E5C980}">
      <dgm:prSet phldrT="[Text]" custT="1"/>
      <dgm:spPr/>
      <dgm:t>
        <a:bodyPr/>
        <a:lstStyle/>
        <a:p>
          <a:r>
            <a:rPr lang="en-US" sz="1800" dirty="0" smtClean="0"/>
            <a:t>Development of alumina compound for load-bearing application such as total hip </a:t>
          </a:r>
          <a:r>
            <a:rPr lang="en-US" sz="1800" dirty="0" err="1" smtClean="0"/>
            <a:t>arthroplasty</a:t>
          </a:r>
          <a:endParaRPr lang="en-US" sz="1800" dirty="0"/>
        </a:p>
      </dgm:t>
    </dgm:pt>
    <dgm:pt modelId="{9D763D70-2CBC-4883-899A-88E1A9BEC39A}" type="parTrans" cxnId="{6A90862B-4F59-476E-B548-79286BA324A1}">
      <dgm:prSet/>
      <dgm:spPr/>
      <dgm:t>
        <a:bodyPr/>
        <a:lstStyle/>
        <a:p>
          <a:endParaRPr lang="en-US"/>
        </a:p>
      </dgm:t>
    </dgm:pt>
    <dgm:pt modelId="{5A5BC048-3E89-48F0-8EBB-622837CB79C6}" type="sibTrans" cxnId="{6A90862B-4F59-476E-B548-79286BA324A1}">
      <dgm:prSet/>
      <dgm:spPr/>
      <dgm:t>
        <a:bodyPr/>
        <a:lstStyle/>
        <a:p>
          <a:endParaRPr lang="en-US"/>
        </a:p>
      </dgm:t>
    </dgm:pt>
    <dgm:pt modelId="{1EDA0A42-A797-44AF-AF3D-A63EE45292A5}">
      <dgm:prSet phldrT="[Text]" custT="1"/>
      <dgm:spPr/>
      <dgm:t>
        <a:bodyPr/>
        <a:lstStyle/>
        <a:p>
          <a:r>
            <a:rPr lang="en-US" sz="1800" dirty="0" err="1" smtClean="0"/>
            <a:t>Eyring</a:t>
          </a:r>
          <a:r>
            <a:rPr lang="en-US" sz="1800" dirty="0" smtClean="0"/>
            <a:t> &amp; Campbell developed temporary alumina osteotomy spacer</a:t>
          </a:r>
          <a:endParaRPr lang="en-US" sz="1800" dirty="0"/>
        </a:p>
      </dgm:t>
    </dgm:pt>
    <dgm:pt modelId="{99B87B52-53D5-4D71-A8FA-4C6A6F2D65C9}" type="parTrans" cxnId="{A9F5ABF0-D0DA-418B-8563-CCE2B35CF047}">
      <dgm:prSet/>
      <dgm:spPr/>
      <dgm:t>
        <a:bodyPr/>
        <a:lstStyle/>
        <a:p>
          <a:endParaRPr lang="en-US"/>
        </a:p>
      </dgm:t>
    </dgm:pt>
    <dgm:pt modelId="{08F2A81B-ED03-4CA0-9898-3CD94AAE213F}" type="sibTrans" cxnId="{A9F5ABF0-D0DA-418B-8563-CCE2B35CF047}">
      <dgm:prSet/>
      <dgm:spPr/>
      <dgm:t>
        <a:bodyPr/>
        <a:lstStyle/>
        <a:p>
          <a:endParaRPr lang="en-US"/>
        </a:p>
      </dgm:t>
    </dgm:pt>
    <dgm:pt modelId="{1DEEB36B-19BE-4E20-A3B2-5DF472BF56AF}">
      <dgm:prSet phldrT="[Text]" custT="1"/>
      <dgm:spPr/>
      <dgm:t>
        <a:bodyPr/>
        <a:lstStyle/>
        <a:p>
          <a:r>
            <a:rPr lang="en-US" sz="1800" dirty="0" err="1" smtClean="0"/>
            <a:t>Sandhaus</a:t>
          </a:r>
          <a:r>
            <a:rPr lang="en-US" sz="1800" dirty="0" smtClean="0"/>
            <a:t> utilized screw shape alumina as dental implant</a:t>
          </a:r>
          <a:endParaRPr lang="en-US" sz="1800" dirty="0"/>
        </a:p>
      </dgm:t>
    </dgm:pt>
    <dgm:pt modelId="{28D6073C-F530-49A1-A982-12CF7EDB5282}" type="parTrans" cxnId="{03CF57C3-B0EE-4B89-BC58-B44A57A9DB03}">
      <dgm:prSet/>
      <dgm:spPr/>
      <dgm:t>
        <a:bodyPr/>
        <a:lstStyle/>
        <a:p>
          <a:endParaRPr lang="en-US"/>
        </a:p>
      </dgm:t>
    </dgm:pt>
    <dgm:pt modelId="{F55E6624-028D-4635-A7BD-076A30E6E47C}" type="sibTrans" cxnId="{03CF57C3-B0EE-4B89-BC58-B44A57A9DB03}">
      <dgm:prSet/>
      <dgm:spPr/>
      <dgm:t>
        <a:bodyPr/>
        <a:lstStyle/>
        <a:p>
          <a:endParaRPr lang="en-US"/>
        </a:p>
      </dgm:t>
    </dgm:pt>
    <dgm:pt modelId="{5A8EDE20-9644-4F8A-9562-0F2E8991B409}">
      <dgm:prSet phldrT="[Text]" custT="1"/>
      <dgm:spPr/>
      <dgm:t>
        <a:bodyPr/>
        <a:lstStyle/>
        <a:p>
          <a:r>
            <a:rPr lang="en-US" sz="1800" dirty="0" smtClean="0"/>
            <a:t>Alumina has been introduced in German patent as one of biomaterials</a:t>
          </a:r>
          <a:endParaRPr lang="en-US" sz="1800" dirty="0"/>
        </a:p>
      </dgm:t>
    </dgm:pt>
    <dgm:pt modelId="{B465FA86-B6EB-40C6-B577-E43E565D7286}" type="sibTrans" cxnId="{1660A503-3B74-4BDB-8335-473FB7D7E88A}">
      <dgm:prSet/>
      <dgm:spPr/>
      <dgm:t>
        <a:bodyPr/>
        <a:lstStyle/>
        <a:p>
          <a:endParaRPr lang="en-US"/>
        </a:p>
      </dgm:t>
    </dgm:pt>
    <dgm:pt modelId="{1C2C2279-04C5-4FD8-9065-2D9C1E341917}" type="parTrans" cxnId="{1660A503-3B74-4BDB-8335-473FB7D7E88A}">
      <dgm:prSet/>
      <dgm:spPr/>
      <dgm:t>
        <a:bodyPr/>
        <a:lstStyle/>
        <a:p>
          <a:endParaRPr lang="en-US"/>
        </a:p>
      </dgm:t>
    </dgm:pt>
    <dgm:pt modelId="{9FCA41A1-3C3F-4F14-8B7C-92EDA1BED60B}" type="pres">
      <dgm:prSet presAssocID="{9899CFEB-F0A5-4E9A-ABAA-F284248310B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E85411-1D74-4D44-8A3E-EF72AA74A7F2}" type="pres">
      <dgm:prSet presAssocID="{05BA73CB-FAE4-4701-AEB0-49FA8E92F069}" presName="composite" presStyleCnt="0"/>
      <dgm:spPr/>
    </dgm:pt>
    <dgm:pt modelId="{1A705950-9F61-4D9F-A79D-B7329EE85014}" type="pres">
      <dgm:prSet presAssocID="{05BA73CB-FAE4-4701-AEB0-49FA8E92F06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DB6463-1902-4FC4-B502-6C3B24E9138E}" type="pres">
      <dgm:prSet presAssocID="{05BA73CB-FAE4-4701-AEB0-49FA8E92F06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6AD577-78A5-46DA-9194-6602B686389F}" type="pres">
      <dgm:prSet presAssocID="{B2FB466A-7AA8-4E96-97DC-2EC3D37E1445}" presName="sp" presStyleCnt="0"/>
      <dgm:spPr/>
    </dgm:pt>
    <dgm:pt modelId="{0E279A1E-3156-4EFE-9A9F-5D3862F5895D}" type="pres">
      <dgm:prSet presAssocID="{230B18C3-BAAE-4D6A-834F-97A44307A06F}" presName="composite" presStyleCnt="0"/>
      <dgm:spPr/>
    </dgm:pt>
    <dgm:pt modelId="{AAAEEF31-C72C-4ED5-9B1D-8838C86812B7}" type="pres">
      <dgm:prSet presAssocID="{230B18C3-BAAE-4D6A-834F-97A44307A06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81D1B1-7C94-4B56-94A3-1D36C7E3F372}" type="pres">
      <dgm:prSet presAssocID="{230B18C3-BAAE-4D6A-834F-97A44307A06F}" presName="descendantText" presStyleLbl="alignAcc1" presStyleIdx="1" presStyleCnt="3" custScaleY="152210" custLinFactNeighborX="-137" custLinFactNeighborY="26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5BC7DB-5C75-424F-8CA1-7A4245B2724D}" type="pres">
      <dgm:prSet presAssocID="{D84B80C8-5DDE-49AD-9E12-59384F1129CF}" presName="sp" presStyleCnt="0"/>
      <dgm:spPr/>
    </dgm:pt>
    <dgm:pt modelId="{326A0F8A-47A7-4C51-ADD0-8B54BF63800E}" type="pres">
      <dgm:prSet presAssocID="{469A35F9-81CD-4794-B493-23D64A497095}" presName="composite" presStyleCnt="0"/>
      <dgm:spPr/>
    </dgm:pt>
    <dgm:pt modelId="{C45397A4-F25A-4A80-997A-7394B61EE182}" type="pres">
      <dgm:prSet presAssocID="{469A35F9-81CD-4794-B493-23D64A49709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5A58DC-D044-4C71-9367-8BA2BCC5A9C3}" type="pres">
      <dgm:prSet presAssocID="{469A35F9-81CD-4794-B493-23D64A49709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A6EB17-F2B3-4768-A0D0-DF8575FE5A62}" type="presOf" srcId="{469A35F9-81CD-4794-B493-23D64A497095}" destId="{C45397A4-F25A-4A80-997A-7394B61EE182}" srcOrd="0" destOrd="0" presId="urn:microsoft.com/office/officeart/2005/8/layout/chevron2"/>
    <dgm:cxn modelId="{91EE83AE-8CA2-44B4-9BC5-9A417B0EBACF}" type="presOf" srcId="{5A8EDE20-9644-4F8A-9562-0F2E8991B409}" destId="{C2DB6463-1902-4FC4-B502-6C3B24E9138E}" srcOrd="0" destOrd="0" presId="urn:microsoft.com/office/officeart/2005/8/layout/chevron2"/>
    <dgm:cxn modelId="{03CF57C3-B0EE-4B89-BC58-B44A57A9DB03}" srcId="{230B18C3-BAAE-4D6A-834F-97A44307A06F}" destId="{1DEEB36B-19BE-4E20-A3B2-5DF472BF56AF}" srcOrd="2" destOrd="0" parTransId="{28D6073C-F530-49A1-A982-12CF7EDB5282}" sibTransId="{F55E6624-028D-4635-A7BD-076A30E6E47C}"/>
    <dgm:cxn modelId="{1660A503-3B74-4BDB-8335-473FB7D7E88A}" srcId="{05BA73CB-FAE4-4701-AEB0-49FA8E92F069}" destId="{5A8EDE20-9644-4F8A-9562-0F2E8991B409}" srcOrd="0" destOrd="0" parTransId="{1C2C2279-04C5-4FD8-9065-2D9C1E341917}" sibTransId="{B465FA86-B6EB-40C6-B577-E43E565D7286}"/>
    <dgm:cxn modelId="{43E03564-9AB5-47B4-B346-1081CAB0E265}" srcId="{9899CFEB-F0A5-4E9A-ABAA-F284248310B9}" destId="{05BA73CB-FAE4-4701-AEB0-49FA8E92F069}" srcOrd="0" destOrd="0" parTransId="{0ED636ED-0A54-43A0-9189-A284871D518F}" sibTransId="{B2FB466A-7AA8-4E96-97DC-2EC3D37E1445}"/>
    <dgm:cxn modelId="{89DE8465-70DB-4B76-83EE-DBDEC8A173BD}" type="presOf" srcId="{28C4975C-A3B1-4A07-972E-E3B302E5C980}" destId="{D65A58DC-D044-4C71-9367-8BA2BCC5A9C3}" srcOrd="0" destOrd="0" presId="urn:microsoft.com/office/officeart/2005/8/layout/chevron2"/>
    <dgm:cxn modelId="{9211E46E-3494-431B-8E4E-6A435A88E339}" type="presOf" srcId="{9899CFEB-F0A5-4E9A-ABAA-F284248310B9}" destId="{9FCA41A1-3C3F-4F14-8B7C-92EDA1BED60B}" srcOrd="0" destOrd="0" presId="urn:microsoft.com/office/officeart/2005/8/layout/chevron2"/>
    <dgm:cxn modelId="{6A90862B-4F59-476E-B548-79286BA324A1}" srcId="{469A35F9-81CD-4794-B493-23D64A497095}" destId="{28C4975C-A3B1-4A07-972E-E3B302E5C980}" srcOrd="0" destOrd="0" parTransId="{9D763D70-2CBC-4883-899A-88E1A9BEC39A}" sibTransId="{5A5BC048-3E89-48F0-8EBB-622837CB79C6}"/>
    <dgm:cxn modelId="{02B9A107-FF0C-48DA-AACB-706B3B80018A}" type="presOf" srcId="{230B18C3-BAAE-4D6A-834F-97A44307A06F}" destId="{AAAEEF31-C72C-4ED5-9B1D-8838C86812B7}" srcOrd="0" destOrd="0" presId="urn:microsoft.com/office/officeart/2005/8/layout/chevron2"/>
    <dgm:cxn modelId="{E61DB152-FBBD-4794-BBA7-1061B18ED84D}" type="presOf" srcId="{1DEEB36B-19BE-4E20-A3B2-5DF472BF56AF}" destId="{A381D1B1-7C94-4B56-94A3-1D36C7E3F372}" srcOrd="0" destOrd="2" presId="urn:microsoft.com/office/officeart/2005/8/layout/chevron2"/>
    <dgm:cxn modelId="{90E856A4-7326-4657-AB33-78EF2EFE7768}" type="presOf" srcId="{05BA73CB-FAE4-4701-AEB0-49FA8E92F069}" destId="{1A705950-9F61-4D9F-A79D-B7329EE85014}" srcOrd="0" destOrd="0" presId="urn:microsoft.com/office/officeart/2005/8/layout/chevron2"/>
    <dgm:cxn modelId="{80A53DFE-85B1-43E3-A1E8-C1E9D5E7FDEC}" srcId="{9899CFEB-F0A5-4E9A-ABAA-F284248310B9}" destId="{469A35F9-81CD-4794-B493-23D64A497095}" srcOrd="2" destOrd="0" parTransId="{C6C3DC5D-3680-4419-A387-F60501496B64}" sibTransId="{A6EB7937-FA9E-4E2E-9CF0-1C85A7F114B4}"/>
    <dgm:cxn modelId="{B3EE71B1-6241-4AB5-B2D1-4480EBF0D429}" srcId="{9899CFEB-F0A5-4E9A-ABAA-F284248310B9}" destId="{230B18C3-BAAE-4D6A-834F-97A44307A06F}" srcOrd="1" destOrd="0" parTransId="{49C203F4-AE87-4066-B3D3-70AD1BD4249F}" sibTransId="{D84B80C8-5DDE-49AD-9E12-59384F1129CF}"/>
    <dgm:cxn modelId="{3F64CDCA-D4CE-407E-A47E-26B207AE55C2}" type="presOf" srcId="{6B450061-C1E1-4E6C-B75D-03E2FD72D9A8}" destId="{A381D1B1-7C94-4B56-94A3-1D36C7E3F372}" srcOrd="0" destOrd="0" presId="urn:microsoft.com/office/officeart/2005/8/layout/chevron2"/>
    <dgm:cxn modelId="{A4D1B35C-25F1-4757-9DDF-35AE8E8B4D60}" type="presOf" srcId="{1EDA0A42-A797-44AF-AF3D-A63EE45292A5}" destId="{A381D1B1-7C94-4B56-94A3-1D36C7E3F372}" srcOrd="0" destOrd="1" presId="urn:microsoft.com/office/officeart/2005/8/layout/chevron2"/>
    <dgm:cxn modelId="{A9F5ABF0-D0DA-418B-8563-CCE2B35CF047}" srcId="{230B18C3-BAAE-4D6A-834F-97A44307A06F}" destId="{1EDA0A42-A797-44AF-AF3D-A63EE45292A5}" srcOrd="1" destOrd="0" parTransId="{99B87B52-53D5-4D71-A8FA-4C6A6F2D65C9}" sibTransId="{08F2A81B-ED03-4CA0-9898-3CD94AAE213F}"/>
    <dgm:cxn modelId="{53AB91B7-2551-4CC8-A9FE-D9BDCAB9E945}" srcId="{230B18C3-BAAE-4D6A-834F-97A44307A06F}" destId="{6B450061-C1E1-4E6C-B75D-03E2FD72D9A8}" srcOrd="0" destOrd="0" parTransId="{6215B70C-6B5C-45BA-B94D-F0839EAFD207}" sibTransId="{FF49C3F6-039B-4BF8-B60E-67F088542196}"/>
    <dgm:cxn modelId="{7B1EFCA0-0EB0-4ACA-8BA1-900F5A62F893}" type="presParOf" srcId="{9FCA41A1-3C3F-4F14-8B7C-92EDA1BED60B}" destId="{ACE85411-1D74-4D44-8A3E-EF72AA74A7F2}" srcOrd="0" destOrd="0" presId="urn:microsoft.com/office/officeart/2005/8/layout/chevron2"/>
    <dgm:cxn modelId="{F9D3E216-A7FE-4752-8DFD-944FFE47FA00}" type="presParOf" srcId="{ACE85411-1D74-4D44-8A3E-EF72AA74A7F2}" destId="{1A705950-9F61-4D9F-A79D-B7329EE85014}" srcOrd="0" destOrd="0" presId="urn:microsoft.com/office/officeart/2005/8/layout/chevron2"/>
    <dgm:cxn modelId="{3987849C-9A0C-4795-AAB5-2BEB82BFD81B}" type="presParOf" srcId="{ACE85411-1D74-4D44-8A3E-EF72AA74A7F2}" destId="{C2DB6463-1902-4FC4-B502-6C3B24E9138E}" srcOrd="1" destOrd="0" presId="urn:microsoft.com/office/officeart/2005/8/layout/chevron2"/>
    <dgm:cxn modelId="{5EEF2CE6-F325-434E-A963-89F21C470278}" type="presParOf" srcId="{9FCA41A1-3C3F-4F14-8B7C-92EDA1BED60B}" destId="{376AD577-78A5-46DA-9194-6602B686389F}" srcOrd="1" destOrd="0" presId="urn:microsoft.com/office/officeart/2005/8/layout/chevron2"/>
    <dgm:cxn modelId="{2518E0AD-AFFC-438E-B9CD-1790E0DF443C}" type="presParOf" srcId="{9FCA41A1-3C3F-4F14-8B7C-92EDA1BED60B}" destId="{0E279A1E-3156-4EFE-9A9F-5D3862F5895D}" srcOrd="2" destOrd="0" presId="urn:microsoft.com/office/officeart/2005/8/layout/chevron2"/>
    <dgm:cxn modelId="{10CFF3A7-2346-43E8-9DDB-825AA4C56CC0}" type="presParOf" srcId="{0E279A1E-3156-4EFE-9A9F-5D3862F5895D}" destId="{AAAEEF31-C72C-4ED5-9B1D-8838C86812B7}" srcOrd="0" destOrd="0" presId="urn:microsoft.com/office/officeart/2005/8/layout/chevron2"/>
    <dgm:cxn modelId="{D1F79AC9-9C60-4490-AE0E-52C5B189D69E}" type="presParOf" srcId="{0E279A1E-3156-4EFE-9A9F-5D3862F5895D}" destId="{A381D1B1-7C94-4B56-94A3-1D36C7E3F372}" srcOrd="1" destOrd="0" presId="urn:microsoft.com/office/officeart/2005/8/layout/chevron2"/>
    <dgm:cxn modelId="{CC32C6D9-8816-4480-AF59-5BD05C169A7F}" type="presParOf" srcId="{9FCA41A1-3C3F-4F14-8B7C-92EDA1BED60B}" destId="{595BC7DB-5C75-424F-8CA1-7A4245B2724D}" srcOrd="3" destOrd="0" presId="urn:microsoft.com/office/officeart/2005/8/layout/chevron2"/>
    <dgm:cxn modelId="{795E5CE7-7B20-4F46-8B9A-8286EC2FEF1E}" type="presParOf" srcId="{9FCA41A1-3C3F-4F14-8B7C-92EDA1BED60B}" destId="{326A0F8A-47A7-4C51-ADD0-8B54BF63800E}" srcOrd="4" destOrd="0" presId="urn:microsoft.com/office/officeart/2005/8/layout/chevron2"/>
    <dgm:cxn modelId="{71A615B2-048F-40E0-BF1D-28430EBE4CC2}" type="presParOf" srcId="{326A0F8A-47A7-4C51-ADD0-8B54BF63800E}" destId="{C45397A4-F25A-4A80-997A-7394B61EE182}" srcOrd="0" destOrd="0" presId="urn:microsoft.com/office/officeart/2005/8/layout/chevron2"/>
    <dgm:cxn modelId="{BD49D07F-893B-45C1-9A73-2E122DCACC31}" type="presParOf" srcId="{326A0F8A-47A7-4C51-ADD0-8B54BF63800E}" destId="{D65A58DC-D044-4C71-9367-8BA2BCC5A9C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5F2B3F-91EF-451B-A3F7-57B5417168C7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A692D70-C748-4241-8591-E5A271F9B272}">
      <dgm:prSet phldrT="[Text]" custT="1"/>
      <dgm:spPr/>
      <dgm:t>
        <a:bodyPr/>
        <a:lstStyle/>
        <a:p>
          <a:r>
            <a:rPr lang="en-US" sz="1800" b="1" dirty="0" smtClean="0"/>
            <a:t>Powders pre-processing</a:t>
          </a:r>
          <a:endParaRPr lang="en-US" sz="1800" b="1" dirty="0"/>
        </a:p>
      </dgm:t>
    </dgm:pt>
    <dgm:pt modelId="{29EA9787-2C2F-4C68-A26A-8784FF4FE634}" type="parTrans" cxnId="{A0A50F4D-1E11-4E9C-A416-86593C838112}">
      <dgm:prSet/>
      <dgm:spPr/>
      <dgm:t>
        <a:bodyPr/>
        <a:lstStyle/>
        <a:p>
          <a:endParaRPr lang="en-US"/>
        </a:p>
      </dgm:t>
    </dgm:pt>
    <dgm:pt modelId="{231B2210-B258-4C03-9F2F-31455FF262DA}" type="sibTrans" cxnId="{A0A50F4D-1E11-4E9C-A416-86593C838112}">
      <dgm:prSet/>
      <dgm:spPr/>
      <dgm:t>
        <a:bodyPr/>
        <a:lstStyle/>
        <a:p>
          <a:endParaRPr lang="en-US"/>
        </a:p>
      </dgm:t>
    </dgm:pt>
    <dgm:pt modelId="{64013F96-D965-452E-9169-51B48E11C6C9}">
      <dgm:prSet phldrT="[Text]"/>
      <dgm:spPr/>
      <dgm:t>
        <a:bodyPr/>
        <a:lstStyle/>
        <a:p>
          <a:r>
            <a:rPr lang="en-US" b="1" dirty="0" smtClean="0"/>
            <a:t>Shaping</a:t>
          </a:r>
          <a:endParaRPr lang="en-US" b="1" dirty="0"/>
        </a:p>
      </dgm:t>
    </dgm:pt>
    <dgm:pt modelId="{A249F729-EF43-47AD-82E1-481CBC19C7DA}" type="parTrans" cxnId="{053F6572-E391-4AB6-A81D-7C5DD166A7D3}">
      <dgm:prSet/>
      <dgm:spPr/>
      <dgm:t>
        <a:bodyPr/>
        <a:lstStyle/>
        <a:p>
          <a:endParaRPr lang="en-US"/>
        </a:p>
      </dgm:t>
    </dgm:pt>
    <dgm:pt modelId="{09BB664E-E8E9-4859-8BE3-762D2600E560}" type="sibTrans" cxnId="{053F6572-E391-4AB6-A81D-7C5DD166A7D3}">
      <dgm:prSet/>
      <dgm:spPr/>
      <dgm:t>
        <a:bodyPr/>
        <a:lstStyle/>
        <a:p>
          <a:endParaRPr lang="en-US"/>
        </a:p>
      </dgm:t>
    </dgm:pt>
    <dgm:pt modelId="{C9223ADD-3974-4414-97A2-AB3D283DEC15}">
      <dgm:prSet phldrT="[Text]"/>
      <dgm:spPr/>
      <dgm:t>
        <a:bodyPr/>
        <a:lstStyle/>
        <a:p>
          <a:r>
            <a:rPr lang="en-US" dirty="0" smtClean="0"/>
            <a:t>Dye pressing</a:t>
          </a:r>
          <a:endParaRPr lang="en-US" dirty="0"/>
        </a:p>
      </dgm:t>
    </dgm:pt>
    <dgm:pt modelId="{3EDBE795-544E-4913-B62C-470EB3AD039C}" type="parTrans" cxnId="{9BD3857A-EC89-4D8E-AB21-9E8AF2A3A33D}">
      <dgm:prSet/>
      <dgm:spPr/>
      <dgm:t>
        <a:bodyPr/>
        <a:lstStyle/>
        <a:p>
          <a:endParaRPr lang="en-US"/>
        </a:p>
      </dgm:t>
    </dgm:pt>
    <dgm:pt modelId="{7391125C-50E5-4884-9349-E96332082E6A}" type="sibTrans" cxnId="{9BD3857A-EC89-4D8E-AB21-9E8AF2A3A33D}">
      <dgm:prSet/>
      <dgm:spPr/>
      <dgm:t>
        <a:bodyPr/>
        <a:lstStyle/>
        <a:p>
          <a:endParaRPr lang="en-US"/>
        </a:p>
      </dgm:t>
    </dgm:pt>
    <dgm:pt modelId="{FC91B8C2-58B2-4E21-A0AB-EEDD3271C078}">
      <dgm:prSet phldrT="[Text]"/>
      <dgm:spPr/>
      <dgm:t>
        <a:bodyPr/>
        <a:lstStyle/>
        <a:p>
          <a:r>
            <a:rPr lang="en-US" b="1" dirty="0" smtClean="0"/>
            <a:t>Firing / sintering</a:t>
          </a:r>
          <a:endParaRPr lang="en-US" b="1" dirty="0"/>
        </a:p>
      </dgm:t>
    </dgm:pt>
    <dgm:pt modelId="{6F5F30FF-97CD-4206-A92B-875DDBD980F0}" type="parTrans" cxnId="{442EE9B5-693E-477D-8562-EEDB8C6C2C0B}">
      <dgm:prSet/>
      <dgm:spPr/>
      <dgm:t>
        <a:bodyPr/>
        <a:lstStyle/>
        <a:p>
          <a:endParaRPr lang="en-US"/>
        </a:p>
      </dgm:t>
    </dgm:pt>
    <dgm:pt modelId="{869279DE-D3C1-42AB-BCF1-CAD02044B21E}" type="sibTrans" cxnId="{442EE9B5-693E-477D-8562-EEDB8C6C2C0B}">
      <dgm:prSet/>
      <dgm:spPr/>
      <dgm:t>
        <a:bodyPr/>
        <a:lstStyle/>
        <a:p>
          <a:endParaRPr lang="en-US"/>
        </a:p>
      </dgm:t>
    </dgm:pt>
    <dgm:pt modelId="{1CD3C0BB-1883-4607-A766-97F21B32D85F}">
      <dgm:prSet phldrT="[Text]"/>
      <dgm:spPr/>
      <dgm:t>
        <a:bodyPr/>
        <a:lstStyle/>
        <a:p>
          <a:r>
            <a:rPr lang="en-US" dirty="0" smtClean="0"/>
            <a:t>Oxidizing atmosphere in kiln tunnel</a:t>
          </a:r>
        </a:p>
        <a:p>
          <a:r>
            <a:rPr lang="en-US" dirty="0" smtClean="0"/>
            <a:t>Proceed with HIP</a:t>
          </a:r>
          <a:endParaRPr lang="en-US" dirty="0"/>
        </a:p>
      </dgm:t>
    </dgm:pt>
    <dgm:pt modelId="{1041247F-79BA-4190-8084-79DE66935160}" type="parTrans" cxnId="{278C732D-B569-4970-97E2-CF0090A38153}">
      <dgm:prSet/>
      <dgm:spPr/>
      <dgm:t>
        <a:bodyPr/>
        <a:lstStyle/>
        <a:p>
          <a:endParaRPr lang="en-US"/>
        </a:p>
      </dgm:t>
    </dgm:pt>
    <dgm:pt modelId="{25FE3CDC-F8E8-4031-9519-246E4FA07054}" type="sibTrans" cxnId="{278C732D-B569-4970-97E2-CF0090A38153}">
      <dgm:prSet/>
      <dgm:spPr/>
      <dgm:t>
        <a:bodyPr/>
        <a:lstStyle/>
        <a:p>
          <a:endParaRPr lang="en-US"/>
        </a:p>
      </dgm:t>
    </dgm:pt>
    <dgm:pt modelId="{6E8299A7-F150-48C0-83AD-390411E732CE}">
      <dgm:prSet/>
      <dgm:spPr/>
      <dgm:t>
        <a:bodyPr/>
        <a:lstStyle/>
        <a:p>
          <a:r>
            <a:rPr lang="en-US" b="1" dirty="0" smtClean="0"/>
            <a:t>Diamond polishing</a:t>
          </a:r>
          <a:endParaRPr lang="en-US" b="1" dirty="0"/>
        </a:p>
      </dgm:t>
    </dgm:pt>
    <dgm:pt modelId="{596500DE-5A2D-4F42-A0A7-9AC4663CE8A4}" type="parTrans" cxnId="{64D2AF62-14E3-4A53-BE94-7C4C9727476D}">
      <dgm:prSet/>
      <dgm:spPr/>
      <dgm:t>
        <a:bodyPr/>
        <a:lstStyle/>
        <a:p>
          <a:endParaRPr lang="en-US"/>
        </a:p>
      </dgm:t>
    </dgm:pt>
    <dgm:pt modelId="{7207D243-4491-4F37-9DD9-B3CB72188541}" type="sibTrans" cxnId="{64D2AF62-14E3-4A53-BE94-7C4C9727476D}">
      <dgm:prSet/>
      <dgm:spPr/>
      <dgm:t>
        <a:bodyPr/>
        <a:lstStyle/>
        <a:p>
          <a:endParaRPr lang="en-US"/>
        </a:p>
      </dgm:t>
    </dgm:pt>
    <dgm:pt modelId="{358D7E5B-E614-4C63-9D7A-D4E59568D1E4}">
      <dgm:prSet/>
      <dgm:spPr/>
      <dgm:t>
        <a:bodyPr/>
        <a:lstStyle/>
        <a:p>
          <a:r>
            <a:rPr lang="en-US" dirty="0" smtClean="0"/>
            <a:t>Roundness and linearity</a:t>
          </a:r>
          <a:endParaRPr lang="en-US" dirty="0"/>
        </a:p>
      </dgm:t>
    </dgm:pt>
    <dgm:pt modelId="{3742546A-4CCA-4203-ABD3-9129A79AFE75}" type="parTrans" cxnId="{CAEC3A12-6796-4AB1-BD09-68487DA5DFF3}">
      <dgm:prSet/>
      <dgm:spPr/>
      <dgm:t>
        <a:bodyPr/>
        <a:lstStyle/>
        <a:p>
          <a:endParaRPr lang="en-US"/>
        </a:p>
      </dgm:t>
    </dgm:pt>
    <dgm:pt modelId="{C4AAAB53-CF1A-40A7-A4F5-BFFFAEB1CCBE}" type="sibTrans" cxnId="{CAEC3A12-6796-4AB1-BD09-68487DA5DFF3}">
      <dgm:prSet/>
      <dgm:spPr/>
      <dgm:t>
        <a:bodyPr/>
        <a:lstStyle/>
        <a:p>
          <a:endParaRPr lang="en-US"/>
        </a:p>
      </dgm:t>
    </dgm:pt>
    <dgm:pt modelId="{D3ABDF6A-6DCB-49E2-929A-5ACDADC45398}">
      <dgm:prSet/>
      <dgm:spPr/>
      <dgm:t>
        <a:bodyPr/>
        <a:lstStyle/>
        <a:p>
          <a:r>
            <a:rPr lang="en-US" b="1" dirty="0" smtClean="0"/>
            <a:t>Laser engraving</a:t>
          </a:r>
          <a:endParaRPr lang="en-US" b="1" dirty="0"/>
        </a:p>
      </dgm:t>
    </dgm:pt>
    <dgm:pt modelId="{D39B471B-537D-483A-A6A3-DA2875C6F209}" type="parTrans" cxnId="{5F377825-D43C-483F-802B-F7C0C63A4426}">
      <dgm:prSet/>
      <dgm:spPr/>
      <dgm:t>
        <a:bodyPr/>
        <a:lstStyle/>
        <a:p>
          <a:endParaRPr lang="en-US"/>
        </a:p>
      </dgm:t>
    </dgm:pt>
    <dgm:pt modelId="{BD70B466-3A6A-4AC5-AC3F-D600D9CBB9B6}" type="sibTrans" cxnId="{5F377825-D43C-483F-802B-F7C0C63A4426}">
      <dgm:prSet/>
      <dgm:spPr/>
      <dgm:t>
        <a:bodyPr/>
        <a:lstStyle/>
        <a:p>
          <a:endParaRPr lang="en-US"/>
        </a:p>
      </dgm:t>
    </dgm:pt>
    <dgm:pt modelId="{FC28CFEF-20E3-4D2B-A7E7-34EC6FCCF58D}">
      <dgm:prSet/>
      <dgm:spPr/>
      <dgm:t>
        <a:bodyPr/>
        <a:lstStyle/>
        <a:p>
          <a:r>
            <a:rPr lang="en-US" dirty="0" smtClean="0"/>
            <a:t>Surface notch</a:t>
          </a:r>
          <a:endParaRPr lang="en-US" dirty="0"/>
        </a:p>
      </dgm:t>
    </dgm:pt>
    <dgm:pt modelId="{59B0FB2D-DD7D-4C64-8DA3-B096CD9A368B}" type="parTrans" cxnId="{FEA857EE-839C-4367-8D3A-7F1A27F622C1}">
      <dgm:prSet/>
      <dgm:spPr/>
      <dgm:t>
        <a:bodyPr/>
        <a:lstStyle/>
        <a:p>
          <a:endParaRPr lang="en-US"/>
        </a:p>
      </dgm:t>
    </dgm:pt>
    <dgm:pt modelId="{CEE34C74-FBC5-436A-B6E9-504682AFB1BA}" type="sibTrans" cxnId="{FEA857EE-839C-4367-8D3A-7F1A27F622C1}">
      <dgm:prSet/>
      <dgm:spPr/>
      <dgm:t>
        <a:bodyPr/>
        <a:lstStyle/>
        <a:p>
          <a:endParaRPr lang="en-US"/>
        </a:p>
      </dgm:t>
    </dgm:pt>
    <dgm:pt modelId="{905E166E-3FF0-4FB9-91CD-99A56A441D44}">
      <dgm:prSet/>
      <dgm:spPr/>
      <dgm:t>
        <a:bodyPr/>
        <a:lstStyle/>
        <a:p>
          <a:r>
            <a:rPr lang="en-US" dirty="0" smtClean="0"/>
            <a:t>Followed by proof testing</a:t>
          </a:r>
          <a:endParaRPr lang="en-US" dirty="0"/>
        </a:p>
      </dgm:t>
    </dgm:pt>
    <dgm:pt modelId="{71942AE9-E869-4797-91AC-CCF47186B24B}" type="parTrans" cxnId="{2B324555-F247-4EA3-B810-22717622472B}">
      <dgm:prSet/>
      <dgm:spPr/>
      <dgm:t>
        <a:bodyPr/>
        <a:lstStyle/>
        <a:p>
          <a:endParaRPr lang="en-US"/>
        </a:p>
      </dgm:t>
    </dgm:pt>
    <dgm:pt modelId="{17BC2406-E44C-4CE7-B2A3-3FB5142DD4F1}" type="sibTrans" cxnId="{2B324555-F247-4EA3-B810-22717622472B}">
      <dgm:prSet/>
      <dgm:spPr/>
      <dgm:t>
        <a:bodyPr/>
        <a:lstStyle/>
        <a:p>
          <a:endParaRPr lang="en-US"/>
        </a:p>
      </dgm:t>
    </dgm:pt>
    <dgm:pt modelId="{2DD3AA5E-6772-40C1-B924-8C113C3B3267}" type="pres">
      <dgm:prSet presAssocID="{805F2B3F-91EF-451B-A3F7-57B5417168C7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8AA10E7-3F46-417A-A8F6-BD4B57F11629}" type="pres">
      <dgm:prSet presAssocID="{EA692D70-C748-4241-8591-E5A271F9B272}" presName="Accent1" presStyleCnt="0"/>
      <dgm:spPr/>
    </dgm:pt>
    <dgm:pt modelId="{F38D302B-9FC3-4091-97F0-0770FD8387DD}" type="pres">
      <dgm:prSet presAssocID="{EA692D70-C748-4241-8591-E5A271F9B272}" presName="Accent" presStyleLbl="node1" presStyleIdx="0" presStyleCnt="5" custAng="15759921" custLinFactX="-74013" custLinFactY="21091" custLinFactNeighborX="-100000" custLinFactNeighborY="100000"/>
      <dgm:spPr/>
    </dgm:pt>
    <dgm:pt modelId="{6C9F556F-6898-4516-9E30-F526BCB5795B}" type="pres">
      <dgm:prSet presAssocID="{EA692D70-C748-4241-8591-E5A271F9B272}" presName="Parent1" presStyleLbl="revTx" presStyleIdx="0" presStyleCnt="9" custLinFactX="-110984" custLinFactY="200000" custLinFactNeighborX="-200000" custLinFactNeighborY="23581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EE0402-06B5-4004-AA02-179A1CDFC3E5}" type="pres">
      <dgm:prSet presAssocID="{64013F96-D965-452E-9169-51B48E11C6C9}" presName="Accent2" presStyleCnt="0"/>
      <dgm:spPr/>
    </dgm:pt>
    <dgm:pt modelId="{A4862388-C5D6-4F9F-B213-D1910EF8D6B7}" type="pres">
      <dgm:prSet presAssocID="{64013F96-D965-452E-9169-51B48E11C6C9}" presName="Accent" presStyleLbl="node1" presStyleIdx="1" presStyleCnt="5" custAng="14364565" custLinFactY="17889" custLinFactNeighborX="-87373" custLinFactNeighborY="100000"/>
      <dgm:spPr/>
    </dgm:pt>
    <dgm:pt modelId="{9A2F0B48-D80F-4644-AC3F-99FF40B84F2B}" type="pres">
      <dgm:prSet presAssocID="{64013F96-D965-452E-9169-51B48E11C6C9}" presName="Child2" presStyleLbl="revTx" presStyleIdx="1" presStyleCnt="9" custLinFactX="-163178" custLinFactY="166370" custLinFactNeighborX="-200000" custLinFactNeighborY="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35B124-5CCB-4806-A92D-9018E15D2708}" type="pres">
      <dgm:prSet presAssocID="{64013F96-D965-452E-9169-51B48E11C6C9}" presName="Parent2" presStyleLbl="revTx" presStyleIdx="2" presStyleCnt="9" custLinFactX="-60562" custLinFactY="200000" custLinFactNeighborX="-100000" custLinFactNeighborY="24341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C9B6E-108D-468C-8D57-8D4BF04907C0}" type="pres">
      <dgm:prSet presAssocID="{FC91B8C2-58B2-4E21-A0AB-EEDD3271C078}" presName="Accent3" presStyleCnt="0"/>
      <dgm:spPr/>
    </dgm:pt>
    <dgm:pt modelId="{0F7FD47C-D98E-46E4-9315-63F9C843676F}" type="pres">
      <dgm:prSet presAssocID="{FC91B8C2-58B2-4E21-A0AB-EEDD3271C078}" presName="Accent" presStyleLbl="node1" presStyleIdx="2" presStyleCnt="5" custAng="16200000" custLinFactNeighborX="-58770" custLinFactNeighborY="10019"/>
      <dgm:spPr/>
    </dgm:pt>
    <dgm:pt modelId="{7FED3E37-CFE6-40E2-B0D9-E988F28ECF86}" type="pres">
      <dgm:prSet presAssocID="{FC91B8C2-58B2-4E21-A0AB-EEDD3271C078}" presName="Child3" presStyleLbl="revTx" presStyleIdx="3" presStyleCnt="9" custLinFactX="-19444" custLinFactNeighborX="-100000" custLinFactNeighborY="-460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ECE541-69EE-4259-A734-999A7EEB094A}" type="pres">
      <dgm:prSet presAssocID="{FC91B8C2-58B2-4E21-A0AB-EEDD3271C078}" presName="Parent3" presStyleLbl="revTx" presStyleIdx="4" presStyleCnt="9" custLinFactX="-12936" custLinFactNeighborX="-100000" custLinFactNeighborY="1974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16D715-5033-45A6-868B-734CC676CBC9}" type="pres">
      <dgm:prSet presAssocID="{6E8299A7-F150-48C0-83AD-390411E732CE}" presName="Accent4" presStyleCnt="0"/>
      <dgm:spPr/>
    </dgm:pt>
    <dgm:pt modelId="{CA8B9D6D-8B78-468D-8DF8-81D7F327E9A2}" type="pres">
      <dgm:prSet presAssocID="{6E8299A7-F150-48C0-83AD-390411E732CE}" presName="Accent" presStyleLbl="node1" presStyleIdx="3" presStyleCnt="5" custAng="15753095" custLinFactNeighborX="42253" custLinFactNeighborY="-16935"/>
      <dgm:spPr/>
    </dgm:pt>
    <dgm:pt modelId="{54E99C84-5EA8-4C71-BEEA-ED40F295BA4A}" type="pres">
      <dgm:prSet presAssocID="{6E8299A7-F150-48C0-83AD-390411E732CE}" presName="Child4" presStyleLbl="revTx" presStyleIdx="5" presStyleCnt="9" custLinFactX="-49827" custLinFactNeighborX="-100000" custLinFactNeighborY="783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15BC3B-5EB6-4FE7-86C7-5F20545A5EEF}" type="pres">
      <dgm:prSet presAssocID="{6E8299A7-F150-48C0-83AD-390411E732CE}" presName="Parent4" presStyleLbl="revTx" presStyleIdx="6" presStyleCnt="9" custLinFactNeighborX="77597" custLinFactNeighborY="-7169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F33FEE-6ACF-47E5-A802-6CB0E611C424}" type="pres">
      <dgm:prSet presAssocID="{D3ABDF6A-6DCB-49E2-929A-5ACDADC45398}" presName="Accent5" presStyleCnt="0"/>
      <dgm:spPr/>
    </dgm:pt>
    <dgm:pt modelId="{6707273D-4C67-4BF7-9931-B08694EFB64C}" type="pres">
      <dgm:prSet presAssocID="{D3ABDF6A-6DCB-49E2-929A-5ACDADC45398}" presName="Accent" presStyleLbl="node1" presStyleIdx="4" presStyleCnt="5" custAng="19146679" custScaleX="120772" custScaleY="120772" custLinFactX="19960" custLinFactY="-10443" custLinFactNeighborX="100000" custLinFactNeighborY="-100000"/>
      <dgm:spPr/>
    </dgm:pt>
    <dgm:pt modelId="{D083DAFD-9FC8-463B-908C-311C494469CE}" type="pres">
      <dgm:prSet presAssocID="{D3ABDF6A-6DCB-49E2-929A-5ACDADC45398}" presName="Child5" presStyleLbl="revTx" presStyleIdx="7" presStyleCnt="9" custLinFactX="27907" custLinFactNeighborX="100000" custLinFactNeighborY="-972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D8FDDA-D68E-418C-AD6B-A12E72F1AD32}" type="pres">
      <dgm:prSet presAssocID="{D3ABDF6A-6DCB-49E2-929A-5ACDADC45398}" presName="Parent5" presStyleLbl="revTx" presStyleIdx="8" presStyleCnt="9" custLinFactX="82008" custLinFactY="-151648" custLinFactNeighborX="100000" custLinFactNeighborY="-2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2EE9B5-693E-477D-8562-EEDB8C6C2C0B}" srcId="{805F2B3F-91EF-451B-A3F7-57B5417168C7}" destId="{FC91B8C2-58B2-4E21-A0AB-EEDD3271C078}" srcOrd="2" destOrd="0" parTransId="{6F5F30FF-97CD-4206-A92B-875DDBD980F0}" sibTransId="{869279DE-D3C1-42AB-BCF1-CAD02044B21E}"/>
    <dgm:cxn modelId="{64D2AF62-14E3-4A53-BE94-7C4C9727476D}" srcId="{805F2B3F-91EF-451B-A3F7-57B5417168C7}" destId="{6E8299A7-F150-48C0-83AD-390411E732CE}" srcOrd="3" destOrd="0" parTransId="{596500DE-5A2D-4F42-A0A7-9AC4663CE8A4}" sibTransId="{7207D243-4491-4F37-9DD9-B3CB72188541}"/>
    <dgm:cxn modelId="{CAEC3A12-6796-4AB1-BD09-68487DA5DFF3}" srcId="{6E8299A7-F150-48C0-83AD-390411E732CE}" destId="{358D7E5B-E614-4C63-9D7A-D4E59568D1E4}" srcOrd="0" destOrd="0" parTransId="{3742546A-4CCA-4203-ABD3-9129A79AFE75}" sibTransId="{C4AAAB53-CF1A-40A7-A4F5-BFFFAEB1CCBE}"/>
    <dgm:cxn modelId="{799CA6D3-BEA1-41A6-B7C0-7FF1CAA0505D}" type="presOf" srcId="{805F2B3F-91EF-451B-A3F7-57B5417168C7}" destId="{2DD3AA5E-6772-40C1-B924-8C113C3B3267}" srcOrd="0" destOrd="0" presId="urn:microsoft.com/office/officeart/2009/layout/CircleArrowProcess"/>
    <dgm:cxn modelId="{E93B4691-71F7-43D3-B5AF-951C375CBE52}" type="presOf" srcId="{6E8299A7-F150-48C0-83AD-390411E732CE}" destId="{DF15BC3B-5EB6-4FE7-86C7-5F20545A5EEF}" srcOrd="0" destOrd="0" presId="urn:microsoft.com/office/officeart/2009/layout/CircleArrowProcess"/>
    <dgm:cxn modelId="{607B14F6-45C4-4E13-B44A-65E63C89D00C}" type="presOf" srcId="{D3ABDF6A-6DCB-49E2-929A-5ACDADC45398}" destId="{DAD8FDDA-D68E-418C-AD6B-A12E72F1AD32}" srcOrd="0" destOrd="0" presId="urn:microsoft.com/office/officeart/2009/layout/CircleArrowProcess"/>
    <dgm:cxn modelId="{2B324555-F247-4EA3-B810-22717622472B}" srcId="{D3ABDF6A-6DCB-49E2-929A-5ACDADC45398}" destId="{905E166E-3FF0-4FB9-91CD-99A56A441D44}" srcOrd="1" destOrd="0" parTransId="{71942AE9-E869-4797-91AC-CCF47186B24B}" sibTransId="{17BC2406-E44C-4CE7-B2A3-3FB5142DD4F1}"/>
    <dgm:cxn modelId="{9BD3857A-EC89-4D8E-AB21-9E8AF2A3A33D}" srcId="{64013F96-D965-452E-9169-51B48E11C6C9}" destId="{C9223ADD-3974-4414-97A2-AB3D283DEC15}" srcOrd="0" destOrd="0" parTransId="{3EDBE795-544E-4913-B62C-470EB3AD039C}" sibTransId="{7391125C-50E5-4884-9349-E96332082E6A}"/>
    <dgm:cxn modelId="{05060788-39C8-4039-B4A5-654F8F82B381}" type="presOf" srcId="{FC91B8C2-58B2-4E21-A0AB-EEDD3271C078}" destId="{5FECE541-69EE-4259-A734-999A7EEB094A}" srcOrd="0" destOrd="0" presId="urn:microsoft.com/office/officeart/2009/layout/CircleArrowProcess"/>
    <dgm:cxn modelId="{278C732D-B569-4970-97E2-CF0090A38153}" srcId="{FC91B8C2-58B2-4E21-A0AB-EEDD3271C078}" destId="{1CD3C0BB-1883-4607-A766-97F21B32D85F}" srcOrd="0" destOrd="0" parTransId="{1041247F-79BA-4190-8084-79DE66935160}" sibTransId="{25FE3CDC-F8E8-4031-9519-246E4FA07054}"/>
    <dgm:cxn modelId="{A0A50F4D-1E11-4E9C-A416-86593C838112}" srcId="{805F2B3F-91EF-451B-A3F7-57B5417168C7}" destId="{EA692D70-C748-4241-8591-E5A271F9B272}" srcOrd="0" destOrd="0" parTransId="{29EA9787-2C2F-4C68-A26A-8784FF4FE634}" sibTransId="{231B2210-B258-4C03-9F2F-31455FF262DA}"/>
    <dgm:cxn modelId="{C552B632-2B49-485D-9166-E53735F2A1F3}" type="presOf" srcId="{905E166E-3FF0-4FB9-91CD-99A56A441D44}" destId="{D083DAFD-9FC8-463B-908C-311C494469CE}" srcOrd="0" destOrd="1" presId="urn:microsoft.com/office/officeart/2009/layout/CircleArrowProcess"/>
    <dgm:cxn modelId="{5F377825-D43C-483F-802B-F7C0C63A4426}" srcId="{805F2B3F-91EF-451B-A3F7-57B5417168C7}" destId="{D3ABDF6A-6DCB-49E2-929A-5ACDADC45398}" srcOrd="4" destOrd="0" parTransId="{D39B471B-537D-483A-A6A3-DA2875C6F209}" sibTransId="{BD70B466-3A6A-4AC5-AC3F-D600D9CBB9B6}"/>
    <dgm:cxn modelId="{C432D975-BB4D-40F1-82F8-5691BE2D2F64}" type="presOf" srcId="{C9223ADD-3974-4414-97A2-AB3D283DEC15}" destId="{9A2F0B48-D80F-4644-AC3F-99FF40B84F2B}" srcOrd="0" destOrd="0" presId="urn:microsoft.com/office/officeart/2009/layout/CircleArrowProcess"/>
    <dgm:cxn modelId="{3ABD8C18-ACD6-451D-8E65-BF2648DC31E1}" type="presOf" srcId="{64013F96-D965-452E-9169-51B48E11C6C9}" destId="{3835B124-5CCB-4806-A92D-9018E15D2708}" srcOrd="0" destOrd="0" presId="urn:microsoft.com/office/officeart/2009/layout/CircleArrowProcess"/>
    <dgm:cxn modelId="{FEA857EE-839C-4367-8D3A-7F1A27F622C1}" srcId="{D3ABDF6A-6DCB-49E2-929A-5ACDADC45398}" destId="{FC28CFEF-20E3-4D2B-A7E7-34EC6FCCF58D}" srcOrd="0" destOrd="0" parTransId="{59B0FB2D-DD7D-4C64-8DA3-B096CD9A368B}" sibTransId="{CEE34C74-FBC5-436A-B6E9-504682AFB1BA}"/>
    <dgm:cxn modelId="{97E2534D-2E7B-4143-A1D6-5D41F646CD66}" type="presOf" srcId="{358D7E5B-E614-4C63-9D7A-D4E59568D1E4}" destId="{54E99C84-5EA8-4C71-BEEA-ED40F295BA4A}" srcOrd="0" destOrd="0" presId="urn:microsoft.com/office/officeart/2009/layout/CircleArrowProcess"/>
    <dgm:cxn modelId="{053F6572-E391-4AB6-A81D-7C5DD166A7D3}" srcId="{805F2B3F-91EF-451B-A3F7-57B5417168C7}" destId="{64013F96-D965-452E-9169-51B48E11C6C9}" srcOrd="1" destOrd="0" parTransId="{A249F729-EF43-47AD-82E1-481CBC19C7DA}" sibTransId="{09BB664E-E8E9-4859-8BE3-762D2600E560}"/>
    <dgm:cxn modelId="{AFAAEDC9-04A4-4D18-9F47-C0A67C5F0EE4}" type="presOf" srcId="{FC28CFEF-20E3-4D2B-A7E7-34EC6FCCF58D}" destId="{D083DAFD-9FC8-463B-908C-311C494469CE}" srcOrd="0" destOrd="0" presId="urn:microsoft.com/office/officeart/2009/layout/CircleArrowProcess"/>
    <dgm:cxn modelId="{F3B3AB3F-8E18-4693-AB8D-21BE3216EDDE}" type="presOf" srcId="{EA692D70-C748-4241-8591-E5A271F9B272}" destId="{6C9F556F-6898-4516-9E30-F526BCB5795B}" srcOrd="0" destOrd="0" presId="urn:microsoft.com/office/officeart/2009/layout/CircleArrowProcess"/>
    <dgm:cxn modelId="{30F84BE5-3B48-4178-96E0-1C6A258EF569}" type="presOf" srcId="{1CD3C0BB-1883-4607-A766-97F21B32D85F}" destId="{7FED3E37-CFE6-40E2-B0D9-E988F28ECF86}" srcOrd="0" destOrd="0" presId="urn:microsoft.com/office/officeart/2009/layout/CircleArrowProcess"/>
    <dgm:cxn modelId="{AC9FE54B-E550-4490-B9AD-3A3923EA20EA}" type="presParOf" srcId="{2DD3AA5E-6772-40C1-B924-8C113C3B3267}" destId="{E8AA10E7-3F46-417A-A8F6-BD4B57F11629}" srcOrd="0" destOrd="0" presId="urn:microsoft.com/office/officeart/2009/layout/CircleArrowProcess"/>
    <dgm:cxn modelId="{AD92052A-40EE-4E93-9AC2-654120EB49D4}" type="presParOf" srcId="{E8AA10E7-3F46-417A-A8F6-BD4B57F11629}" destId="{F38D302B-9FC3-4091-97F0-0770FD8387DD}" srcOrd="0" destOrd="0" presId="urn:microsoft.com/office/officeart/2009/layout/CircleArrowProcess"/>
    <dgm:cxn modelId="{FCA1FDB7-B62C-40FD-AA76-1EC4117C930B}" type="presParOf" srcId="{2DD3AA5E-6772-40C1-B924-8C113C3B3267}" destId="{6C9F556F-6898-4516-9E30-F526BCB5795B}" srcOrd="1" destOrd="0" presId="urn:microsoft.com/office/officeart/2009/layout/CircleArrowProcess"/>
    <dgm:cxn modelId="{EAC6376B-3260-4F12-8D3A-A4EE1E08FAE3}" type="presParOf" srcId="{2DD3AA5E-6772-40C1-B924-8C113C3B3267}" destId="{73EE0402-06B5-4004-AA02-179A1CDFC3E5}" srcOrd="2" destOrd="0" presId="urn:microsoft.com/office/officeart/2009/layout/CircleArrowProcess"/>
    <dgm:cxn modelId="{811C7E4B-A1D9-4942-A6C4-4B0CC37FA4A5}" type="presParOf" srcId="{73EE0402-06B5-4004-AA02-179A1CDFC3E5}" destId="{A4862388-C5D6-4F9F-B213-D1910EF8D6B7}" srcOrd="0" destOrd="0" presId="urn:microsoft.com/office/officeart/2009/layout/CircleArrowProcess"/>
    <dgm:cxn modelId="{EC185F1B-2276-41E3-A68B-267279BAE957}" type="presParOf" srcId="{2DD3AA5E-6772-40C1-B924-8C113C3B3267}" destId="{9A2F0B48-D80F-4644-AC3F-99FF40B84F2B}" srcOrd="3" destOrd="0" presId="urn:microsoft.com/office/officeart/2009/layout/CircleArrowProcess"/>
    <dgm:cxn modelId="{BFD6DB92-8C3E-4E17-93D3-0A27EC7C7DD3}" type="presParOf" srcId="{2DD3AA5E-6772-40C1-B924-8C113C3B3267}" destId="{3835B124-5CCB-4806-A92D-9018E15D2708}" srcOrd="4" destOrd="0" presId="urn:microsoft.com/office/officeart/2009/layout/CircleArrowProcess"/>
    <dgm:cxn modelId="{3A0F490C-7B02-4CED-B93B-BC2822B77E33}" type="presParOf" srcId="{2DD3AA5E-6772-40C1-B924-8C113C3B3267}" destId="{9E6C9B6E-108D-468C-8D57-8D4BF04907C0}" srcOrd="5" destOrd="0" presId="urn:microsoft.com/office/officeart/2009/layout/CircleArrowProcess"/>
    <dgm:cxn modelId="{507E4DB8-4615-4ABE-9CB3-186573B2A2B2}" type="presParOf" srcId="{9E6C9B6E-108D-468C-8D57-8D4BF04907C0}" destId="{0F7FD47C-D98E-46E4-9315-63F9C843676F}" srcOrd="0" destOrd="0" presId="urn:microsoft.com/office/officeart/2009/layout/CircleArrowProcess"/>
    <dgm:cxn modelId="{6FD5A674-D361-42F9-A640-7C8A916F3903}" type="presParOf" srcId="{2DD3AA5E-6772-40C1-B924-8C113C3B3267}" destId="{7FED3E37-CFE6-40E2-B0D9-E988F28ECF86}" srcOrd="6" destOrd="0" presId="urn:microsoft.com/office/officeart/2009/layout/CircleArrowProcess"/>
    <dgm:cxn modelId="{B94E8FD2-B863-46E5-BFF2-2C196BBC4C11}" type="presParOf" srcId="{2DD3AA5E-6772-40C1-B924-8C113C3B3267}" destId="{5FECE541-69EE-4259-A734-999A7EEB094A}" srcOrd="7" destOrd="0" presId="urn:microsoft.com/office/officeart/2009/layout/CircleArrowProcess"/>
    <dgm:cxn modelId="{FD2B1A57-2037-40FF-AAE5-DE5FEDE83204}" type="presParOf" srcId="{2DD3AA5E-6772-40C1-B924-8C113C3B3267}" destId="{DC16D715-5033-45A6-868B-734CC676CBC9}" srcOrd="8" destOrd="0" presId="urn:microsoft.com/office/officeart/2009/layout/CircleArrowProcess"/>
    <dgm:cxn modelId="{1BDD6C3D-9E75-44E8-9128-6116EE066053}" type="presParOf" srcId="{DC16D715-5033-45A6-868B-734CC676CBC9}" destId="{CA8B9D6D-8B78-468D-8DF8-81D7F327E9A2}" srcOrd="0" destOrd="0" presId="urn:microsoft.com/office/officeart/2009/layout/CircleArrowProcess"/>
    <dgm:cxn modelId="{A14B0A2E-0E1A-4239-956A-FD1FF57AA1EC}" type="presParOf" srcId="{2DD3AA5E-6772-40C1-B924-8C113C3B3267}" destId="{54E99C84-5EA8-4C71-BEEA-ED40F295BA4A}" srcOrd="9" destOrd="0" presId="urn:microsoft.com/office/officeart/2009/layout/CircleArrowProcess"/>
    <dgm:cxn modelId="{AE69D05E-1B99-48E5-8E21-61A0351A4EFF}" type="presParOf" srcId="{2DD3AA5E-6772-40C1-B924-8C113C3B3267}" destId="{DF15BC3B-5EB6-4FE7-86C7-5F20545A5EEF}" srcOrd="10" destOrd="0" presId="urn:microsoft.com/office/officeart/2009/layout/CircleArrowProcess"/>
    <dgm:cxn modelId="{43B0EDC4-A4CD-4471-9C6B-1CFC510373D9}" type="presParOf" srcId="{2DD3AA5E-6772-40C1-B924-8C113C3B3267}" destId="{DEF33FEE-6ACF-47E5-A802-6CB0E611C424}" srcOrd="11" destOrd="0" presId="urn:microsoft.com/office/officeart/2009/layout/CircleArrowProcess"/>
    <dgm:cxn modelId="{9B67ED51-C514-4474-8652-F2AD69D8151B}" type="presParOf" srcId="{DEF33FEE-6ACF-47E5-A802-6CB0E611C424}" destId="{6707273D-4C67-4BF7-9931-B08694EFB64C}" srcOrd="0" destOrd="0" presId="urn:microsoft.com/office/officeart/2009/layout/CircleArrowProcess"/>
    <dgm:cxn modelId="{F4E090B2-7738-46D6-99FF-0DA5C269E4A3}" type="presParOf" srcId="{2DD3AA5E-6772-40C1-B924-8C113C3B3267}" destId="{D083DAFD-9FC8-463B-908C-311C494469CE}" srcOrd="12" destOrd="0" presId="urn:microsoft.com/office/officeart/2009/layout/CircleArrowProcess"/>
    <dgm:cxn modelId="{222246C8-2612-4017-BB2B-281B9E8A85B7}" type="presParOf" srcId="{2DD3AA5E-6772-40C1-B924-8C113C3B3267}" destId="{DAD8FDDA-D68E-418C-AD6B-A12E72F1AD32}" srcOrd="1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83B6642-3427-40F5-A5CA-B208F07069E2}" type="doc">
      <dgm:prSet loTypeId="urn:microsoft.com/office/officeart/2005/8/layout/hierarchy5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2E4645A-A44D-4EF3-927F-BF435FD0B167}">
      <dgm:prSet phldrT="[Text]"/>
      <dgm:spPr/>
      <dgm:t>
        <a:bodyPr/>
        <a:lstStyle/>
        <a:p>
          <a:r>
            <a:rPr lang="en-US" b="1" dirty="0" smtClean="0">
              <a:solidFill>
                <a:srgbClr val="A50021"/>
              </a:solidFill>
            </a:rPr>
            <a:t>Bioactive Ceramic</a:t>
          </a:r>
          <a:endParaRPr lang="en-US" b="1" dirty="0">
            <a:solidFill>
              <a:srgbClr val="A50021"/>
            </a:solidFill>
          </a:endParaRPr>
        </a:p>
      </dgm:t>
    </dgm:pt>
    <dgm:pt modelId="{FE8BD1D9-DE1F-4464-9005-9D016DF51846}" type="parTrans" cxnId="{891B7792-2AF0-4A27-BAB1-45A96624167D}">
      <dgm:prSet/>
      <dgm:spPr/>
      <dgm:t>
        <a:bodyPr/>
        <a:lstStyle/>
        <a:p>
          <a:endParaRPr lang="en-US"/>
        </a:p>
      </dgm:t>
    </dgm:pt>
    <dgm:pt modelId="{DA6CB71D-5242-4DE7-A247-0FDC796003EB}" type="sibTrans" cxnId="{891B7792-2AF0-4A27-BAB1-45A96624167D}">
      <dgm:prSet/>
      <dgm:spPr/>
      <dgm:t>
        <a:bodyPr/>
        <a:lstStyle/>
        <a:p>
          <a:endParaRPr lang="en-US"/>
        </a:p>
      </dgm:t>
    </dgm:pt>
    <dgm:pt modelId="{2195E9C8-8ACF-4764-A306-1C3BA63AA0B6}">
      <dgm:prSet phldrT="[Text]"/>
      <dgm:spPr/>
      <dgm:t>
        <a:bodyPr/>
        <a:lstStyle/>
        <a:p>
          <a:r>
            <a:rPr lang="en-US" dirty="0" smtClean="0"/>
            <a:t>Calcium phosphate</a:t>
          </a:r>
          <a:endParaRPr lang="en-US" dirty="0"/>
        </a:p>
      </dgm:t>
    </dgm:pt>
    <dgm:pt modelId="{83A1A65C-657F-4B59-8154-2366AAA42517}" type="parTrans" cxnId="{252A7C15-1B55-4234-83D4-8D1124330EB5}">
      <dgm:prSet/>
      <dgm:spPr/>
      <dgm:t>
        <a:bodyPr/>
        <a:lstStyle/>
        <a:p>
          <a:endParaRPr lang="en-US"/>
        </a:p>
      </dgm:t>
    </dgm:pt>
    <dgm:pt modelId="{71C78400-8DFA-43A6-813C-3158ED070D8B}" type="sibTrans" cxnId="{252A7C15-1B55-4234-83D4-8D1124330EB5}">
      <dgm:prSet/>
      <dgm:spPr/>
      <dgm:t>
        <a:bodyPr/>
        <a:lstStyle/>
        <a:p>
          <a:endParaRPr lang="en-US"/>
        </a:p>
      </dgm:t>
    </dgm:pt>
    <dgm:pt modelId="{828746EA-9120-4240-BB03-F4D2B84B9098}">
      <dgm:prSet phldrT="[Text]"/>
      <dgm:spPr/>
      <dgm:t>
        <a:bodyPr/>
        <a:lstStyle/>
        <a:p>
          <a:r>
            <a:rPr lang="en-US" dirty="0" smtClean="0"/>
            <a:t>Bioactive glass</a:t>
          </a:r>
          <a:endParaRPr lang="en-US" dirty="0"/>
        </a:p>
      </dgm:t>
    </dgm:pt>
    <dgm:pt modelId="{421E8A1B-0974-446A-ABA9-291DABD13E4F}" type="parTrans" cxnId="{C1E46897-95F6-454C-B376-5FD935331F6A}">
      <dgm:prSet/>
      <dgm:spPr/>
      <dgm:t>
        <a:bodyPr/>
        <a:lstStyle/>
        <a:p>
          <a:endParaRPr lang="en-US"/>
        </a:p>
      </dgm:t>
    </dgm:pt>
    <dgm:pt modelId="{C31A314D-5900-4541-A9B8-2391062EEFC2}" type="sibTrans" cxnId="{C1E46897-95F6-454C-B376-5FD935331F6A}">
      <dgm:prSet/>
      <dgm:spPr/>
      <dgm:t>
        <a:bodyPr/>
        <a:lstStyle/>
        <a:p>
          <a:endParaRPr lang="en-US"/>
        </a:p>
      </dgm:t>
    </dgm:pt>
    <dgm:pt modelId="{F4FEBA35-5918-4D11-BACC-871942A46BAF}">
      <dgm:prSet phldrT="[Text]"/>
      <dgm:spPr/>
      <dgm:t>
        <a:bodyPr/>
        <a:lstStyle/>
        <a:p>
          <a:r>
            <a:rPr lang="en-US" dirty="0" smtClean="0"/>
            <a:t>Bioactive glass ceramic</a:t>
          </a:r>
          <a:endParaRPr lang="en-US" dirty="0"/>
        </a:p>
      </dgm:t>
    </dgm:pt>
    <dgm:pt modelId="{ADF95A3F-9ACA-404B-8E71-1C2A687ACCFC}" type="parTrans" cxnId="{99E390A4-B48D-4E24-A124-A5872ED388D8}">
      <dgm:prSet/>
      <dgm:spPr/>
      <dgm:t>
        <a:bodyPr/>
        <a:lstStyle/>
        <a:p>
          <a:endParaRPr lang="en-US"/>
        </a:p>
      </dgm:t>
    </dgm:pt>
    <dgm:pt modelId="{F34D9E92-07B1-4352-AEAA-0C484D1B4494}" type="sibTrans" cxnId="{99E390A4-B48D-4E24-A124-A5872ED388D8}">
      <dgm:prSet/>
      <dgm:spPr/>
      <dgm:t>
        <a:bodyPr/>
        <a:lstStyle/>
        <a:p>
          <a:endParaRPr lang="en-US"/>
        </a:p>
      </dgm:t>
    </dgm:pt>
    <dgm:pt modelId="{FE8B5B17-E90D-4C99-8CF2-7DD491F461D3}" type="pres">
      <dgm:prSet presAssocID="{683B6642-3427-40F5-A5CA-B208F07069E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202958-C899-4B6D-8E80-F46A914382B0}" type="pres">
      <dgm:prSet presAssocID="{683B6642-3427-40F5-A5CA-B208F07069E2}" presName="hierFlow" presStyleCnt="0"/>
      <dgm:spPr/>
    </dgm:pt>
    <dgm:pt modelId="{A3701796-B16D-438A-AFAF-7BF07FD27679}" type="pres">
      <dgm:prSet presAssocID="{683B6642-3427-40F5-A5CA-B208F07069E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9BBFE0C-D9BE-4729-825E-9841004BE736}" type="pres">
      <dgm:prSet presAssocID="{F2E4645A-A44D-4EF3-927F-BF435FD0B167}" presName="Name17" presStyleCnt="0"/>
      <dgm:spPr/>
    </dgm:pt>
    <dgm:pt modelId="{4F204A82-67A0-4BF8-9FF1-79ABDDBC4B7C}" type="pres">
      <dgm:prSet presAssocID="{F2E4645A-A44D-4EF3-927F-BF435FD0B167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FC8D57-B350-4ED8-9E85-61E3E55512BE}" type="pres">
      <dgm:prSet presAssocID="{F2E4645A-A44D-4EF3-927F-BF435FD0B167}" presName="hierChild2" presStyleCnt="0"/>
      <dgm:spPr/>
    </dgm:pt>
    <dgm:pt modelId="{9ECEB1E6-8733-4240-8771-3F091331D1E0}" type="pres">
      <dgm:prSet presAssocID="{83A1A65C-657F-4B59-8154-2366AAA42517}" presName="Name25" presStyleLbl="parChTrans1D2" presStyleIdx="0" presStyleCnt="3"/>
      <dgm:spPr/>
      <dgm:t>
        <a:bodyPr/>
        <a:lstStyle/>
        <a:p>
          <a:endParaRPr lang="en-US"/>
        </a:p>
      </dgm:t>
    </dgm:pt>
    <dgm:pt modelId="{C7877BF6-3A06-4BD7-86AE-14E69FFB4F81}" type="pres">
      <dgm:prSet presAssocID="{83A1A65C-657F-4B59-8154-2366AAA42517}" presName="connTx" presStyleLbl="parChTrans1D2" presStyleIdx="0" presStyleCnt="3"/>
      <dgm:spPr/>
      <dgm:t>
        <a:bodyPr/>
        <a:lstStyle/>
        <a:p>
          <a:endParaRPr lang="en-US"/>
        </a:p>
      </dgm:t>
    </dgm:pt>
    <dgm:pt modelId="{B06CB57F-0278-4984-AEED-5E2524D1848E}" type="pres">
      <dgm:prSet presAssocID="{2195E9C8-8ACF-4764-A306-1C3BA63AA0B6}" presName="Name30" presStyleCnt="0"/>
      <dgm:spPr/>
    </dgm:pt>
    <dgm:pt modelId="{4F9C5F41-C247-4618-A35A-9B8B20E62048}" type="pres">
      <dgm:prSet presAssocID="{2195E9C8-8ACF-4764-A306-1C3BA63AA0B6}" presName="level2Shape" presStyleLbl="node2" presStyleIdx="0" presStyleCnt="3"/>
      <dgm:spPr/>
      <dgm:t>
        <a:bodyPr/>
        <a:lstStyle/>
        <a:p>
          <a:endParaRPr lang="en-US"/>
        </a:p>
      </dgm:t>
    </dgm:pt>
    <dgm:pt modelId="{683C1313-AF10-4355-9A13-042A4C261A8E}" type="pres">
      <dgm:prSet presAssocID="{2195E9C8-8ACF-4764-A306-1C3BA63AA0B6}" presName="hierChild3" presStyleCnt="0"/>
      <dgm:spPr/>
    </dgm:pt>
    <dgm:pt modelId="{28592B85-0222-4803-B73E-BCD4C1D6102C}" type="pres">
      <dgm:prSet presAssocID="{421E8A1B-0974-446A-ABA9-291DABD13E4F}" presName="Name25" presStyleLbl="parChTrans1D2" presStyleIdx="1" presStyleCnt="3"/>
      <dgm:spPr/>
      <dgm:t>
        <a:bodyPr/>
        <a:lstStyle/>
        <a:p>
          <a:endParaRPr lang="en-US"/>
        </a:p>
      </dgm:t>
    </dgm:pt>
    <dgm:pt modelId="{14907776-7EE7-43EF-9C67-F24984824381}" type="pres">
      <dgm:prSet presAssocID="{421E8A1B-0974-446A-ABA9-291DABD13E4F}" presName="connTx" presStyleLbl="parChTrans1D2" presStyleIdx="1" presStyleCnt="3"/>
      <dgm:spPr/>
      <dgm:t>
        <a:bodyPr/>
        <a:lstStyle/>
        <a:p>
          <a:endParaRPr lang="en-US"/>
        </a:p>
      </dgm:t>
    </dgm:pt>
    <dgm:pt modelId="{BCD0F56E-2446-43C6-8BE0-45E00A593DDC}" type="pres">
      <dgm:prSet presAssocID="{828746EA-9120-4240-BB03-F4D2B84B9098}" presName="Name30" presStyleCnt="0"/>
      <dgm:spPr/>
    </dgm:pt>
    <dgm:pt modelId="{C031F748-8E5B-42ED-9C09-66506B6133B5}" type="pres">
      <dgm:prSet presAssocID="{828746EA-9120-4240-BB03-F4D2B84B9098}" presName="level2Shape" presStyleLbl="node2" presStyleIdx="1" presStyleCnt="3"/>
      <dgm:spPr/>
      <dgm:t>
        <a:bodyPr/>
        <a:lstStyle/>
        <a:p>
          <a:endParaRPr lang="en-US"/>
        </a:p>
      </dgm:t>
    </dgm:pt>
    <dgm:pt modelId="{3A537D3A-7453-4A6A-9268-0DBEBB870E1A}" type="pres">
      <dgm:prSet presAssocID="{828746EA-9120-4240-BB03-F4D2B84B9098}" presName="hierChild3" presStyleCnt="0"/>
      <dgm:spPr/>
    </dgm:pt>
    <dgm:pt modelId="{C7EACE95-E825-4B8D-B365-4FF3FE6C451C}" type="pres">
      <dgm:prSet presAssocID="{ADF95A3F-9ACA-404B-8E71-1C2A687ACCFC}" presName="Name25" presStyleLbl="parChTrans1D2" presStyleIdx="2" presStyleCnt="3"/>
      <dgm:spPr/>
      <dgm:t>
        <a:bodyPr/>
        <a:lstStyle/>
        <a:p>
          <a:endParaRPr lang="en-US"/>
        </a:p>
      </dgm:t>
    </dgm:pt>
    <dgm:pt modelId="{837B6CB9-C128-4885-BBA3-361E7FAC9893}" type="pres">
      <dgm:prSet presAssocID="{ADF95A3F-9ACA-404B-8E71-1C2A687ACCFC}" presName="connTx" presStyleLbl="parChTrans1D2" presStyleIdx="2" presStyleCnt="3"/>
      <dgm:spPr/>
      <dgm:t>
        <a:bodyPr/>
        <a:lstStyle/>
        <a:p>
          <a:endParaRPr lang="en-US"/>
        </a:p>
      </dgm:t>
    </dgm:pt>
    <dgm:pt modelId="{14AAF30C-DC30-41FB-9247-020E29321AAA}" type="pres">
      <dgm:prSet presAssocID="{F4FEBA35-5918-4D11-BACC-871942A46BAF}" presName="Name30" presStyleCnt="0"/>
      <dgm:spPr/>
    </dgm:pt>
    <dgm:pt modelId="{ED1D5439-164F-4B7A-AFAE-D82B6D984186}" type="pres">
      <dgm:prSet presAssocID="{F4FEBA35-5918-4D11-BACC-871942A46BAF}" presName="level2Shape" presStyleLbl="node2" presStyleIdx="2" presStyleCnt="3"/>
      <dgm:spPr/>
      <dgm:t>
        <a:bodyPr/>
        <a:lstStyle/>
        <a:p>
          <a:endParaRPr lang="en-US"/>
        </a:p>
      </dgm:t>
    </dgm:pt>
    <dgm:pt modelId="{B333E6E1-AF4B-4757-9BFE-4F2B31E29180}" type="pres">
      <dgm:prSet presAssocID="{F4FEBA35-5918-4D11-BACC-871942A46BAF}" presName="hierChild3" presStyleCnt="0"/>
      <dgm:spPr/>
    </dgm:pt>
    <dgm:pt modelId="{84D06BEC-0AE9-48D5-8820-C16F3665FEE5}" type="pres">
      <dgm:prSet presAssocID="{683B6642-3427-40F5-A5CA-B208F07069E2}" presName="bgShapesFlow" presStyleCnt="0"/>
      <dgm:spPr/>
    </dgm:pt>
  </dgm:ptLst>
  <dgm:cxnLst>
    <dgm:cxn modelId="{BB4E9B4D-011A-47FA-A9E0-98FAB0AEEDB5}" type="presOf" srcId="{2195E9C8-8ACF-4764-A306-1C3BA63AA0B6}" destId="{4F9C5F41-C247-4618-A35A-9B8B20E62048}" srcOrd="0" destOrd="0" presId="urn:microsoft.com/office/officeart/2005/8/layout/hierarchy5"/>
    <dgm:cxn modelId="{AEFA1D71-4825-48F1-935F-164F0FDFF6AC}" type="presOf" srcId="{ADF95A3F-9ACA-404B-8E71-1C2A687ACCFC}" destId="{837B6CB9-C128-4885-BBA3-361E7FAC9893}" srcOrd="1" destOrd="0" presId="urn:microsoft.com/office/officeart/2005/8/layout/hierarchy5"/>
    <dgm:cxn modelId="{0996F563-81D4-450F-AB5C-BBC92E968745}" type="presOf" srcId="{421E8A1B-0974-446A-ABA9-291DABD13E4F}" destId="{14907776-7EE7-43EF-9C67-F24984824381}" srcOrd="1" destOrd="0" presId="urn:microsoft.com/office/officeart/2005/8/layout/hierarchy5"/>
    <dgm:cxn modelId="{DDE277AC-5A51-466F-85E1-30266CF0B9C8}" type="presOf" srcId="{83A1A65C-657F-4B59-8154-2366AAA42517}" destId="{9ECEB1E6-8733-4240-8771-3F091331D1E0}" srcOrd="0" destOrd="0" presId="urn:microsoft.com/office/officeart/2005/8/layout/hierarchy5"/>
    <dgm:cxn modelId="{135FCB9A-57A2-4E7B-BCE3-DBCBFAAAEA53}" type="presOf" srcId="{ADF95A3F-9ACA-404B-8E71-1C2A687ACCFC}" destId="{C7EACE95-E825-4B8D-B365-4FF3FE6C451C}" srcOrd="0" destOrd="0" presId="urn:microsoft.com/office/officeart/2005/8/layout/hierarchy5"/>
    <dgm:cxn modelId="{0488BD94-0C00-4645-A177-7248CF610876}" type="presOf" srcId="{F4FEBA35-5918-4D11-BACC-871942A46BAF}" destId="{ED1D5439-164F-4B7A-AFAE-D82B6D984186}" srcOrd="0" destOrd="0" presId="urn:microsoft.com/office/officeart/2005/8/layout/hierarchy5"/>
    <dgm:cxn modelId="{17403061-AF4E-4127-A00B-5DCADEC52FA5}" type="presOf" srcId="{83A1A65C-657F-4B59-8154-2366AAA42517}" destId="{C7877BF6-3A06-4BD7-86AE-14E69FFB4F81}" srcOrd="1" destOrd="0" presId="urn:microsoft.com/office/officeart/2005/8/layout/hierarchy5"/>
    <dgm:cxn modelId="{252A7C15-1B55-4234-83D4-8D1124330EB5}" srcId="{F2E4645A-A44D-4EF3-927F-BF435FD0B167}" destId="{2195E9C8-8ACF-4764-A306-1C3BA63AA0B6}" srcOrd="0" destOrd="0" parTransId="{83A1A65C-657F-4B59-8154-2366AAA42517}" sibTransId="{71C78400-8DFA-43A6-813C-3158ED070D8B}"/>
    <dgm:cxn modelId="{99E390A4-B48D-4E24-A124-A5872ED388D8}" srcId="{F2E4645A-A44D-4EF3-927F-BF435FD0B167}" destId="{F4FEBA35-5918-4D11-BACC-871942A46BAF}" srcOrd="2" destOrd="0" parTransId="{ADF95A3F-9ACA-404B-8E71-1C2A687ACCFC}" sibTransId="{F34D9E92-07B1-4352-AEAA-0C484D1B4494}"/>
    <dgm:cxn modelId="{E95D7906-AE82-4967-A338-8187C3FAD53D}" type="presOf" srcId="{F2E4645A-A44D-4EF3-927F-BF435FD0B167}" destId="{4F204A82-67A0-4BF8-9FF1-79ABDDBC4B7C}" srcOrd="0" destOrd="0" presId="urn:microsoft.com/office/officeart/2005/8/layout/hierarchy5"/>
    <dgm:cxn modelId="{56645E27-0E19-469C-BDEA-43FD0E6CD1E8}" type="presOf" srcId="{828746EA-9120-4240-BB03-F4D2B84B9098}" destId="{C031F748-8E5B-42ED-9C09-66506B6133B5}" srcOrd="0" destOrd="0" presId="urn:microsoft.com/office/officeart/2005/8/layout/hierarchy5"/>
    <dgm:cxn modelId="{A4FBA777-0B9D-42C7-BEE8-CA10DDF156B9}" type="presOf" srcId="{683B6642-3427-40F5-A5CA-B208F07069E2}" destId="{FE8B5B17-E90D-4C99-8CF2-7DD491F461D3}" srcOrd="0" destOrd="0" presId="urn:microsoft.com/office/officeart/2005/8/layout/hierarchy5"/>
    <dgm:cxn modelId="{BBDCAC32-6300-4C9B-86EE-1F73539AEEE7}" type="presOf" srcId="{421E8A1B-0974-446A-ABA9-291DABD13E4F}" destId="{28592B85-0222-4803-B73E-BCD4C1D6102C}" srcOrd="0" destOrd="0" presId="urn:microsoft.com/office/officeart/2005/8/layout/hierarchy5"/>
    <dgm:cxn modelId="{891B7792-2AF0-4A27-BAB1-45A96624167D}" srcId="{683B6642-3427-40F5-A5CA-B208F07069E2}" destId="{F2E4645A-A44D-4EF3-927F-BF435FD0B167}" srcOrd="0" destOrd="0" parTransId="{FE8BD1D9-DE1F-4464-9005-9D016DF51846}" sibTransId="{DA6CB71D-5242-4DE7-A247-0FDC796003EB}"/>
    <dgm:cxn modelId="{C1E46897-95F6-454C-B376-5FD935331F6A}" srcId="{F2E4645A-A44D-4EF3-927F-BF435FD0B167}" destId="{828746EA-9120-4240-BB03-F4D2B84B9098}" srcOrd="1" destOrd="0" parTransId="{421E8A1B-0974-446A-ABA9-291DABD13E4F}" sibTransId="{C31A314D-5900-4541-A9B8-2391062EEFC2}"/>
    <dgm:cxn modelId="{F51D8852-BF80-4E89-A476-BA5A88E3599B}" type="presParOf" srcId="{FE8B5B17-E90D-4C99-8CF2-7DD491F461D3}" destId="{EB202958-C899-4B6D-8E80-F46A914382B0}" srcOrd="0" destOrd="0" presId="urn:microsoft.com/office/officeart/2005/8/layout/hierarchy5"/>
    <dgm:cxn modelId="{C677C9D5-754D-49E5-AF8C-031BFC0DE072}" type="presParOf" srcId="{EB202958-C899-4B6D-8E80-F46A914382B0}" destId="{A3701796-B16D-438A-AFAF-7BF07FD27679}" srcOrd="0" destOrd="0" presId="urn:microsoft.com/office/officeart/2005/8/layout/hierarchy5"/>
    <dgm:cxn modelId="{CF0CB09B-0476-4661-9FD7-D1C2E25B2C14}" type="presParOf" srcId="{A3701796-B16D-438A-AFAF-7BF07FD27679}" destId="{89BBFE0C-D9BE-4729-825E-9841004BE736}" srcOrd="0" destOrd="0" presId="urn:microsoft.com/office/officeart/2005/8/layout/hierarchy5"/>
    <dgm:cxn modelId="{AF6674CE-1769-46A4-AD7A-1A4D82DE34CE}" type="presParOf" srcId="{89BBFE0C-D9BE-4729-825E-9841004BE736}" destId="{4F204A82-67A0-4BF8-9FF1-79ABDDBC4B7C}" srcOrd="0" destOrd="0" presId="urn:microsoft.com/office/officeart/2005/8/layout/hierarchy5"/>
    <dgm:cxn modelId="{FBED4860-7C61-4086-9657-6D7C57BBA56D}" type="presParOf" srcId="{89BBFE0C-D9BE-4729-825E-9841004BE736}" destId="{02FC8D57-B350-4ED8-9E85-61E3E55512BE}" srcOrd="1" destOrd="0" presId="urn:microsoft.com/office/officeart/2005/8/layout/hierarchy5"/>
    <dgm:cxn modelId="{623DE419-2548-41E8-898A-EC844860BC61}" type="presParOf" srcId="{02FC8D57-B350-4ED8-9E85-61E3E55512BE}" destId="{9ECEB1E6-8733-4240-8771-3F091331D1E0}" srcOrd="0" destOrd="0" presId="urn:microsoft.com/office/officeart/2005/8/layout/hierarchy5"/>
    <dgm:cxn modelId="{EEF61B88-445A-400F-A753-E29F164419ED}" type="presParOf" srcId="{9ECEB1E6-8733-4240-8771-3F091331D1E0}" destId="{C7877BF6-3A06-4BD7-86AE-14E69FFB4F81}" srcOrd="0" destOrd="0" presId="urn:microsoft.com/office/officeart/2005/8/layout/hierarchy5"/>
    <dgm:cxn modelId="{ED3D6E0D-1092-43AC-A76F-9A6839E3BCD2}" type="presParOf" srcId="{02FC8D57-B350-4ED8-9E85-61E3E55512BE}" destId="{B06CB57F-0278-4984-AEED-5E2524D1848E}" srcOrd="1" destOrd="0" presId="urn:microsoft.com/office/officeart/2005/8/layout/hierarchy5"/>
    <dgm:cxn modelId="{E0B01C80-B1B7-470D-AF8F-C7F4B1B8937E}" type="presParOf" srcId="{B06CB57F-0278-4984-AEED-5E2524D1848E}" destId="{4F9C5F41-C247-4618-A35A-9B8B20E62048}" srcOrd="0" destOrd="0" presId="urn:microsoft.com/office/officeart/2005/8/layout/hierarchy5"/>
    <dgm:cxn modelId="{34A50483-B2E3-4C3B-AE7E-0ED5EA09944D}" type="presParOf" srcId="{B06CB57F-0278-4984-AEED-5E2524D1848E}" destId="{683C1313-AF10-4355-9A13-042A4C261A8E}" srcOrd="1" destOrd="0" presId="urn:microsoft.com/office/officeart/2005/8/layout/hierarchy5"/>
    <dgm:cxn modelId="{E54D4F2E-CFB3-484B-93E5-A2BF70CCFE14}" type="presParOf" srcId="{02FC8D57-B350-4ED8-9E85-61E3E55512BE}" destId="{28592B85-0222-4803-B73E-BCD4C1D6102C}" srcOrd="2" destOrd="0" presId="urn:microsoft.com/office/officeart/2005/8/layout/hierarchy5"/>
    <dgm:cxn modelId="{DCFD9E81-BC25-4EE4-B6C0-2C02A2B49A85}" type="presParOf" srcId="{28592B85-0222-4803-B73E-BCD4C1D6102C}" destId="{14907776-7EE7-43EF-9C67-F24984824381}" srcOrd="0" destOrd="0" presId="urn:microsoft.com/office/officeart/2005/8/layout/hierarchy5"/>
    <dgm:cxn modelId="{4B35E4A8-DC72-49E1-9536-2649E23B902F}" type="presParOf" srcId="{02FC8D57-B350-4ED8-9E85-61E3E55512BE}" destId="{BCD0F56E-2446-43C6-8BE0-45E00A593DDC}" srcOrd="3" destOrd="0" presId="urn:microsoft.com/office/officeart/2005/8/layout/hierarchy5"/>
    <dgm:cxn modelId="{D72B4E40-46C7-451B-8051-6E0F8E922D98}" type="presParOf" srcId="{BCD0F56E-2446-43C6-8BE0-45E00A593DDC}" destId="{C031F748-8E5B-42ED-9C09-66506B6133B5}" srcOrd="0" destOrd="0" presId="urn:microsoft.com/office/officeart/2005/8/layout/hierarchy5"/>
    <dgm:cxn modelId="{9AB9ACA2-BBCB-4E87-A445-26DD0267F4A9}" type="presParOf" srcId="{BCD0F56E-2446-43C6-8BE0-45E00A593DDC}" destId="{3A537D3A-7453-4A6A-9268-0DBEBB870E1A}" srcOrd="1" destOrd="0" presId="urn:microsoft.com/office/officeart/2005/8/layout/hierarchy5"/>
    <dgm:cxn modelId="{BF9A2F39-6F12-415C-9E9E-752EE3DB9E48}" type="presParOf" srcId="{02FC8D57-B350-4ED8-9E85-61E3E55512BE}" destId="{C7EACE95-E825-4B8D-B365-4FF3FE6C451C}" srcOrd="4" destOrd="0" presId="urn:microsoft.com/office/officeart/2005/8/layout/hierarchy5"/>
    <dgm:cxn modelId="{840D49AE-25C2-4708-AC93-3750748C9C1E}" type="presParOf" srcId="{C7EACE95-E825-4B8D-B365-4FF3FE6C451C}" destId="{837B6CB9-C128-4885-BBA3-361E7FAC9893}" srcOrd="0" destOrd="0" presId="urn:microsoft.com/office/officeart/2005/8/layout/hierarchy5"/>
    <dgm:cxn modelId="{D4197A2D-5014-4B26-9463-089895A73639}" type="presParOf" srcId="{02FC8D57-B350-4ED8-9E85-61E3E55512BE}" destId="{14AAF30C-DC30-41FB-9247-020E29321AAA}" srcOrd="5" destOrd="0" presId="urn:microsoft.com/office/officeart/2005/8/layout/hierarchy5"/>
    <dgm:cxn modelId="{5BB73E10-C347-4C10-A34F-1BC671D65D3F}" type="presParOf" srcId="{14AAF30C-DC30-41FB-9247-020E29321AAA}" destId="{ED1D5439-164F-4B7A-AFAE-D82B6D984186}" srcOrd="0" destOrd="0" presId="urn:microsoft.com/office/officeart/2005/8/layout/hierarchy5"/>
    <dgm:cxn modelId="{17F811AC-F698-4090-94E7-88E624B5D83C}" type="presParOf" srcId="{14AAF30C-DC30-41FB-9247-020E29321AAA}" destId="{B333E6E1-AF4B-4757-9BFE-4F2B31E29180}" srcOrd="1" destOrd="0" presId="urn:microsoft.com/office/officeart/2005/8/layout/hierarchy5"/>
    <dgm:cxn modelId="{5813694F-F0B7-4A67-A8E0-D59F97F0D035}" type="presParOf" srcId="{FE8B5B17-E90D-4C99-8CF2-7DD491F461D3}" destId="{84D06BEC-0AE9-48D5-8820-C16F3665FEE5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FE33DBB-E703-45B2-9BA1-F0A1883BE009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A7FBFF7-5074-4432-BDCD-7F27E80E937F}">
      <dgm:prSet phldrT="[Text]"/>
      <dgm:spPr/>
      <dgm:t>
        <a:bodyPr/>
        <a:lstStyle/>
        <a:p>
          <a:r>
            <a:rPr lang="en-US" dirty="0" smtClean="0"/>
            <a:t>Device restoration / implantation</a:t>
          </a:r>
          <a:endParaRPr lang="en-US" dirty="0"/>
        </a:p>
      </dgm:t>
    </dgm:pt>
    <dgm:pt modelId="{46FB35A9-C8F0-4899-BD69-D33B3D10A42F}" type="parTrans" cxnId="{8B9550F3-53EB-4461-9493-B9DF4579D462}">
      <dgm:prSet/>
      <dgm:spPr/>
      <dgm:t>
        <a:bodyPr/>
        <a:lstStyle/>
        <a:p>
          <a:endParaRPr lang="en-US"/>
        </a:p>
      </dgm:t>
    </dgm:pt>
    <dgm:pt modelId="{B43817F9-14D1-4DCC-8FE6-C075B52274C3}" type="sibTrans" cxnId="{8B9550F3-53EB-4461-9493-B9DF4579D462}">
      <dgm:prSet/>
      <dgm:spPr/>
      <dgm:t>
        <a:bodyPr/>
        <a:lstStyle/>
        <a:p>
          <a:endParaRPr lang="en-US"/>
        </a:p>
      </dgm:t>
    </dgm:pt>
    <dgm:pt modelId="{550C831A-95F8-4095-A23F-EAC467B325D9}">
      <dgm:prSet phldrT="[Text]"/>
      <dgm:spPr/>
      <dgm:t>
        <a:bodyPr/>
        <a:lstStyle/>
        <a:p>
          <a:r>
            <a:rPr lang="en-US" dirty="0" smtClean="0"/>
            <a:t>Protein attachment</a:t>
          </a:r>
          <a:endParaRPr lang="en-US" dirty="0"/>
        </a:p>
      </dgm:t>
    </dgm:pt>
    <dgm:pt modelId="{1D01178B-A2E8-45DF-BC6A-01D618D66446}" type="parTrans" cxnId="{F0EAD05F-FADA-40D5-BDEE-802C23785E16}">
      <dgm:prSet/>
      <dgm:spPr/>
      <dgm:t>
        <a:bodyPr/>
        <a:lstStyle/>
        <a:p>
          <a:endParaRPr lang="en-US"/>
        </a:p>
      </dgm:t>
    </dgm:pt>
    <dgm:pt modelId="{25AABAE7-958E-4A16-98C9-DADBA45BB33D}" type="sibTrans" cxnId="{F0EAD05F-FADA-40D5-BDEE-802C23785E16}">
      <dgm:prSet/>
      <dgm:spPr/>
      <dgm:t>
        <a:bodyPr/>
        <a:lstStyle/>
        <a:p>
          <a:endParaRPr lang="en-US"/>
        </a:p>
      </dgm:t>
    </dgm:pt>
    <dgm:pt modelId="{1CF1F36B-4069-42DA-8013-2D635494B54D}">
      <dgm:prSet phldrT="[Text]"/>
      <dgm:spPr/>
      <dgm:t>
        <a:bodyPr/>
        <a:lstStyle/>
        <a:p>
          <a:r>
            <a:rPr lang="en-US" dirty="0" smtClean="0"/>
            <a:t>Cell adhesion</a:t>
          </a:r>
          <a:endParaRPr lang="en-US" dirty="0"/>
        </a:p>
      </dgm:t>
    </dgm:pt>
    <dgm:pt modelId="{552620B9-D235-43A8-A112-618FA05FA706}" type="parTrans" cxnId="{7EB12F9E-825F-4A2C-B14A-85C88A4F53D8}">
      <dgm:prSet/>
      <dgm:spPr/>
      <dgm:t>
        <a:bodyPr/>
        <a:lstStyle/>
        <a:p>
          <a:endParaRPr lang="en-US"/>
        </a:p>
      </dgm:t>
    </dgm:pt>
    <dgm:pt modelId="{E792FEEC-DFEF-41BD-8CAB-DE147D54AAD1}" type="sibTrans" cxnId="{7EB12F9E-825F-4A2C-B14A-85C88A4F53D8}">
      <dgm:prSet/>
      <dgm:spPr/>
      <dgm:t>
        <a:bodyPr/>
        <a:lstStyle/>
        <a:p>
          <a:endParaRPr lang="en-US"/>
        </a:p>
      </dgm:t>
    </dgm:pt>
    <dgm:pt modelId="{804AD837-8723-4866-A211-0F7120EDC38B}">
      <dgm:prSet phldrT="[Text]"/>
      <dgm:spPr/>
      <dgm:t>
        <a:bodyPr/>
        <a:lstStyle/>
        <a:p>
          <a:r>
            <a:rPr lang="en-US" dirty="0" smtClean="0"/>
            <a:t>Intracellular reaction</a:t>
          </a:r>
          <a:endParaRPr lang="en-US" dirty="0"/>
        </a:p>
      </dgm:t>
    </dgm:pt>
    <dgm:pt modelId="{AB32FC5C-1A85-49D9-96C6-37BABB70351F}" type="parTrans" cxnId="{2BDC22FD-BF32-414F-9EB3-BE205205523A}">
      <dgm:prSet/>
      <dgm:spPr/>
      <dgm:t>
        <a:bodyPr/>
        <a:lstStyle/>
        <a:p>
          <a:endParaRPr lang="en-US"/>
        </a:p>
      </dgm:t>
    </dgm:pt>
    <dgm:pt modelId="{B754AE69-05D8-40AD-A393-7C30729B7D15}" type="sibTrans" cxnId="{2BDC22FD-BF32-414F-9EB3-BE205205523A}">
      <dgm:prSet/>
      <dgm:spPr/>
      <dgm:t>
        <a:bodyPr/>
        <a:lstStyle/>
        <a:p>
          <a:endParaRPr lang="en-US"/>
        </a:p>
      </dgm:t>
    </dgm:pt>
    <dgm:pt modelId="{830C52A0-76A7-4E77-9A47-57A0B008571B}">
      <dgm:prSet phldrT="[Text]"/>
      <dgm:spPr/>
      <dgm:t>
        <a:bodyPr/>
        <a:lstStyle/>
        <a:p>
          <a:r>
            <a:rPr lang="en-US" dirty="0" smtClean="0"/>
            <a:t>Bone tissue formation</a:t>
          </a:r>
          <a:endParaRPr lang="en-US" dirty="0"/>
        </a:p>
      </dgm:t>
    </dgm:pt>
    <dgm:pt modelId="{2E6EC230-E53C-49A2-9F27-7370D34F534D}" type="parTrans" cxnId="{2237B5F7-DD77-47AD-B3D2-3ACF5CFE71C5}">
      <dgm:prSet/>
      <dgm:spPr/>
      <dgm:t>
        <a:bodyPr/>
        <a:lstStyle/>
        <a:p>
          <a:endParaRPr lang="en-US"/>
        </a:p>
      </dgm:t>
    </dgm:pt>
    <dgm:pt modelId="{4572C150-7528-426E-B1D0-99BFE22CEBAC}" type="sibTrans" cxnId="{2237B5F7-DD77-47AD-B3D2-3ACF5CFE71C5}">
      <dgm:prSet/>
      <dgm:spPr/>
      <dgm:t>
        <a:bodyPr/>
        <a:lstStyle/>
        <a:p>
          <a:endParaRPr lang="en-US"/>
        </a:p>
      </dgm:t>
    </dgm:pt>
    <dgm:pt modelId="{871A1F81-4EE3-44B1-AE91-55425F2DA3DD}" type="pres">
      <dgm:prSet presAssocID="{3FE33DBB-E703-45B2-9BA1-F0A1883BE00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3BCA6C1-CE40-412D-A12F-003C27D4E48D}" type="pres">
      <dgm:prSet presAssocID="{EA7FBFF7-5074-4432-BDCD-7F27E80E937F}" presName="composite" presStyleCnt="0"/>
      <dgm:spPr/>
    </dgm:pt>
    <dgm:pt modelId="{CA8F171E-406B-4E2B-B60F-8BB909CE76DF}" type="pres">
      <dgm:prSet presAssocID="{EA7FBFF7-5074-4432-BDCD-7F27E80E937F}" presName="LShape" presStyleLbl="alignNode1" presStyleIdx="0" presStyleCnt="9"/>
      <dgm:spPr/>
    </dgm:pt>
    <dgm:pt modelId="{0D85B7C4-93D6-4A85-B0B3-C9B2EA4865D7}" type="pres">
      <dgm:prSet presAssocID="{EA7FBFF7-5074-4432-BDCD-7F27E80E937F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17B666-EF06-4D23-BCD3-013B49ACEF36}" type="pres">
      <dgm:prSet presAssocID="{EA7FBFF7-5074-4432-BDCD-7F27E80E937F}" presName="Triangle" presStyleLbl="alignNode1" presStyleIdx="1" presStyleCnt="9"/>
      <dgm:spPr/>
    </dgm:pt>
    <dgm:pt modelId="{6D1B821B-EF62-4112-90D8-EBF0DA5E9A16}" type="pres">
      <dgm:prSet presAssocID="{B43817F9-14D1-4DCC-8FE6-C075B52274C3}" presName="sibTrans" presStyleCnt="0"/>
      <dgm:spPr/>
    </dgm:pt>
    <dgm:pt modelId="{188A4668-8418-4265-9B23-A8E911331A6E}" type="pres">
      <dgm:prSet presAssocID="{B43817F9-14D1-4DCC-8FE6-C075B52274C3}" presName="space" presStyleCnt="0"/>
      <dgm:spPr/>
    </dgm:pt>
    <dgm:pt modelId="{25938467-0D05-4D4A-942D-36AE7B5A9DE0}" type="pres">
      <dgm:prSet presAssocID="{550C831A-95F8-4095-A23F-EAC467B325D9}" presName="composite" presStyleCnt="0"/>
      <dgm:spPr/>
    </dgm:pt>
    <dgm:pt modelId="{AAD7D5F7-A456-4264-9BD5-C1909D17BC4F}" type="pres">
      <dgm:prSet presAssocID="{550C831A-95F8-4095-A23F-EAC467B325D9}" presName="LShape" presStyleLbl="alignNode1" presStyleIdx="2" presStyleCnt="9"/>
      <dgm:spPr/>
    </dgm:pt>
    <dgm:pt modelId="{C8DE6A56-827D-43C0-AB80-D94BFA102907}" type="pres">
      <dgm:prSet presAssocID="{550C831A-95F8-4095-A23F-EAC467B325D9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24063F-C58A-4B9F-9F30-D0C3F2689896}" type="pres">
      <dgm:prSet presAssocID="{550C831A-95F8-4095-A23F-EAC467B325D9}" presName="Triangle" presStyleLbl="alignNode1" presStyleIdx="3" presStyleCnt="9"/>
      <dgm:spPr/>
    </dgm:pt>
    <dgm:pt modelId="{0D7FC3B9-7F61-4634-B1A6-CD7B0521011E}" type="pres">
      <dgm:prSet presAssocID="{25AABAE7-958E-4A16-98C9-DADBA45BB33D}" presName="sibTrans" presStyleCnt="0"/>
      <dgm:spPr/>
    </dgm:pt>
    <dgm:pt modelId="{E4D5775E-DC4E-47E9-9BCE-C1C29BF8BE6C}" type="pres">
      <dgm:prSet presAssocID="{25AABAE7-958E-4A16-98C9-DADBA45BB33D}" presName="space" presStyleCnt="0"/>
      <dgm:spPr/>
    </dgm:pt>
    <dgm:pt modelId="{9DE56CD2-8C5D-4D80-84A6-F98DC41C17BF}" type="pres">
      <dgm:prSet presAssocID="{1CF1F36B-4069-42DA-8013-2D635494B54D}" presName="composite" presStyleCnt="0"/>
      <dgm:spPr/>
    </dgm:pt>
    <dgm:pt modelId="{0E5D9091-ED34-4833-8069-9683955A4D03}" type="pres">
      <dgm:prSet presAssocID="{1CF1F36B-4069-42DA-8013-2D635494B54D}" presName="LShape" presStyleLbl="alignNode1" presStyleIdx="4" presStyleCnt="9"/>
      <dgm:spPr/>
    </dgm:pt>
    <dgm:pt modelId="{53D54C00-C0E8-4861-BAA5-3C586552D614}" type="pres">
      <dgm:prSet presAssocID="{1CF1F36B-4069-42DA-8013-2D635494B54D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B08BD2-16C1-4128-886D-DA81DAB6D3CC}" type="pres">
      <dgm:prSet presAssocID="{1CF1F36B-4069-42DA-8013-2D635494B54D}" presName="Triangle" presStyleLbl="alignNode1" presStyleIdx="5" presStyleCnt="9"/>
      <dgm:spPr/>
    </dgm:pt>
    <dgm:pt modelId="{9668E37B-DCE7-4716-A1E2-B0AD5DFEE623}" type="pres">
      <dgm:prSet presAssocID="{E792FEEC-DFEF-41BD-8CAB-DE147D54AAD1}" presName="sibTrans" presStyleCnt="0"/>
      <dgm:spPr/>
    </dgm:pt>
    <dgm:pt modelId="{049DAB9D-C8C8-4B62-905E-A93A104CADD9}" type="pres">
      <dgm:prSet presAssocID="{E792FEEC-DFEF-41BD-8CAB-DE147D54AAD1}" presName="space" presStyleCnt="0"/>
      <dgm:spPr/>
    </dgm:pt>
    <dgm:pt modelId="{978A1FAF-B2CA-48D7-BA4B-0A0B5A374611}" type="pres">
      <dgm:prSet presAssocID="{804AD837-8723-4866-A211-0F7120EDC38B}" presName="composite" presStyleCnt="0"/>
      <dgm:spPr/>
    </dgm:pt>
    <dgm:pt modelId="{AD439AE2-074E-4493-91A4-220509764E59}" type="pres">
      <dgm:prSet presAssocID="{804AD837-8723-4866-A211-0F7120EDC38B}" presName="LShape" presStyleLbl="alignNode1" presStyleIdx="6" presStyleCnt="9"/>
      <dgm:spPr/>
    </dgm:pt>
    <dgm:pt modelId="{2AF867D3-E553-4C8D-8894-EA9510982185}" type="pres">
      <dgm:prSet presAssocID="{804AD837-8723-4866-A211-0F7120EDC38B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4393E4-CC0F-4EAC-A8BD-08A92CEA6493}" type="pres">
      <dgm:prSet presAssocID="{804AD837-8723-4866-A211-0F7120EDC38B}" presName="Triangle" presStyleLbl="alignNode1" presStyleIdx="7" presStyleCnt="9"/>
      <dgm:spPr/>
    </dgm:pt>
    <dgm:pt modelId="{45CB5D51-0EBC-4CDD-875D-9AD1D8ECA063}" type="pres">
      <dgm:prSet presAssocID="{B754AE69-05D8-40AD-A393-7C30729B7D15}" presName="sibTrans" presStyleCnt="0"/>
      <dgm:spPr/>
    </dgm:pt>
    <dgm:pt modelId="{5A0F8F0A-1F32-43B2-B1C9-6F950D707013}" type="pres">
      <dgm:prSet presAssocID="{B754AE69-05D8-40AD-A393-7C30729B7D15}" presName="space" presStyleCnt="0"/>
      <dgm:spPr/>
    </dgm:pt>
    <dgm:pt modelId="{447791F0-A789-44CF-A2C9-D9A115425186}" type="pres">
      <dgm:prSet presAssocID="{830C52A0-76A7-4E77-9A47-57A0B008571B}" presName="composite" presStyleCnt="0"/>
      <dgm:spPr/>
    </dgm:pt>
    <dgm:pt modelId="{E900A211-603C-4822-9462-0608EFCA829D}" type="pres">
      <dgm:prSet presAssocID="{830C52A0-76A7-4E77-9A47-57A0B008571B}" presName="LShape" presStyleLbl="alignNode1" presStyleIdx="8" presStyleCnt="9"/>
      <dgm:spPr/>
    </dgm:pt>
    <dgm:pt modelId="{0ADCD73B-4287-442B-8892-43439BF42508}" type="pres">
      <dgm:prSet presAssocID="{830C52A0-76A7-4E77-9A47-57A0B008571B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37B5F7-DD77-47AD-B3D2-3ACF5CFE71C5}" srcId="{3FE33DBB-E703-45B2-9BA1-F0A1883BE009}" destId="{830C52A0-76A7-4E77-9A47-57A0B008571B}" srcOrd="4" destOrd="0" parTransId="{2E6EC230-E53C-49A2-9F27-7370D34F534D}" sibTransId="{4572C150-7528-426E-B1D0-99BFE22CEBAC}"/>
    <dgm:cxn modelId="{CAEA9FC6-1D0E-48CA-BE4C-C97C7D896B3E}" type="presOf" srcId="{1CF1F36B-4069-42DA-8013-2D635494B54D}" destId="{53D54C00-C0E8-4861-BAA5-3C586552D614}" srcOrd="0" destOrd="0" presId="urn:microsoft.com/office/officeart/2009/3/layout/StepUpProcess"/>
    <dgm:cxn modelId="{7EB12F9E-825F-4A2C-B14A-85C88A4F53D8}" srcId="{3FE33DBB-E703-45B2-9BA1-F0A1883BE009}" destId="{1CF1F36B-4069-42DA-8013-2D635494B54D}" srcOrd="2" destOrd="0" parTransId="{552620B9-D235-43A8-A112-618FA05FA706}" sibTransId="{E792FEEC-DFEF-41BD-8CAB-DE147D54AAD1}"/>
    <dgm:cxn modelId="{B148FC98-8856-48E6-85C5-316A5B72F0B5}" type="presOf" srcId="{EA7FBFF7-5074-4432-BDCD-7F27E80E937F}" destId="{0D85B7C4-93D6-4A85-B0B3-C9B2EA4865D7}" srcOrd="0" destOrd="0" presId="urn:microsoft.com/office/officeart/2009/3/layout/StepUpProcess"/>
    <dgm:cxn modelId="{F0EAD05F-FADA-40D5-BDEE-802C23785E16}" srcId="{3FE33DBB-E703-45B2-9BA1-F0A1883BE009}" destId="{550C831A-95F8-4095-A23F-EAC467B325D9}" srcOrd="1" destOrd="0" parTransId="{1D01178B-A2E8-45DF-BC6A-01D618D66446}" sibTransId="{25AABAE7-958E-4A16-98C9-DADBA45BB33D}"/>
    <dgm:cxn modelId="{969F43A7-BF26-44D1-868C-6DE2AB133161}" type="presOf" srcId="{804AD837-8723-4866-A211-0F7120EDC38B}" destId="{2AF867D3-E553-4C8D-8894-EA9510982185}" srcOrd="0" destOrd="0" presId="urn:microsoft.com/office/officeart/2009/3/layout/StepUpProcess"/>
    <dgm:cxn modelId="{19B4EAC3-8862-49F6-9DBE-C74E9F71ECD6}" type="presOf" srcId="{3FE33DBB-E703-45B2-9BA1-F0A1883BE009}" destId="{871A1F81-4EE3-44B1-AE91-55425F2DA3DD}" srcOrd="0" destOrd="0" presId="urn:microsoft.com/office/officeart/2009/3/layout/StepUpProcess"/>
    <dgm:cxn modelId="{2BDC22FD-BF32-414F-9EB3-BE205205523A}" srcId="{3FE33DBB-E703-45B2-9BA1-F0A1883BE009}" destId="{804AD837-8723-4866-A211-0F7120EDC38B}" srcOrd="3" destOrd="0" parTransId="{AB32FC5C-1A85-49D9-96C6-37BABB70351F}" sibTransId="{B754AE69-05D8-40AD-A393-7C30729B7D15}"/>
    <dgm:cxn modelId="{9DF792A4-4185-4A03-B0AD-1331E3FD4829}" type="presOf" srcId="{550C831A-95F8-4095-A23F-EAC467B325D9}" destId="{C8DE6A56-827D-43C0-AB80-D94BFA102907}" srcOrd="0" destOrd="0" presId="urn:microsoft.com/office/officeart/2009/3/layout/StepUpProcess"/>
    <dgm:cxn modelId="{951454C9-112A-49EF-B3E8-D6B7B476F754}" type="presOf" srcId="{830C52A0-76A7-4E77-9A47-57A0B008571B}" destId="{0ADCD73B-4287-442B-8892-43439BF42508}" srcOrd="0" destOrd="0" presId="urn:microsoft.com/office/officeart/2009/3/layout/StepUpProcess"/>
    <dgm:cxn modelId="{8B9550F3-53EB-4461-9493-B9DF4579D462}" srcId="{3FE33DBB-E703-45B2-9BA1-F0A1883BE009}" destId="{EA7FBFF7-5074-4432-BDCD-7F27E80E937F}" srcOrd="0" destOrd="0" parTransId="{46FB35A9-C8F0-4899-BD69-D33B3D10A42F}" sibTransId="{B43817F9-14D1-4DCC-8FE6-C075B52274C3}"/>
    <dgm:cxn modelId="{2384E9F3-63B5-4AB2-BDD9-210F475DF0B5}" type="presParOf" srcId="{871A1F81-4EE3-44B1-AE91-55425F2DA3DD}" destId="{A3BCA6C1-CE40-412D-A12F-003C27D4E48D}" srcOrd="0" destOrd="0" presId="urn:microsoft.com/office/officeart/2009/3/layout/StepUpProcess"/>
    <dgm:cxn modelId="{6EAAB69C-38CE-45FF-8F1C-5684776E38FE}" type="presParOf" srcId="{A3BCA6C1-CE40-412D-A12F-003C27D4E48D}" destId="{CA8F171E-406B-4E2B-B60F-8BB909CE76DF}" srcOrd="0" destOrd="0" presId="urn:microsoft.com/office/officeart/2009/3/layout/StepUpProcess"/>
    <dgm:cxn modelId="{3FC8C572-955C-41B6-94D6-FDB6CA6969B3}" type="presParOf" srcId="{A3BCA6C1-CE40-412D-A12F-003C27D4E48D}" destId="{0D85B7C4-93D6-4A85-B0B3-C9B2EA4865D7}" srcOrd="1" destOrd="0" presId="urn:microsoft.com/office/officeart/2009/3/layout/StepUpProcess"/>
    <dgm:cxn modelId="{09F980A5-CE41-486C-B952-AB514D97D5C9}" type="presParOf" srcId="{A3BCA6C1-CE40-412D-A12F-003C27D4E48D}" destId="{F917B666-EF06-4D23-BCD3-013B49ACEF36}" srcOrd="2" destOrd="0" presId="urn:microsoft.com/office/officeart/2009/3/layout/StepUpProcess"/>
    <dgm:cxn modelId="{D59B2186-B7A9-40D6-AAF6-1016CF6CD562}" type="presParOf" srcId="{871A1F81-4EE3-44B1-AE91-55425F2DA3DD}" destId="{6D1B821B-EF62-4112-90D8-EBF0DA5E9A16}" srcOrd="1" destOrd="0" presId="urn:microsoft.com/office/officeart/2009/3/layout/StepUpProcess"/>
    <dgm:cxn modelId="{E8564024-261B-476C-A8E1-C5D9B38E7EA1}" type="presParOf" srcId="{6D1B821B-EF62-4112-90D8-EBF0DA5E9A16}" destId="{188A4668-8418-4265-9B23-A8E911331A6E}" srcOrd="0" destOrd="0" presId="urn:microsoft.com/office/officeart/2009/3/layout/StepUpProcess"/>
    <dgm:cxn modelId="{C83B7E27-5B0C-42AD-B989-78A36C5B6A87}" type="presParOf" srcId="{871A1F81-4EE3-44B1-AE91-55425F2DA3DD}" destId="{25938467-0D05-4D4A-942D-36AE7B5A9DE0}" srcOrd="2" destOrd="0" presId="urn:microsoft.com/office/officeart/2009/3/layout/StepUpProcess"/>
    <dgm:cxn modelId="{0444C822-5EFD-4A85-83EB-B9CEE50277A3}" type="presParOf" srcId="{25938467-0D05-4D4A-942D-36AE7B5A9DE0}" destId="{AAD7D5F7-A456-4264-9BD5-C1909D17BC4F}" srcOrd="0" destOrd="0" presId="urn:microsoft.com/office/officeart/2009/3/layout/StepUpProcess"/>
    <dgm:cxn modelId="{A7160302-1154-4BB4-9921-0AFCBEA89ABD}" type="presParOf" srcId="{25938467-0D05-4D4A-942D-36AE7B5A9DE0}" destId="{C8DE6A56-827D-43C0-AB80-D94BFA102907}" srcOrd="1" destOrd="0" presId="urn:microsoft.com/office/officeart/2009/3/layout/StepUpProcess"/>
    <dgm:cxn modelId="{9E644CFE-EE44-47D5-8502-E46808DF7A31}" type="presParOf" srcId="{25938467-0D05-4D4A-942D-36AE7B5A9DE0}" destId="{2B24063F-C58A-4B9F-9F30-D0C3F2689896}" srcOrd="2" destOrd="0" presId="urn:microsoft.com/office/officeart/2009/3/layout/StepUpProcess"/>
    <dgm:cxn modelId="{DFED516B-7CB0-4269-BA53-A0B78A0F2ECC}" type="presParOf" srcId="{871A1F81-4EE3-44B1-AE91-55425F2DA3DD}" destId="{0D7FC3B9-7F61-4634-B1A6-CD7B0521011E}" srcOrd="3" destOrd="0" presId="urn:microsoft.com/office/officeart/2009/3/layout/StepUpProcess"/>
    <dgm:cxn modelId="{62415B4C-9E9A-45E9-A7B8-0354F4D100A3}" type="presParOf" srcId="{0D7FC3B9-7F61-4634-B1A6-CD7B0521011E}" destId="{E4D5775E-DC4E-47E9-9BCE-C1C29BF8BE6C}" srcOrd="0" destOrd="0" presId="urn:microsoft.com/office/officeart/2009/3/layout/StepUpProcess"/>
    <dgm:cxn modelId="{D68DA020-5FF7-4FB8-8C37-BB0B66A3856F}" type="presParOf" srcId="{871A1F81-4EE3-44B1-AE91-55425F2DA3DD}" destId="{9DE56CD2-8C5D-4D80-84A6-F98DC41C17BF}" srcOrd="4" destOrd="0" presId="urn:microsoft.com/office/officeart/2009/3/layout/StepUpProcess"/>
    <dgm:cxn modelId="{E547F818-C1DF-4B41-BAA5-532CC7C2AD3D}" type="presParOf" srcId="{9DE56CD2-8C5D-4D80-84A6-F98DC41C17BF}" destId="{0E5D9091-ED34-4833-8069-9683955A4D03}" srcOrd="0" destOrd="0" presId="urn:microsoft.com/office/officeart/2009/3/layout/StepUpProcess"/>
    <dgm:cxn modelId="{34E90D57-7547-42C6-B916-B0011C0EE8B4}" type="presParOf" srcId="{9DE56CD2-8C5D-4D80-84A6-F98DC41C17BF}" destId="{53D54C00-C0E8-4861-BAA5-3C586552D614}" srcOrd="1" destOrd="0" presId="urn:microsoft.com/office/officeart/2009/3/layout/StepUpProcess"/>
    <dgm:cxn modelId="{F5FA41F3-0F6E-4043-8BB4-14B695EB0A61}" type="presParOf" srcId="{9DE56CD2-8C5D-4D80-84A6-F98DC41C17BF}" destId="{43B08BD2-16C1-4128-886D-DA81DAB6D3CC}" srcOrd="2" destOrd="0" presId="urn:microsoft.com/office/officeart/2009/3/layout/StepUpProcess"/>
    <dgm:cxn modelId="{58E4D113-734A-4DD0-B6DE-A46CB0A520D9}" type="presParOf" srcId="{871A1F81-4EE3-44B1-AE91-55425F2DA3DD}" destId="{9668E37B-DCE7-4716-A1E2-B0AD5DFEE623}" srcOrd="5" destOrd="0" presId="urn:microsoft.com/office/officeart/2009/3/layout/StepUpProcess"/>
    <dgm:cxn modelId="{BFE2E3C2-4741-4660-B424-CAF931118DFE}" type="presParOf" srcId="{9668E37B-DCE7-4716-A1E2-B0AD5DFEE623}" destId="{049DAB9D-C8C8-4B62-905E-A93A104CADD9}" srcOrd="0" destOrd="0" presId="urn:microsoft.com/office/officeart/2009/3/layout/StepUpProcess"/>
    <dgm:cxn modelId="{BC7BA5C0-1459-4ACD-BFCE-B83E909232B8}" type="presParOf" srcId="{871A1F81-4EE3-44B1-AE91-55425F2DA3DD}" destId="{978A1FAF-B2CA-48D7-BA4B-0A0B5A374611}" srcOrd="6" destOrd="0" presId="urn:microsoft.com/office/officeart/2009/3/layout/StepUpProcess"/>
    <dgm:cxn modelId="{7370D3B7-FF92-4FC5-8E55-881532B95E98}" type="presParOf" srcId="{978A1FAF-B2CA-48D7-BA4B-0A0B5A374611}" destId="{AD439AE2-074E-4493-91A4-220509764E59}" srcOrd="0" destOrd="0" presId="urn:microsoft.com/office/officeart/2009/3/layout/StepUpProcess"/>
    <dgm:cxn modelId="{1A64CD83-FDAD-4277-9F28-8762E0A1F040}" type="presParOf" srcId="{978A1FAF-B2CA-48D7-BA4B-0A0B5A374611}" destId="{2AF867D3-E553-4C8D-8894-EA9510982185}" srcOrd="1" destOrd="0" presId="urn:microsoft.com/office/officeart/2009/3/layout/StepUpProcess"/>
    <dgm:cxn modelId="{1D808A24-574F-4992-AF83-43CCCAE46873}" type="presParOf" srcId="{978A1FAF-B2CA-48D7-BA4B-0A0B5A374611}" destId="{404393E4-CC0F-4EAC-A8BD-08A92CEA6493}" srcOrd="2" destOrd="0" presId="urn:microsoft.com/office/officeart/2009/3/layout/StepUpProcess"/>
    <dgm:cxn modelId="{C25A05DE-67CE-4355-9D17-AAFC1103C051}" type="presParOf" srcId="{871A1F81-4EE3-44B1-AE91-55425F2DA3DD}" destId="{45CB5D51-0EBC-4CDD-875D-9AD1D8ECA063}" srcOrd="7" destOrd="0" presId="urn:microsoft.com/office/officeart/2009/3/layout/StepUpProcess"/>
    <dgm:cxn modelId="{0D4E4214-CCB1-4E37-92E4-559D22F962D7}" type="presParOf" srcId="{45CB5D51-0EBC-4CDD-875D-9AD1D8ECA063}" destId="{5A0F8F0A-1F32-43B2-B1C9-6F950D707013}" srcOrd="0" destOrd="0" presId="urn:microsoft.com/office/officeart/2009/3/layout/StepUpProcess"/>
    <dgm:cxn modelId="{A705B318-450D-41A7-8F3C-127F66B831E0}" type="presParOf" srcId="{871A1F81-4EE3-44B1-AE91-55425F2DA3DD}" destId="{447791F0-A789-44CF-A2C9-D9A115425186}" srcOrd="8" destOrd="0" presId="urn:microsoft.com/office/officeart/2009/3/layout/StepUpProcess"/>
    <dgm:cxn modelId="{2F230F6C-EF74-4A99-8A27-8E5C90A9B2A9}" type="presParOf" srcId="{447791F0-A789-44CF-A2C9-D9A115425186}" destId="{E900A211-603C-4822-9462-0608EFCA829D}" srcOrd="0" destOrd="0" presId="urn:microsoft.com/office/officeart/2009/3/layout/StepUpProcess"/>
    <dgm:cxn modelId="{FD0386E3-853E-4B11-B412-A9860B25E835}" type="presParOf" srcId="{447791F0-A789-44CF-A2C9-D9A115425186}" destId="{0ADCD73B-4287-442B-8892-43439BF4250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6FAD03D-0E28-4596-AE90-63A164497C32}" type="doc">
      <dgm:prSet loTypeId="urn:microsoft.com/office/officeart/2008/layout/IncreasingCircleProces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2288D89-33D8-4CEE-B3AC-B99CB1143176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FF0000"/>
              </a:solidFill>
            </a:rPr>
            <a:t>Melting method</a:t>
          </a:r>
          <a:endParaRPr lang="en-US" sz="2400" b="1" dirty="0">
            <a:solidFill>
              <a:srgbClr val="FF0000"/>
            </a:solidFill>
          </a:endParaRPr>
        </a:p>
      </dgm:t>
    </dgm:pt>
    <dgm:pt modelId="{6328A32D-6C2E-414B-9C95-2899E5B01C2D}" type="parTrans" cxnId="{B6C4AA1C-A88B-4CA7-82AC-A62678AD4B9B}">
      <dgm:prSet/>
      <dgm:spPr/>
      <dgm:t>
        <a:bodyPr/>
        <a:lstStyle/>
        <a:p>
          <a:endParaRPr lang="en-US"/>
        </a:p>
      </dgm:t>
    </dgm:pt>
    <dgm:pt modelId="{FAF0AE03-A086-43FF-96C2-2316A3F18933}" type="sibTrans" cxnId="{B6C4AA1C-A88B-4CA7-82AC-A62678AD4B9B}">
      <dgm:prSet/>
      <dgm:spPr/>
      <dgm:t>
        <a:bodyPr/>
        <a:lstStyle/>
        <a:p>
          <a:endParaRPr lang="en-US"/>
        </a:p>
      </dgm:t>
    </dgm:pt>
    <dgm:pt modelId="{9B8A981F-3816-414C-8DE4-F92DF6546B52}">
      <dgm:prSet phldrT="[Text]" custT="1"/>
      <dgm:spPr/>
      <dgm:t>
        <a:bodyPr/>
        <a:lstStyle/>
        <a:p>
          <a:r>
            <a:rPr lang="en-US" sz="1800" dirty="0" smtClean="0"/>
            <a:t>Primary source: Sand, SiO</a:t>
          </a:r>
          <a:r>
            <a:rPr lang="en-US" sz="1200" dirty="0" smtClean="0"/>
            <a:t>2</a:t>
          </a:r>
          <a:endParaRPr lang="en-US" sz="1200" dirty="0"/>
        </a:p>
      </dgm:t>
    </dgm:pt>
    <dgm:pt modelId="{A743BBB5-A05D-402E-B974-47C7071D10AE}" type="parTrans" cxnId="{2F6F76AB-1366-46E0-8E26-262C6B591D2B}">
      <dgm:prSet/>
      <dgm:spPr/>
      <dgm:t>
        <a:bodyPr/>
        <a:lstStyle/>
        <a:p>
          <a:endParaRPr lang="en-US"/>
        </a:p>
      </dgm:t>
    </dgm:pt>
    <dgm:pt modelId="{ACB0C87E-512D-4F3F-A7F1-1946ACFAF2A7}" type="sibTrans" cxnId="{2F6F76AB-1366-46E0-8E26-262C6B591D2B}">
      <dgm:prSet/>
      <dgm:spPr/>
      <dgm:t>
        <a:bodyPr/>
        <a:lstStyle/>
        <a:p>
          <a:endParaRPr lang="en-US"/>
        </a:p>
      </dgm:t>
    </dgm:pt>
    <dgm:pt modelId="{40D7603B-2B82-4630-93F3-172659C8674C}">
      <dgm:prSet phldrT="[Text]" custT="1"/>
      <dgm:spPr/>
      <dgm:t>
        <a:bodyPr/>
        <a:lstStyle/>
        <a:p>
          <a:r>
            <a:rPr lang="en-US" sz="1800" dirty="0" smtClean="0"/>
            <a:t>Na</a:t>
          </a:r>
          <a:r>
            <a:rPr lang="en-US" sz="1200" dirty="0" smtClean="0"/>
            <a:t>2</a:t>
          </a:r>
          <a:r>
            <a:rPr lang="en-US" sz="1800" dirty="0" smtClean="0"/>
            <a:t>O and </a:t>
          </a:r>
          <a:r>
            <a:rPr lang="en-US" sz="1800" dirty="0" err="1" smtClean="0"/>
            <a:t>CaO</a:t>
          </a:r>
          <a:r>
            <a:rPr lang="en-US" sz="1800" dirty="0" smtClean="0"/>
            <a:t> are from carbonate compounds</a:t>
          </a:r>
          <a:endParaRPr lang="en-US" sz="1800" dirty="0"/>
        </a:p>
      </dgm:t>
    </dgm:pt>
    <dgm:pt modelId="{EB263357-6B50-4390-9DC6-269609FB8861}" type="parTrans" cxnId="{5C1EC9B1-A63F-4DEB-A63B-22442651BD50}">
      <dgm:prSet/>
      <dgm:spPr/>
      <dgm:t>
        <a:bodyPr/>
        <a:lstStyle/>
        <a:p>
          <a:endParaRPr lang="en-US"/>
        </a:p>
      </dgm:t>
    </dgm:pt>
    <dgm:pt modelId="{940AA529-0E6C-4DEB-BD23-E7296F3D7B93}" type="sibTrans" cxnId="{5C1EC9B1-A63F-4DEB-A63B-22442651BD50}">
      <dgm:prSet/>
      <dgm:spPr/>
      <dgm:t>
        <a:bodyPr/>
        <a:lstStyle/>
        <a:p>
          <a:endParaRPr lang="en-US"/>
        </a:p>
      </dgm:t>
    </dgm:pt>
    <dgm:pt modelId="{07D9856E-1213-472D-BF2F-0AD2003F0EEC}">
      <dgm:prSet phldrT="[Text]" custT="1"/>
      <dgm:spPr/>
      <dgm:t>
        <a:bodyPr/>
        <a:lstStyle/>
        <a:p>
          <a:r>
            <a:rPr lang="en-US" sz="1800" dirty="0" smtClean="0"/>
            <a:t>Production of CO</a:t>
          </a:r>
          <a:r>
            <a:rPr lang="en-US" sz="1200" dirty="0" smtClean="0"/>
            <a:t>2</a:t>
          </a:r>
          <a:r>
            <a:rPr lang="en-US" sz="1800" dirty="0" smtClean="0"/>
            <a:t> mix the composition homogenously</a:t>
          </a:r>
          <a:endParaRPr lang="en-US" sz="1800" dirty="0"/>
        </a:p>
      </dgm:t>
    </dgm:pt>
    <dgm:pt modelId="{E55A04BC-3D68-43C7-9705-C0EEE11727B2}" type="parTrans" cxnId="{DC51621C-2F8D-4355-9D22-0533453E0056}">
      <dgm:prSet/>
      <dgm:spPr/>
      <dgm:t>
        <a:bodyPr/>
        <a:lstStyle/>
        <a:p>
          <a:endParaRPr lang="en-US"/>
        </a:p>
      </dgm:t>
    </dgm:pt>
    <dgm:pt modelId="{EE11C9CA-6449-405B-A6F4-810BF5275049}" type="sibTrans" cxnId="{DC51621C-2F8D-4355-9D22-0533453E0056}">
      <dgm:prSet/>
      <dgm:spPr/>
      <dgm:t>
        <a:bodyPr/>
        <a:lstStyle/>
        <a:p>
          <a:endParaRPr lang="en-US"/>
        </a:p>
      </dgm:t>
    </dgm:pt>
    <dgm:pt modelId="{F63FB7A5-7503-4D5B-95C6-F8201C00AD8F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FF0000"/>
              </a:solidFill>
            </a:rPr>
            <a:t>Sol-gel method</a:t>
          </a:r>
          <a:endParaRPr lang="en-US" sz="2400" b="1" dirty="0">
            <a:solidFill>
              <a:srgbClr val="FF0000"/>
            </a:solidFill>
          </a:endParaRPr>
        </a:p>
      </dgm:t>
    </dgm:pt>
    <dgm:pt modelId="{F8D4A1AD-543A-4DE6-BACC-844969A55BDD}" type="parTrans" cxnId="{E34F7E7A-8E60-4F50-9250-965B589D8B96}">
      <dgm:prSet/>
      <dgm:spPr/>
      <dgm:t>
        <a:bodyPr/>
        <a:lstStyle/>
        <a:p>
          <a:endParaRPr lang="en-US"/>
        </a:p>
      </dgm:t>
    </dgm:pt>
    <dgm:pt modelId="{322BA254-89EA-45F4-A26B-F692AA1BFB27}" type="sibTrans" cxnId="{E34F7E7A-8E60-4F50-9250-965B589D8B96}">
      <dgm:prSet/>
      <dgm:spPr/>
      <dgm:t>
        <a:bodyPr/>
        <a:lstStyle/>
        <a:p>
          <a:endParaRPr lang="en-US"/>
        </a:p>
      </dgm:t>
    </dgm:pt>
    <dgm:pt modelId="{3BD2912F-7B6C-47FC-9FE2-157F972B1A4E}">
      <dgm:prSet phldrT="[Text]" custT="1"/>
      <dgm:spPr/>
      <dgm:t>
        <a:bodyPr/>
        <a:lstStyle/>
        <a:p>
          <a:r>
            <a:rPr lang="en-US" sz="1800" dirty="0" smtClean="0"/>
            <a:t>Common precursors: </a:t>
          </a:r>
          <a:r>
            <a:rPr lang="en-US" sz="1800" dirty="0" err="1" smtClean="0"/>
            <a:t>tetraethoxysilane</a:t>
          </a:r>
          <a:r>
            <a:rPr lang="en-US" sz="1800" dirty="0" smtClean="0"/>
            <a:t>, </a:t>
          </a:r>
          <a:r>
            <a:rPr lang="en-US" sz="1800" dirty="0" err="1" smtClean="0"/>
            <a:t>NaCl</a:t>
          </a:r>
          <a:r>
            <a:rPr lang="en-US" sz="1800" dirty="0" smtClean="0"/>
            <a:t> and Ca</a:t>
          </a:r>
          <a:r>
            <a:rPr lang="en-US" sz="1100" dirty="0" smtClean="0"/>
            <a:t>2</a:t>
          </a:r>
          <a:r>
            <a:rPr lang="en-US" sz="1800" dirty="0" smtClean="0"/>
            <a:t>NO</a:t>
          </a:r>
          <a:r>
            <a:rPr lang="en-US" sz="1100" dirty="0" smtClean="0"/>
            <a:t>3</a:t>
          </a:r>
          <a:endParaRPr lang="en-US" sz="1100" dirty="0"/>
        </a:p>
      </dgm:t>
    </dgm:pt>
    <dgm:pt modelId="{8E168E22-EA04-4FD0-9725-52D748857631}" type="parTrans" cxnId="{45A5FE7E-734A-409E-B3BA-5829DD555046}">
      <dgm:prSet/>
      <dgm:spPr/>
      <dgm:t>
        <a:bodyPr/>
        <a:lstStyle/>
        <a:p>
          <a:endParaRPr lang="en-US"/>
        </a:p>
      </dgm:t>
    </dgm:pt>
    <dgm:pt modelId="{6B692040-A2DB-4A0E-8945-5E0B70C08F79}" type="sibTrans" cxnId="{45A5FE7E-734A-409E-B3BA-5829DD555046}">
      <dgm:prSet/>
      <dgm:spPr/>
      <dgm:t>
        <a:bodyPr/>
        <a:lstStyle/>
        <a:p>
          <a:endParaRPr lang="en-US"/>
        </a:p>
      </dgm:t>
    </dgm:pt>
    <dgm:pt modelId="{21295776-62C0-4BB5-9224-19C806E1AC53}">
      <dgm:prSet phldrT="[Text]" custT="1"/>
      <dgm:spPr/>
      <dgm:t>
        <a:bodyPr/>
        <a:lstStyle/>
        <a:p>
          <a:r>
            <a:rPr lang="en-US" sz="1800" dirty="0" smtClean="0"/>
            <a:t>Gel formation: Various hydrolysis and </a:t>
          </a:r>
          <a:r>
            <a:rPr lang="en-US" sz="1800" dirty="0" err="1" smtClean="0"/>
            <a:t>polycondensation</a:t>
          </a:r>
          <a:r>
            <a:rPr lang="en-US" sz="1800" dirty="0" smtClean="0"/>
            <a:t> processes</a:t>
          </a:r>
          <a:endParaRPr lang="en-US" sz="1800" dirty="0"/>
        </a:p>
      </dgm:t>
    </dgm:pt>
    <dgm:pt modelId="{0319AB67-657C-42BB-B4B7-B4E6EA3BF91C}" type="parTrans" cxnId="{1BA8F6FA-C79A-4313-89FF-08E47508DE49}">
      <dgm:prSet/>
      <dgm:spPr/>
      <dgm:t>
        <a:bodyPr/>
        <a:lstStyle/>
        <a:p>
          <a:endParaRPr lang="en-US"/>
        </a:p>
      </dgm:t>
    </dgm:pt>
    <dgm:pt modelId="{97438399-F5EA-45B3-AB40-5D02D34CC957}" type="sibTrans" cxnId="{1BA8F6FA-C79A-4313-89FF-08E47508DE49}">
      <dgm:prSet/>
      <dgm:spPr/>
      <dgm:t>
        <a:bodyPr/>
        <a:lstStyle/>
        <a:p>
          <a:endParaRPr lang="en-US"/>
        </a:p>
      </dgm:t>
    </dgm:pt>
    <dgm:pt modelId="{DA2F4721-B030-44B3-AD84-EA4AE0FD6B24}">
      <dgm:prSet phldrT="[Text]" custT="1"/>
      <dgm:spPr/>
      <dgm:t>
        <a:bodyPr/>
        <a:lstStyle/>
        <a:p>
          <a:r>
            <a:rPr lang="en-US" sz="1800" dirty="0" smtClean="0"/>
            <a:t>Acid catalyst: Longer chain and fewer </a:t>
          </a:r>
          <a:r>
            <a:rPr lang="en-US" sz="1800" dirty="0" err="1" smtClean="0"/>
            <a:t>crosslinkage</a:t>
          </a:r>
          <a:r>
            <a:rPr lang="en-US" sz="1800" dirty="0" smtClean="0"/>
            <a:t>. Vice versa</a:t>
          </a:r>
          <a:endParaRPr lang="en-US" sz="1800" dirty="0"/>
        </a:p>
      </dgm:t>
    </dgm:pt>
    <dgm:pt modelId="{7955DB48-265C-4A2D-84D7-04CD617FB852}" type="parTrans" cxnId="{108DA115-C33B-4F0C-9254-9414C38E41ED}">
      <dgm:prSet/>
      <dgm:spPr/>
      <dgm:t>
        <a:bodyPr/>
        <a:lstStyle/>
        <a:p>
          <a:endParaRPr lang="en-US"/>
        </a:p>
      </dgm:t>
    </dgm:pt>
    <dgm:pt modelId="{3C10A12D-194A-4916-9002-B212C5D2B49C}" type="sibTrans" cxnId="{108DA115-C33B-4F0C-9254-9414C38E41ED}">
      <dgm:prSet/>
      <dgm:spPr/>
      <dgm:t>
        <a:bodyPr/>
        <a:lstStyle/>
        <a:p>
          <a:endParaRPr lang="en-US"/>
        </a:p>
      </dgm:t>
    </dgm:pt>
    <dgm:pt modelId="{27C35F27-BAFA-4032-849C-5ADF19229DEC}">
      <dgm:prSet phldrT="[Text]" custT="1"/>
      <dgm:spPr/>
      <dgm:t>
        <a:bodyPr/>
        <a:lstStyle/>
        <a:p>
          <a:r>
            <a:rPr lang="en-US" sz="1800" dirty="0" smtClean="0"/>
            <a:t>P</a:t>
          </a:r>
          <a:r>
            <a:rPr lang="en-US" sz="1200" dirty="0" smtClean="0"/>
            <a:t>2</a:t>
          </a:r>
          <a:r>
            <a:rPr lang="en-US" sz="1800" dirty="0" smtClean="0"/>
            <a:t>O</a:t>
          </a:r>
          <a:r>
            <a:rPr lang="en-US" sz="1200" dirty="0" smtClean="0"/>
            <a:t>5</a:t>
          </a:r>
          <a:r>
            <a:rPr lang="en-US" sz="1800" dirty="0" smtClean="0"/>
            <a:t> is incorporated as an oxide before the melting process</a:t>
          </a:r>
          <a:endParaRPr lang="en-US" sz="1800" dirty="0"/>
        </a:p>
      </dgm:t>
    </dgm:pt>
    <dgm:pt modelId="{75D66D2C-F679-4DE2-B615-09AE5EC01DDA}" type="parTrans" cxnId="{043E5939-B2D9-4473-B56A-E0F21E6F2A2A}">
      <dgm:prSet/>
      <dgm:spPr/>
      <dgm:t>
        <a:bodyPr/>
        <a:lstStyle/>
        <a:p>
          <a:endParaRPr lang="en-US"/>
        </a:p>
      </dgm:t>
    </dgm:pt>
    <dgm:pt modelId="{A1FDA952-8A76-42DB-9501-178A6E15568A}" type="sibTrans" cxnId="{043E5939-B2D9-4473-B56A-E0F21E6F2A2A}">
      <dgm:prSet/>
      <dgm:spPr/>
      <dgm:t>
        <a:bodyPr/>
        <a:lstStyle/>
        <a:p>
          <a:endParaRPr lang="en-US"/>
        </a:p>
      </dgm:t>
    </dgm:pt>
    <dgm:pt modelId="{A9412F00-BD1E-4757-8B0E-886C4C22AC9E}">
      <dgm:prSet phldrT="[Text]" custT="1"/>
      <dgm:spPr/>
      <dgm:t>
        <a:bodyPr/>
        <a:lstStyle/>
        <a:p>
          <a:r>
            <a:rPr lang="en-US" sz="1800" dirty="0" smtClean="0"/>
            <a:t>Gel is formed when particles in the solution form long chain polymer</a:t>
          </a:r>
          <a:endParaRPr lang="en-US" sz="1800" dirty="0"/>
        </a:p>
      </dgm:t>
    </dgm:pt>
    <dgm:pt modelId="{933A12A1-04D1-41E4-A6EE-CF23FB102776}" type="parTrans" cxnId="{2111AAE5-AF12-4D66-B2FB-E03F7A5BA654}">
      <dgm:prSet/>
      <dgm:spPr/>
      <dgm:t>
        <a:bodyPr/>
        <a:lstStyle/>
        <a:p>
          <a:endParaRPr lang="en-US"/>
        </a:p>
      </dgm:t>
    </dgm:pt>
    <dgm:pt modelId="{04D3B196-40CC-4767-8399-BA09715091B1}" type="sibTrans" cxnId="{2111AAE5-AF12-4D66-B2FB-E03F7A5BA654}">
      <dgm:prSet/>
      <dgm:spPr/>
      <dgm:t>
        <a:bodyPr/>
        <a:lstStyle/>
        <a:p>
          <a:endParaRPr lang="en-US"/>
        </a:p>
      </dgm:t>
    </dgm:pt>
    <dgm:pt modelId="{4B3D0794-B887-4AD8-8727-F0A1BB831A47}" type="pres">
      <dgm:prSet presAssocID="{76FAD03D-0E28-4596-AE90-63A164497C32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FCE9C1E-8118-4814-A285-5C69F5E84059}" type="pres">
      <dgm:prSet presAssocID="{22288D89-33D8-4CEE-B3AC-B99CB1143176}" presName="composite" presStyleCnt="0"/>
      <dgm:spPr/>
    </dgm:pt>
    <dgm:pt modelId="{C4CA0E1C-2567-4A5D-A49A-4DBE0B389988}" type="pres">
      <dgm:prSet presAssocID="{22288D89-33D8-4CEE-B3AC-B99CB1143176}" presName="BackAccent" presStyleLbl="bgShp" presStyleIdx="0" presStyleCnt="2"/>
      <dgm:spPr/>
    </dgm:pt>
    <dgm:pt modelId="{8BA1348E-5AB7-4560-A10A-D12DB367AC81}" type="pres">
      <dgm:prSet presAssocID="{22288D89-33D8-4CEE-B3AC-B99CB1143176}" presName="Accent" presStyleLbl="alignNode1" presStyleIdx="0" presStyleCnt="2"/>
      <dgm:spPr/>
    </dgm:pt>
    <dgm:pt modelId="{EBD784D4-88CD-4A38-8EA0-724C55C91B3B}" type="pres">
      <dgm:prSet presAssocID="{22288D89-33D8-4CEE-B3AC-B99CB1143176}" presName="Child" presStyleLbl="revTx" presStyleIdx="0" presStyleCnt="4" custScaleX="127067" custLinFactNeighborX="-20882" custLinFactNeighborY="21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01080A-D894-45F1-8931-ABB6C78AB8FA}" type="pres">
      <dgm:prSet presAssocID="{22288D89-33D8-4CEE-B3AC-B99CB1143176}" presName="Parent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51A7A9-B804-401D-9904-6CEAC49412C4}" type="pres">
      <dgm:prSet presAssocID="{FAF0AE03-A086-43FF-96C2-2316A3F18933}" presName="sibTrans" presStyleCnt="0"/>
      <dgm:spPr/>
    </dgm:pt>
    <dgm:pt modelId="{0E2459F0-1B52-43F8-BE84-E7B5753CB4EA}" type="pres">
      <dgm:prSet presAssocID="{F63FB7A5-7503-4D5B-95C6-F8201C00AD8F}" presName="composite" presStyleCnt="0"/>
      <dgm:spPr/>
    </dgm:pt>
    <dgm:pt modelId="{6AA5A4E8-4839-46B7-8D08-8F3709AC76CE}" type="pres">
      <dgm:prSet presAssocID="{F63FB7A5-7503-4D5B-95C6-F8201C00AD8F}" presName="BackAccent" presStyleLbl="bgShp" presStyleIdx="1" presStyleCnt="2"/>
      <dgm:spPr/>
    </dgm:pt>
    <dgm:pt modelId="{F62DB7C4-DCBE-4F0B-9DB5-86A1B82EF1FE}" type="pres">
      <dgm:prSet presAssocID="{F63FB7A5-7503-4D5B-95C6-F8201C00AD8F}" presName="Accent" presStyleLbl="alignNode1" presStyleIdx="1" presStyleCnt="2"/>
      <dgm:spPr/>
    </dgm:pt>
    <dgm:pt modelId="{9D277152-3A7F-4070-9E4A-6E43B4BEEEB2}" type="pres">
      <dgm:prSet presAssocID="{F63FB7A5-7503-4D5B-95C6-F8201C00AD8F}" presName="Child" presStyleLbl="revTx" presStyleIdx="2" presStyleCnt="4" custScaleX="134225" custLinFactNeighborX="-12784" custLinFactNeighborY="27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029E86-C117-41A6-916E-DD968E19DD1C}" type="pres">
      <dgm:prSet presAssocID="{F63FB7A5-7503-4D5B-95C6-F8201C00AD8F}" presName="Parent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E8D625-1572-47E6-9D99-96B69D09F3B8}" type="presOf" srcId="{21295776-62C0-4BB5-9224-19C806E1AC53}" destId="{9D277152-3A7F-4070-9E4A-6E43B4BEEEB2}" srcOrd="0" destOrd="1" presId="urn:microsoft.com/office/officeart/2008/layout/IncreasingCircleProcess"/>
    <dgm:cxn modelId="{39C5818E-8076-49E5-9F8F-F99E1D55F047}" type="presOf" srcId="{9B8A981F-3816-414C-8DE4-F92DF6546B52}" destId="{EBD784D4-88CD-4A38-8EA0-724C55C91B3B}" srcOrd="0" destOrd="0" presId="urn:microsoft.com/office/officeart/2008/layout/IncreasingCircleProcess"/>
    <dgm:cxn modelId="{EC111998-B78F-492C-BA52-412C7F9240CB}" type="presOf" srcId="{F63FB7A5-7503-4D5B-95C6-F8201C00AD8F}" destId="{2A029E86-C117-41A6-916E-DD968E19DD1C}" srcOrd="0" destOrd="0" presId="urn:microsoft.com/office/officeart/2008/layout/IncreasingCircleProcess"/>
    <dgm:cxn modelId="{2F6F76AB-1366-46E0-8E26-262C6B591D2B}" srcId="{22288D89-33D8-4CEE-B3AC-B99CB1143176}" destId="{9B8A981F-3816-414C-8DE4-F92DF6546B52}" srcOrd="0" destOrd="0" parTransId="{A743BBB5-A05D-402E-B974-47C7071D10AE}" sibTransId="{ACB0C87E-512D-4F3F-A7F1-1946ACFAF2A7}"/>
    <dgm:cxn modelId="{E977C4C1-0471-43A5-B674-C81376AF4314}" type="presOf" srcId="{27C35F27-BAFA-4032-849C-5ADF19229DEC}" destId="{EBD784D4-88CD-4A38-8EA0-724C55C91B3B}" srcOrd="0" destOrd="3" presId="urn:microsoft.com/office/officeart/2008/layout/IncreasingCircleProcess"/>
    <dgm:cxn modelId="{E34F7E7A-8E60-4F50-9250-965B589D8B96}" srcId="{76FAD03D-0E28-4596-AE90-63A164497C32}" destId="{F63FB7A5-7503-4D5B-95C6-F8201C00AD8F}" srcOrd="1" destOrd="0" parTransId="{F8D4A1AD-543A-4DE6-BACC-844969A55BDD}" sibTransId="{322BA254-89EA-45F4-A26B-F692AA1BFB27}"/>
    <dgm:cxn modelId="{B6C4AA1C-A88B-4CA7-82AC-A62678AD4B9B}" srcId="{76FAD03D-0E28-4596-AE90-63A164497C32}" destId="{22288D89-33D8-4CEE-B3AC-B99CB1143176}" srcOrd="0" destOrd="0" parTransId="{6328A32D-6C2E-414B-9C95-2899E5B01C2D}" sibTransId="{FAF0AE03-A086-43FF-96C2-2316A3F18933}"/>
    <dgm:cxn modelId="{06354C7A-61E4-4FC4-8CE1-8E81C212F72E}" type="presOf" srcId="{40D7603B-2B82-4630-93F3-172659C8674C}" destId="{EBD784D4-88CD-4A38-8EA0-724C55C91B3B}" srcOrd="0" destOrd="1" presId="urn:microsoft.com/office/officeart/2008/layout/IncreasingCircleProcess"/>
    <dgm:cxn modelId="{108DA115-C33B-4F0C-9254-9414C38E41ED}" srcId="{F63FB7A5-7503-4D5B-95C6-F8201C00AD8F}" destId="{DA2F4721-B030-44B3-AD84-EA4AE0FD6B24}" srcOrd="2" destOrd="0" parTransId="{7955DB48-265C-4A2D-84D7-04CD617FB852}" sibTransId="{3C10A12D-194A-4916-9002-B212C5D2B49C}"/>
    <dgm:cxn modelId="{9977908C-6BBE-42CE-B692-B7FCDBF23928}" type="presOf" srcId="{22288D89-33D8-4CEE-B3AC-B99CB1143176}" destId="{BF01080A-D894-45F1-8931-ABB6C78AB8FA}" srcOrd="0" destOrd="0" presId="urn:microsoft.com/office/officeart/2008/layout/IncreasingCircleProcess"/>
    <dgm:cxn modelId="{043E5939-B2D9-4473-B56A-E0F21E6F2A2A}" srcId="{22288D89-33D8-4CEE-B3AC-B99CB1143176}" destId="{27C35F27-BAFA-4032-849C-5ADF19229DEC}" srcOrd="3" destOrd="0" parTransId="{75D66D2C-F679-4DE2-B615-09AE5EC01DDA}" sibTransId="{A1FDA952-8A76-42DB-9501-178A6E15568A}"/>
    <dgm:cxn modelId="{5C1EC9B1-A63F-4DEB-A63B-22442651BD50}" srcId="{22288D89-33D8-4CEE-B3AC-B99CB1143176}" destId="{40D7603B-2B82-4630-93F3-172659C8674C}" srcOrd="1" destOrd="0" parTransId="{EB263357-6B50-4390-9DC6-269609FB8861}" sibTransId="{940AA529-0E6C-4DEB-BD23-E7296F3D7B93}"/>
    <dgm:cxn modelId="{6A2B23A3-8FA9-402A-A1F1-1F6A2A7ED4B3}" type="presOf" srcId="{76FAD03D-0E28-4596-AE90-63A164497C32}" destId="{4B3D0794-B887-4AD8-8727-F0A1BB831A47}" srcOrd="0" destOrd="0" presId="urn:microsoft.com/office/officeart/2008/layout/IncreasingCircleProcess"/>
    <dgm:cxn modelId="{C3CC0908-E6FA-47AE-B662-2B7A5EFC51C6}" type="presOf" srcId="{3BD2912F-7B6C-47FC-9FE2-157F972B1A4E}" destId="{9D277152-3A7F-4070-9E4A-6E43B4BEEEB2}" srcOrd="0" destOrd="0" presId="urn:microsoft.com/office/officeart/2008/layout/IncreasingCircleProcess"/>
    <dgm:cxn modelId="{580A651A-A027-43F8-9817-0003CE50B435}" type="presOf" srcId="{07D9856E-1213-472D-BF2F-0AD2003F0EEC}" destId="{EBD784D4-88CD-4A38-8EA0-724C55C91B3B}" srcOrd="0" destOrd="2" presId="urn:microsoft.com/office/officeart/2008/layout/IncreasingCircleProcess"/>
    <dgm:cxn modelId="{45A5FE7E-734A-409E-B3BA-5829DD555046}" srcId="{F63FB7A5-7503-4D5B-95C6-F8201C00AD8F}" destId="{3BD2912F-7B6C-47FC-9FE2-157F972B1A4E}" srcOrd="0" destOrd="0" parTransId="{8E168E22-EA04-4FD0-9725-52D748857631}" sibTransId="{6B692040-A2DB-4A0E-8945-5E0B70C08F79}"/>
    <dgm:cxn modelId="{DC51621C-2F8D-4355-9D22-0533453E0056}" srcId="{22288D89-33D8-4CEE-B3AC-B99CB1143176}" destId="{07D9856E-1213-472D-BF2F-0AD2003F0EEC}" srcOrd="2" destOrd="0" parTransId="{E55A04BC-3D68-43C7-9705-C0EEE11727B2}" sibTransId="{EE11C9CA-6449-405B-A6F4-810BF5275049}"/>
    <dgm:cxn modelId="{F8302DC2-30E6-48B9-9149-4E7C69B9DA85}" type="presOf" srcId="{A9412F00-BD1E-4757-8B0E-886C4C22AC9E}" destId="{9D277152-3A7F-4070-9E4A-6E43B4BEEEB2}" srcOrd="0" destOrd="3" presId="urn:microsoft.com/office/officeart/2008/layout/IncreasingCircleProcess"/>
    <dgm:cxn modelId="{2111AAE5-AF12-4D66-B2FB-E03F7A5BA654}" srcId="{F63FB7A5-7503-4D5B-95C6-F8201C00AD8F}" destId="{A9412F00-BD1E-4757-8B0E-886C4C22AC9E}" srcOrd="3" destOrd="0" parTransId="{933A12A1-04D1-41E4-A6EE-CF23FB102776}" sibTransId="{04D3B196-40CC-4767-8399-BA09715091B1}"/>
    <dgm:cxn modelId="{E23EBAFC-A74D-48BC-A937-6E300119EBC4}" type="presOf" srcId="{DA2F4721-B030-44B3-AD84-EA4AE0FD6B24}" destId="{9D277152-3A7F-4070-9E4A-6E43B4BEEEB2}" srcOrd="0" destOrd="2" presId="urn:microsoft.com/office/officeart/2008/layout/IncreasingCircleProcess"/>
    <dgm:cxn modelId="{1BA8F6FA-C79A-4313-89FF-08E47508DE49}" srcId="{F63FB7A5-7503-4D5B-95C6-F8201C00AD8F}" destId="{21295776-62C0-4BB5-9224-19C806E1AC53}" srcOrd="1" destOrd="0" parTransId="{0319AB67-657C-42BB-B4B7-B4E6EA3BF91C}" sibTransId="{97438399-F5EA-45B3-AB40-5D02D34CC957}"/>
    <dgm:cxn modelId="{6DDB6DEC-CFD5-4355-8192-B390F659228A}" type="presParOf" srcId="{4B3D0794-B887-4AD8-8727-F0A1BB831A47}" destId="{0FCE9C1E-8118-4814-A285-5C69F5E84059}" srcOrd="0" destOrd="0" presId="urn:microsoft.com/office/officeart/2008/layout/IncreasingCircleProcess"/>
    <dgm:cxn modelId="{E8D1091A-F908-4D52-81AA-1B233F9A3C24}" type="presParOf" srcId="{0FCE9C1E-8118-4814-A285-5C69F5E84059}" destId="{C4CA0E1C-2567-4A5D-A49A-4DBE0B389988}" srcOrd="0" destOrd="0" presId="urn:microsoft.com/office/officeart/2008/layout/IncreasingCircleProcess"/>
    <dgm:cxn modelId="{EC30441B-6C0A-44EA-8A4D-8601329BC38E}" type="presParOf" srcId="{0FCE9C1E-8118-4814-A285-5C69F5E84059}" destId="{8BA1348E-5AB7-4560-A10A-D12DB367AC81}" srcOrd="1" destOrd="0" presId="urn:microsoft.com/office/officeart/2008/layout/IncreasingCircleProcess"/>
    <dgm:cxn modelId="{54FDDC25-2EAF-49D2-A7F4-84A311EA58F4}" type="presParOf" srcId="{0FCE9C1E-8118-4814-A285-5C69F5E84059}" destId="{EBD784D4-88CD-4A38-8EA0-724C55C91B3B}" srcOrd="2" destOrd="0" presId="urn:microsoft.com/office/officeart/2008/layout/IncreasingCircleProcess"/>
    <dgm:cxn modelId="{4A9B3C67-C8D3-4382-87FA-1AD0657BA7E4}" type="presParOf" srcId="{0FCE9C1E-8118-4814-A285-5C69F5E84059}" destId="{BF01080A-D894-45F1-8931-ABB6C78AB8FA}" srcOrd="3" destOrd="0" presId="urn:microsoft.com/office/officeart/2008/layout/IncreasingCircleProcess"/>
    <dgm:cxn modelId="{FCE5C34C-3832-4D84-9BDF-DD3D15EB007B}" type="presParOf" srcId="{4B3D0794-B887-4AD8-8727-F0A1BB831A47}" destId="{6151A7A9-B804-401D-9904-6CEAC49412C4}" srcOrd="1" destOrd="0" presId="urn:microsoft.com/office/officeart/2008/layout/IncreasingCircleProcess"/>
    <dgm:cxn modelId="{3EE71171-CB8C-4952-9C9F-02DE6B284325}" type="presParOf" srcId="{4B3D0794-B887-4AD8-8727-F0A1BB831A47}" destId="{0E2459F0-1B52-43F8-BE84-E7B5753CB4EA}" srcOrd="2" destOrd="0" presId="urn:microsoft.com/office/officeart/2008/layout/IncreasingCircleProcess"/>
    <dgm:cxn modelId="{89A4A6D2-ED12-40FB-8EB9-D992206E4E41}" type="presParOf" srcId="{0E2459F0-1B52-43F8-BE84-E7B5753CB4EA}" destId="{6AA5A4E8-4839-46B7-8D08-8F3709AC76CE}" srcOrd="0" destOrd="0" presId="urn:microsoft.com/office/officeart/2008/layout/IncreasingCircleProcess"/>
    <dgm:cxn modelId="{856ADBE1-EA48-485F-A5C4-A9EA17608B27}" type="presParOf" srcId="{0E2459F0-1B52-43F8-BE84-E7B5753CB4EA}" destId="{F62DB7C4-DCBE-4F0B-9DB5-86A1B82EF1FE}" srcOrd="1" destOrd="0" presId="urn:microsoft.com/office/officeart/2008/layout/IncreasingCircleProcess"/>
    <dgm:cxn modelId="{1449B32F-54D0-4E8B-963A-95F77099B4FB}" type="presParOf" srcId="{0E2459F0-1B52-43F8-BE84-E7B5753CB4EA}" destId="{9D277152-3A7F-4070-9E4A-6E43B4BEEEB2}" srcOrd="2" destOrd="0" presId="urn:microsoft.com/office/officeart/2008/layout/IncreasingCircleProcess"/>
    <dgm:cxn modelId="{965A279E-BD4A-4D54-86EB-CCD8EDB500AD}" type="presParOf" srcId="{0E2459F0-1B52-43F8-BE84-E7B5753CB4EA}" destId="{2A029E86-C117-41A6-916E-DD968E19DD1C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B4E1AB2-C7C6-496F-99ED-0C83BED37416}" type="doc">
      <dgm:prSet loTypeId="urn:microsoft.com/office/officeart/2005/8/layout/radial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2F61C57-0F17-4799-BDF9-C0F7DF2CE198}">
      <dgm:prSet phldrT="[Text]"/>
      <dgm:spPr/>
      <dgm:t>
        <a:bodyPr/>
        <a:lstStyle/>
        <a:p>
          <a:r>
            <a:rPr lang="en-US" dirty="0" err="1" smtClean="0"/>
            <a:t>CaP</a:t>
          </a:r>
          <a:r>
            <a:rPr lang="en-US" dirty="0" smtClean="0"/>
            <a:t> production</a:t>
          </a:r>
          <a:endParaRPr lang="en-US" dirty="0"/>
        </a:p>
      </dgm:t>
    </dgm:pt>
    <dgm:pt modelId="{CFB14678-A03D-4537-9078-F0BAAD2EDE64}" type="parTrans" cxnId="{1F85E518-A1D0-43F6-8972-61D14D274F1F}">
      <dgm:prSet/>
      <dgm:spPr/>
      <dgm:t>
        <a:bodyPr/>
        <a:lstStyle/>
        <a:p>
          <a:endParaRPr lang="en-US"/>
        </a:p>
      </dgm:t>
    </dgm:pt>
    <dgm:pt modelId="{771EDD01-D523-491C-B5D6-EFECA9A39E3E}" type="sibTrans" cxnId="{1F85E518-A1D0-43F6-8972-61D14D274F1F}">
      <dgm:prSet/>
      <dgm:spPr/>
      <dgm:t>
        <a:bodyPr/>
        <a:lstStyle/>
        <a:p>
          <a:endParaRPr lang="en-US"/>
        </a:p>
      </dgm:t>
    </dgm:pt>
    <dgm:pt modelId="{19C5B483-5DA9-4472-BD5F-6D71C1E0237A}">
      <dgm:prSet phldrT="[Text]" custT="1"/>
      <dgm:spPr/>
      <dgm:t>
        <a:bodyPr/>
        <a:lstStyle/>
        <a:p>
          <a:r>
            <a:rPr lang="en-US" sz="1800" dirty="0" smtClean="0"/>
            <a:t>Solid-state reactions</a:t>
          </a:r>
          <a:endParaRPr lang="en-US" sz="1800" dirty="0"/>
        </a:p>
      </dgm:t>
    </dgm:pt>
    <dgm:pt modelId="{4155FD7A-641E-430E-9FC9-69A7BEB8E775}" type="parTrans" cxnId="{1A00E35B-8FD7-49B6-8D19-EF33BA0B778B}">
      <dgm:prSet/>
      <dgm:spPr/>
      <dgm:t>
        <a:bodyPr/>
        <a:lstStyle/>
        <a:p>
          <a:endParaRPr lang="en-US"/>
        </a:p>
      </dgm:t>
    </dgm:pt>
    <dgm:pt modelId="{06060C24-93FF-466B-99BA-01C96DB231CA}" type="sibTrans" cxnId="{1A00E35B-8FD7-49B6-8D19-EF33BA0B778B}">
      <dgm:prSet/>
      <dgm:spPr/>
      <dgm:t>
        <a:bodyPr/>
        <a:lstStyle/>
        <a:p>
          <a:endParaRPr lang="en-US"/>
        </a:p>
      </dgm:t>
    </dgm:pt>
    <dgm:pt modelId="{EC3F90A8-AFAC-4227-A352-0D710B2FF00E}">
      <dgm:prSet phldrT="[Text]" custT="1"/>
      <dgm:spPr/>
      <dgm:t>
        <a:bodyPr/>
        <a:lstStyle/>
        <a:p>
          <a:r>
            <a:rPr lang="en-US" sz="1800" dirty="0" smtClean="0"/>
            <a:t>Wet-chemical  method</a:t>
          </a:r>
          <a:endParaRPr lang="en-US" sz="1800" dirty="0"/>
        </a:p>
      </dgm:t>
    </dgm:pt>
    <dgm:pt modelId="{1E77AA6A-01C2-483E-8BF5-128F6FB3F16C}" type="parTrans" cxnId="{0B452D34-2031-4883-991C-B2CCBE7488CB}">
      <dgm:prSet/>
      <dgm:spPr/>
      <dgm:t>
        <a:bodyPr/>
        <a:lstStyle/>
        <a:p>
          <a:endParaRPr lang="en-US"/>
        </a:p>
      </dgm:t>
    </dgm:pt>
    <dgm:pt modelId="{9C3AC876-46D9-4FF0-BB56-569953D41395}" type="sibTrans" cxnId="{0B452D34-2031-4883-991C-B2CCBE7488CB}">
      <dgm:prSet/>
      <dgm:spPr/>
      <dgm:t>
        <a:bodyPr/>
        <a:lstStyle/>
        <a:p>
          <a:endParaRPr lang="en-US"/>
        </a:p>
      </dgm:t>
    </dgm:pt>
    <dgm:pt modelId="{D9C96427-A452-4CB9-BB0A-5332BEED75D6}">
      <dgm:prSet phldrT="[Text]" custT="1"/>
      <dgm:spPr/>
      <dgm:t>
        <a:bodyPr/>
        <a:lstStyle/>
        <a:p>
          <a:r>
            <a:rPr lang="en-US" sz="1800" dirty="0" smtClean="0"/>
            <a:t>Emulsion processing</a:t>
          </a:r>
          <a:endParaRPr lang="en-US" sz="1800" dirty="0"/>
        </a:p>
      </dgm:t>
    </dgm:pt>
    <dgm:pt modelId="{1924FE3B-376D-4C2E-8DE7-4704A7A5DE7B}" type="parTrans" cxnId="{0DFDF8A4-77E8-428C-B401-13CB009B1AD0}">
      <dgm:prSet/>
      <dgm:spPr/>
      <dgm:t>
        <a:bodyPr/>
        <a:lstStyle/>
        <a:p>
          <a:endParaRPr lang="en-US"/>
        </a:p>
      </dgm:t>
    </dgm:pt>
    <dgm:pt modelId="{B71A76C6-6ED1-4628-B11C-530007467252}" type="sibTrans" cxnId="{0DFDF8A4-77E8-428C-B401-13CB009B1AD0}">
      <dgm:prSet/>
      <dgm:spPr/>
      <dgm:t>
        <a:bodyPr/>
        <a:lstStyle/>
        <a:p>
          <a:endParaRPr lang="en-US"/>
        </a:p>
      </dgm:t>
    </dgm:pt>
    <dgm:pt modelId="{16A03941-26CA-4247-82A7-A59BE1BF9F7D}">
      <dgm:prSet phldrT="[Text]" custT="1"/>
      <dgm:spPr/>
      <dgm:t>
        <a:bodyPr/>
        <a:lstStyle/>
        <a:p>
          <a:r>
            <a:rPr lang="en-US" sz="1800" dirty="0" smtClean="0"/>
            <a:t>Hydro -thermal treatment</a:t>
          </a:r>
          <a:endParaRPr lang="en-US" sz="1800" dirty="0"/>
        </a:p>
      </dgm:t>
    </dgm:pt>
    <dgm:pt modelId="{94F5620E-53DC-4A32-BDB6-00F3104DDB9E}" type="parTrans" cxnId="{CF104729-7391-492F-8A0E-E56EF922F347}">
      <dgm:prSet/>
      <dgm:spPr/>
      <dgm:t>
        <a:bodyPr/>
        <a:lstStyle/>
        <a:p>
          <a:endParaRPr lang="en-US"/>
        </a:p>
      </dgm:t>
    </dgm:pt>
    <dgm:pt modelId="{072C7E6D-F823-4365-ABF6-6AB6BC6DE52D}" type="sibTrans" cxnId="{CF104729-7391-492F-8A0E-E56EF922F347}">
      <dgm:prSet/>
      <dgm:spPr/>
      <dgm:t>
        <a:bodyPr/>
        <a:lstStyle/>
        <a:p>
          <a:endParaRPr lang="en-US"/>
        </a:p>
      </dgm:t>
    </dgm:pt>
    <dgm:pt modelId="{B39D43BD-7394-4C0D-8466-5E484BC17650}">
      <dgm:prSet phldrT="[Text]" custT="1"/>
      <dgm:spPr/>
      <dgm:t>
        <a:bodyPr/>
        <a:lstStyle/>
        <a:p>
          <a:r>
            <a:rPr lang="en-US" sz="1800" dirty="0" smtClean="0"/>
            <a:t>Sol-gel</a:t>
          </a:r>
          <a:endParaRPr lang="en-US" sz="1800" dirty="0"/>
        </a:p>
      </dgm:t>
    </dgm:pt>
    <dgm:pt modelId="{04062485-1033-4331-81B1-0F3B9511BB7A}" type="parTrans" cxnId="{5B7AA427-5502-4B09-9EDD-C684F8543974}">
      <dgm:prSet/>
      <dgm:spPr/>
      <dgm:t>
        <a:bodyPr/>
        <a:lstStyle/>
        <a:p>
          <a:endParaRPr lang="en-US"/>
        </a:p>
      </dgm:t>
    </dgm:pt>
    <dgm:pt modelId="{B36B1DAF-D581-4D04-AA3D-909CA840E9DF}" type="sibTrans" cxnId="{5B7AA427-5502-4B09-9EDD-C684F8543974}">
      <dgm:prSet/>
      <dgm:spPr/>
      <dgm:t>
        <a:bodyPr/>
        <a:lstStyle/>
        <a:p>
          <a:endParaRPr lang="en-US"/>
        </a:p>
      </dgm:t>
    </dgm:pt>
    <dgm:pt modelId="{C90E75EE-D872-43E7-A43D-A4E4173BA81C}">
      <dgm:prSet phldrT="[Text]" custT="1"/>
      <dgm:spPr/>
      <dgm:t>
        <a:bodyPr/>
        <a:lstStyle/>
        <a:p>
          <a:r>
            <a:rPr lang="en-US" sz="1700" dirty="0" smtClean="0"/>
            <a:t>Microwave synthesis</a:t>
          </a:r>
          <a:endParaRPr lang="en-US" sz="1700" dirty="0"/>
        </a:p>
      </dgm:t>
    </dgm:pt>
    <dgm:pt modelId="{C090A660-BB74-47ED-BA5C-47574BDF92E3}" type="parTrans" cxnId="{CFC53FAA-4E68-46A5-BFF3-89C761378234}">
      <dgm:prSet/>
      <dgm:spPr/>
      <dgm:t>
        <a:bodyPr/>
        <a:lstStyle/>
        <a:p>
          <a:endParaRPr lang="en-US"/>
        </a:p>
      </dgm:t>
    </dgm:pt>
    <dgm:pt modelId="{5F262B49-3183-4B82-91F6-C91D8A286997}" type="sibTrans" cxnId="{CFC53FAA-4E68-46A5-BFF3-89C761378234}">
      <dgm:prSet/>
      <dgm:spPr/>
      <dgm:t>
        <a:bodyPr/>
        <a:lstStyle/>
        <a:p>
          <a:endParaRPr lang="en-US"/>
        </a:p>
      </dgm:t>
    </dgm:pt>
    <dgm:pt modelId="{8690E966-E091-46A6-8640-E6F851DF73D2}" type="pres">
      <dgm:prSet presAssocID="{EB4E1AB2-C7C6-496F-99ED-0C83BED3741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4EC373-AA0D-47E0-8AA8-27352E204BD1}" type="pres">
      <dgm:prSet presAssocID="{EB4E1AB2-C7C6-496F-99ED-0C83BED37416}" presName="radial" presStyleCnt="0">
        <dgm:presLayoutVars>
          <dgm:animLvl val="ctr"/>
        </dgm:presLayoutVars>
      </dgm:prSet>
      <dgm:spPr/>
    </dgm:pt>
    <dgm:pt modelId="{9B2DC0AB-9DE5-49A1-B6F4-95CCB0C48858}" type="pres">
      <dgm:prSet presAssocID="{22F61C57-0F17-4799-BDF9-C0F7DF2CE198}" presName="centerShape" presStyleLbl="vennNode1" presStyleIdx="0" presStyleCnt="7" custLinFactNeighborX="-95" custLinFactNeighborY="-423"/>
      <dgm:spPr/>
      <dgm:t>
        <a:bodyPr/>
        <a:lstStyle/>
        <a:p>
          <a:endParaRPr lang="en-US"/>
        </a:p>
      </dgm:t>
    </dgm:pt>
    <dgm:pt modelId="{04925712-0C82-4B94-B125-5BBC897A0F7A}" type="pres">
      <dgm:prSet presAssocID="{19C5B483-5DA9-4472-BD5F-6D71C1E0237A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4E5698-0611-4953-A1D4-E486A20B5A3C}" type="pres">
      <dgm:prSet presAssocID="{EC3F90A8-AFAC-4227-A352-0D710B2FF00E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5BF91D-C017-4C5A-9490-0B622B65BF17}" type="pres">
      <dgm:prSet presAssocID="{D9C96427-A452-4CB9-BB0A-5332BEED75D6}" presName="node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AF8EC1-ADC2-482D-8CAF-5AA826DFF6B8}" type="pres">
      <dgm:prSet presAssocID="{16A03941-26CA-4247-82A7-A59BE1BF9F7D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68CE7C-9FCE-43A4-B8D7-463F64875EC6}" type="pres">
      <dgm:prSet presAssocID="{B39D43BD-7394-4C0D-8466-5E484BC17650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2721DC-9AF6-44D1-9902-A342DC650071}" type="pres">
      <dgm:prSet presAssocID="{C90E75EE-D872-43E7-A43D-A4E4173BA81C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EA18FB-669E-4492-9B9E-AC35D9EECFCA}" type="presOf" srcId="{EC3F90A8-AFAC-4227-A352-0D710B2FF00E}" destId="{9A4E5698-0611-4953-A1D4-E486A20B5A3C}" srcOrd="0" destOrd="0" presId="urn:microsoft.com/office/officeart/2005/8/layout/radial3"/>
    <dgm:cxn modelId="{F2FC8E68-5AAD-45A3-B539-88DEFD91BBD5}" type="presOf" srcId="{B39D43BD-7394-4C0D-8466-5E484BC17650}" destId="{5568CE7C-9FCE-43A4-B8D7-463F64875EC6}" srcOrd="0" destOrd="0" presId="urn:microsoft.com/office/officeart/2005/8/layout/radial3"/>
    <dgm:cxn modelId="{A56F380B-BC9C-45AE-9C33-24F83C452AD9}" type="presOf" srcId="{EB4E1AB2-C7C6-496F-99ED-0C83BED37416}" destId="{8690E966-E091-46A6-8640-E6F851DF73D2}" srcOrd="0" destOrd="0" presId="urn:microsoft.com/office/officeart/2005/8/layout/radial3"/>
    <dgm:cxn modelId="{0DFDF8A4-77E8-428C-B401-13CB009B1AD0}" srcId="{22F61C57-0F17-4799-BDF9-C0F7DF2CE198}" destId="{D9C96427-A452-4CB9-BB0A-5332BEED75D6}" srcOrd="2" destOrd="0" parTransId="{1924FE3B-376D-4C2E-8DE7-4704A7A5DE7B}" sibTransId="{B71A76C6-6ED1-4628-B11C-530007467252}"/>
    <dgm:cxn modelId="{36B91DF1-2B65-444B-A198-091C51F49A1F}" type="presOf" srcId="{22F61C57-0F17-4799-BDF9-C0F7DF2CE198}" destId="{9B2DC0AB-9DE5-49A1-B6F4-95CCB0C48858}" srcOrd="0" destOrd="0" presId="urn:microsoft.com/office/officeart/2005/8/layout/radial3"/>
    <dgm:cxn modelId="{0B452D34-2031-4883-991C-B2CCBE7488CB}" srcId="{22F61C57-0F17-4799-BDF9-C0F7DF2CE198}" destId="{EC3F90A8-AFAC-4227-A352-0D710B2FF00E}" srcOrd="1" destOrd="0" parTransId="{1E77AA6A-01C2-483E-8BF5-128F6FB3F16C}" sibTransId="{9C3AC876-46D9-4FF0-BB56-569953D41395}"/>
    <dgm:cxn modelId="{1F85E518-A1D0-43F6-8972-61D14D274F1F}" srcId="{EB4E1AB2-C7C6-496F-99ED-0C83BED37416}" destId="{22F61C57-0F17-4799-BDF9-C0F7DF2CE198}" srcOrd="0" destOrd="0" parTransId="{CFB14678-A03D-4537-9078-F0BAAD2EDE64}" sibTransId="{771EDD01-D523-491C-B5D6-EFECA9A39E3E}"/>
    <dgm:cxn modelId="{CF104729-7391-492F-8A0E-E56EF922F347}" srcId="{22F61C57-0F17-4799-BDF9-C0F7DF2CE198}" destId="{16A03941-26CA-4247-82A7-A59BE1BF9F7D}" srcOrd="3" destOrd="0" parTransId="{94F5620E-53DC-4A32-BDB6-00F3104DDB9E}" sibTransId="{072C7E6D-F823-4365-ABF6-6AB6BC6DE52D}"/>
    <dgm:cxn modelId="{D58D282C-4CD7-4CC8-9678-AC4326A5A45D}" type="presOf" srcId="{C90E75EE-D872-43E7-A43D-A4E4173BA81C}" destId="{812721DC-9AF6-44D1-9902-A342DC650071}" srcOrd="0" destOrd="0" presId="urn:microsoft.com/office/officeart/2005/8/layout/radial3"/>
    <dgm:cxn modelId="{ED25EA09-ABAC-4A8C-B2F7-2C74EF578F78}" type="presOf" srcId="{D9C96427-A452-4CB9-BB0A-5332BEED75D6}" destId="{405BF91D-C017-4C5A-9490-0B622B65BF17}" srcOrd="0" destOrd="0" presId="urn:microsoft.com/office/officeart/2005/8/layout/radial3"/>
    <dgm:cxn modelId="{5B7AA427-5502-4B09-9EDD-C684F8543974}" srcId="{22F61C57-0F17-4799-BDF9-C0F7DF2CE198}" destId="{B39D43BD-7394-4C0D-8466-5E484BC17650}" srcOrd="4" destOrd="0" parTransId="{04062485-1033-4331-81B1-0F3B9511BB7A}" sibTransId="{B36B1DAF-D581-4D04-AA3D-909CA840E9DF}"/>
    <dgm:cxn modelId="{1A00E35B-8FD7-49B6-8D19-EF33BA0B778B}" srcId="{22F61C57-0F17-4799-BDF9-C0F7DF2CE198}" destId="{19C5B483-5DA9-4472-BD5F-6D71C1E0237A}" srcOrd="0" destOrd="0" parTransId="{4155FD7A-641E-430E-9FC9-69A7BEB8E775}" sibTransId="{06060C24-93FF-466B-99BA-01C96DB231CA}"/>
    <dgm:cxn modelId="{D9D6349D-A3E3-430F-B837-C7E777AC5B1A}" type="presOf" srcId="{16A03941-26CA-4247-82A7-A59BE1BF9F7D}" destId="{F4AF8EC1-ADC2-482D-8CAF-5AA826DFF6B8}" srcOrd="0" destOrd="0" presId="urn:microsoft.com/office/officeart/2005/8/layout/radial3"/>
    <dgm:cxn modelId="{BF191582-C631-41E0-8AB9-7F4C76CCB68E}" type="presOf" srcId="{19C5B483-5DA9-4472-BD5F-6D71C1E0237A}" destId="{04925712-0C82-4B94-B125-5BBC897A0F7A}" srcOrd="0" destOrd="0" presId="urn:microsoft.com/office/officeart/2005/8/layout/radial3"/>
    <dgm:cxn modelId="{CFC53FAA-4E68-46A5-BFF3-89C761378234}" srcId="{22F61C57-0F17-4799-BDF9-C0F7DF2CE198}" destId="{C90E75EE-D872-43E7-A43D-A4E4173BA81C}" srcOrd="5" destOrd="0" parTransId="{C090A660-BB74-47ED-BA5C-47574BDF92E3}" sibTransId="{5F262B49-3183-4B82-91F6-C91D8A286997}"/>
    <dgm:cxn modelId="{8AE2031D-DDA7-4120-ADAC-0F7439F446EE}" type="presParOf" srcId="{8690E966-E091-46A6-8640-E6F851DF73D2}" destId="{CD4EC373-AA0D-47E0-8AA8-27352E204BD1}" srcOrd="0" destOrd="0" presId="urn:microsoft.com/office/officeart/2005/8/layout/radial3"/>
    <dgm:cxn modelId="{0D308E89-6D6A-4E05-8B19-009A46F98A53}" type="presParOf" srcId="{CD4EC373-AA0D-47E0-8AA8-27352E204BD1}" destId="{9B2DC0AB-9DE5-49A1-B6F4-95CCB0C48858}" srcOrd="0" destOrd="0" presId="urn:microsoft.com/office/officeart/2005/8/layout/radial3"/>
    <dgm:cxn modelId="{42F9A139-38DB-4982-B664-14582E06E364}" type="presParOf" srcId="{CD4EC373-AA0D-47E0-8AA8-27352E204BD1}" destId="{04925712-0C82-4B94-B125-5BBC897A0F7A}" srcOrd="1" destOrd="0" presId="urn:microsoft.com/office/officeart/2005/8/layout/radial3"/>
    <dgm:cxn modelId="{41DBB326-A87E-4E66-A453-1F6C252CC404}" type="presParOf" srcId="{CD4EC373-AA0D-47E0-8AA8-27352E204BD1}" destId="{9A4E5698-0611-4953-A1D4-E486A20B5A3C}" srcOrd="2" destOrd="0" presId="urn:microsoft.com/office/officeart/2005/8/layout/radial3"/>
    <dgm:cxn modelId="{1F1DBA4C-35B3-4D3C-A229-24098E76D1F1}" type="presParOf" srcId="{CD4EC373-AA0D-47E0-8AA8-27352E204BD1}" destId="{405BF91D-C017-4C5A-9490-0B622B65BF17}" srcOrd="3" destOrd="0" presId="urn:microsoft.com/office/officeart/2005/8/layout/radial3"/>
    <dgm:cxn modelId="{A5D84D60-0D3D-48EF-8858-7EF821E02EA7}" type="presParOf" srcId="{CD4EC373-AA0D-47E0-8AA8-27352E204BD1}" destId="{F4AF8EC1-ADC2-482D-8CAF-5AA826DFF6B8}" srcOrd="4" destOrd="0" presId="urn:microsoft.com/office/officeart/2005/8/layout/radial3"/>
    <dgm:cxn modelId="{11BD1181-6F9F-4D22-830C-FAE0C7A53AFC}" type="presParOf" srcId="{CD4EC373-AA0D-47E0-8AA8-27352E204BD1}" destId="{5568CE7C-9FCE-43A4-B8D7-463F64875EC6}" srcOrd="5" destOrd="0" presId="urn:microsoft.com/office/officeart/2005/8/layout/radial3"/>
    <dgm:cxn modelId="{C0A38F38-6411-48AA-8FF1-DC157D696CC3}" type="presParOf" srcId="{CD4EC373-AA0D-47E0-8AA8-27352E204BD1}" destId="{812721DC-9AF6-44D1-9902-A342DC650071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1D22CB-CA8F-46DD-A41F-A3F75E991276}">
      <dsp:nvSpPr>
        <dsp:cNvPr id="0" name=""/>
        <dsp:cNvSpPr/>
      </dsp:nvSpPr>
      <dsp:spPr>
        <a:xfrm rot="5400000">
          <a:off x="4071339" y="137560"/>
          <a:ext cx="2066245" cy="179763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Degradable </a:t>
          </a:r>
          <a:r>
            <a:rPr lang="en-US" sz="1800" kern="1200" dirty="0" err="1" smtClean="0">
              <a:solidFill>
                <a:schemeClr val="tx1"/>
              </a:solidFill>
            </a:rPr>
            <a:t>vs</a:t>
          </a:r>
          <a:r>
            <a:rPr lang="en-US" sz="1800" kern="1200" dirty="0" smtClean="0">
              <a:solidFill>
                <a:schemeClr val="tx1"/>
              </a:solidFill>
            </a:rPr>
            <a:t> stable</a:t>
          </a:r>
          <a:endParaRPr lang="en-US" sz="1800" kern="1200" dirty="0">
            <a:solidFill>
              <a:schemeClr val="tx1"/>
            </a:solidFill>
          </a:endParaRPr>
        </a:p>
      </dsp:txBody>
      <dsp:txXfrm rot="-5400000">
        <a:off x="4485776" y="325244"/>
        <a:ext cx="1237371" cy="1422265"/>
      </dsp:txXfrm>
    </dsp:sp>
    <dsp:sp modelId="{A8D9415D-ADEB-49A3-A3E5-BEA34A4E4CE0}">
      <dsp:nvSpPr>
        <dsp:cNvPr id="0" name=""/>
        <dsp:cNvSpPr/>
      </dsp:nvSpPr>
      <dsp:spPr>
        <a:xfrm>
          <a:off x="6057827" y="416503"/>
          <a:ext cx="2305929" cy="1239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174B13-F207-4A6D-BAA8-F10A2521D6A0}">
      <dsp:nvSpPr>
        <dsp:cNvPr id="0" name=""/>
        <dsp:cNvSpPr/>
      </dsp:nvSpPr>
      <dsp:spPr>
        <a:xfrm rot="5400000">
          <a:off x="2129895" y="137560"/>
          <a:ext cx="2066245" cy="179763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shade val="51000"/>
                <a:satMod val="130000"/>
              </a:schemeClr>
            </a:gs>
            <a:gs pos="80000">
              <a:schemeClr val="accent5">
                <a:hueOff val="-1986775"/>
                <a:satOff val="7962"/>
                <a:lumOff val="1726"/>
                <a:alphaOff val="0"/>
                <a:shade val="93000"/>
                <a:satMod val="13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</a:rPr>
            <a:t>Bio-compatible</a:t>
          </a:r>
          <a:endParaRPr lang="en-US" sz="1900" kern="1200" dirty="0">
            <a:solidFill>
              <a:schemeClr val="tx1"/>
            </a:solidFill>
          </a:endParaRPr>
        </a:p>
      </dsp:txBody>
      <dsp:txXfrm rot="-5400000">
        <a:off x="2544332" y="325244"/>
        <a:ext cx="1237371" cy="1422265"/>
      </dsp:txXfrm>
    </dsp:sp>
    <dsp:sp modelId="{79402837-EF2E-4D42-B766-555F4BC1C42B}">
      <dsp:nvSpPr>
        <dsp:cNvPr id="0" name=""/>
        <dsp:cNvSpPr/>
      </dsp:nvSpPr>
      <dsp:spPr>
        <a:xfrm rot="5400000">
          <a:off x="2852812" y="1470234"/>
          <a:ext cx="2554416" cy="312811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shade val="51000"/>
                <a:satMod val="130000"/>
              </a:schemeClr>
            </a:gs>
            <a:gs pos="80000">
              <a:schemeClr val="accent5">
                <a:hueOff val="-3973551"/>
                <a:satOff val="15924"/>
                <a:lumOff val="3451"/>
                <a:alphaOff val="0"/>
                <a:shade val="93000"/>
                <a:satMod val="13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A50021"/>
              </a:solidFill>
            </a:rPr>
            <a:t>General Requirement for Ceramic Implant/ Device</a:t>
          </a:r>
          <a:endParaRPr lang="en-US" sz="2400" b="1" kern="1200" dirty="0">
            <a:solidFill>
              <a:srgbClr val="A50021"/>
            </a:solidFill>
          </a:endParaRPr>
        </a:p>
      </dsp:txBody>
      <dsp:txXfrm rot="-5400000">
        <a:off x="3087315" y="2182820"/>
        <a:ext cx="2085410" cy="1702944"/>
      </dsp:txXfrm>
    </dsp:sp>
    <dsp:sp modelId="{13971D0D-D6F5-402B-88A9-99BD1F9C16C5}">
      <dsp:nvSpPr>
        <dsp:cNvPr id="0" name=""/>
        <dsp:cNvSpPr/>
      </dsp:nvSpPr>
      <dsp:spPr>
        <a:xfrm>
          <a:off x="925274" y="2414418"/>
          <a:ext cx="2231544" cy="1239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E92CEA-1124-48AD-8ED4-FE5D45A67DAB}">
      <dsp:nvSpPr>
        <dsp:cNvPr id="0" name=""/>
        <dsp:cNvSpPr/>
      </dsp:nvSpPr>
      <dsp:spPr>
        <a:xfrm rot="5400000">
          <a:off x="5663145" y="2150538"/>
          <a:ext cx="2066245" cy="179763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shade val="51000"/>
                <a:satMod val="130000"/>
              </a:schemeClr>
            </a:gs>
            <a:gs pos="80000">
              <a:schemeClr val="accent5">
                <a:hueOff val="-5960326"/>
                <a:satOff val="23887"/>
                <a:lumOff val="5177"/>
                <a:alphaOff val="0"/>
                <a:shade val="93000"/>
                <a:satMod val="13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</a:rPr>
            <a:t>Appropriate mechanical properties for specific application</a:t>
          </a:r>
          <a:endParaRPr lang="en-US" sz="1900" kern="1200" dirty="0">
            <a:solidFill>
              <a:schemeClr val="tx1"/>
            </a:solidFill>
          </a:endParaRPr>
        </a:p>
      </dsp:txBody>
      <dsp:txXfrm rot="-5400000">
        <a:off x="6077582" y="2338222"/>
        <a:ext cx="1237371" cy="1422265"/>
      </dsp:txXfrm>
    </dsp:sp>
    <dsp:sp modelId="{34174F0D-CB90-4B9E-957B-E05228A87933}">
      <dsp:nvSpPr>
        <dsp:cNvPr id="0" name=""/>
        <dsp:cNvSpPr/>
      </dsp:nvSpPr>
      <dsp:spPr>
        <a:xfrm rot="5400000">
          <a:off x="484719" y="2078529"/>
          <a:ext cx="2066245" cy="179763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shade val="51000"/>
                <a:satMod val="130000"/>
              </a:schemeClr>
            </a:gs>
            <a:gs pos="80000">
              <a:schemeClr val="accent5">
                <a:hueOff val="-7947101"/>
                <a:satOff val="31849"/>
                <a:lumOff val="6902"/>
                <a:alphaOff val="0"/>
                <a:shade val="93000"/>
                <a:satMod val="13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</a:rPr>
            <a:t>Bioactive</a:t>
          </a:r>
          <a:endParaRPr lang="en-US" sz="1900" kern="1200" dirty="0">
            <a:solidFill>
              <a:schemeClr val="tx1"/>
            </a:solidFill>
          </a:endParaRPr>
        </a:p>
      </dsp:txBody>
      <dsp:txXfrm rot="-5400000">
        <a:off x="899156" y="2266213"/>
        <a:ext cx="1237371" cy="1422265"/>
      </dsp:txXfrm>
    </dsp:sp>
    <dsp:sp modelId="{C834C5A3-6520-4349-90EF-8026660B2BC8}">
      <dsp:nvSpPr>
        <dsp:cNvPr id="0" name=""/>
        <dsp:cNvSpPr/>
      </dsp:nvSpPr>
      <dsp:spPr>
        <a:xfrm>
          <a:off x="6057827" y="4412332"/>
          <a:ext cx="2305929" cy="1239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D3A50-E533-476A-B487-275B78CC8D97}">
      <dsp:nvSpPr>
        <dsp:cNvPr id="0" name=""/>
        <dsp:cNvSpPr/>
      </dsp:nvSpPr>
      <dsp:spPr>
        <a:xfrm rot="5400000" flipH="1" flipV="1">
          <a:off x="1467710" y="4164446"/>
          <a:ext cx="69343" cy="5214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chemeClr val="tx1"/>
            </a:solidFill>
          </a:endParaRPr>
        </a:p>
      </dsp:txBody>
      <dsp:txXfrm rot="-5400000">
        <a:off x="1483921" y="4165973"/>
        <a:ext cx="36921" cy="490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D8E7AF-099E-447D-AFF0-262351BD9B5C}">
      <dsp:nvSpPr>
        <dsp:cNvPr id="0" name=""/>
        <dsp:cNvSpPr/>
      </dsp:nvSpPr>
      <dsp:spPr>
        <a:xfrm>
          <a:off x="4055230" y="959121"/>
          <a:ext cx="2318045" cy="4023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152"/>
              </a:lnTo>
              <a:lnTo>
                <a:pt x="2318045" y="201152"/>
              </a:lnTo>
              <a:lnTo>
                <a:pt x="2318045" y="40230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8CAA58-E817-486C-91E1-092BF66DEEEF}">
      <dsp:nvSpPr>
        <dsp:cNvPr id="0" name=""/>
        <dsp:cNvSpPr/>
      </dsp:nvSpPr>
      <dsp:spPr>
        <a:xfrm>
          <a:off x="4009510" y="959121"/>
          <a:ext cx="91440" cy="4023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230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4893AE-D1DF-42A1-860C-51765F0166F2}">
      <dsp:nvSpPr>
        <dsp:cNvPr id="0" name=""/>
        <dsp:cNvSpPr/>
      </dsp:nvSpPr>
      <dsp:spPr>
        <a:xfrm>
          <a:off x="1737185" y="959121"/>
          <a:ext cx="2318045" cy="402305"/>
        </a:xfrm>
        <a:custGeom>
          <a:avLst/>
          <a:gdLst/>
          <a:ahLst/>
          <a:cxnLst/>
          <a:rect l="0" t="0" r="0" b="0"/>
          <a:pathLst>
            <a:path>
              <a:moveTo>
                <a:pt x="2318045" y="0"/>
              </a:moveTo>
              <a:lnTo>
                <a:pt x="2318045" y="201152"/>
              </a:lnTo>
              <a:lnTo>
                <a:pt x="0" y="201152"/>
              </a:lnTo>
              <a:lnTo>
                <a:pt x="0" y="40230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8FF53E-E7C0-4E64-B335-6D65AE1C9326}">
      <dsp:nvSpPr>
        <dsp:cNvPr id="0" name=""/>
        <dsp:cNvSpPr/>
      </dsp:nvSpPr>
      <dsp:spPr>
        <a:xfrm>
          <a:off x="3576295" y="1251"/>
          <a:ext cx="957870" cy="95787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9526DE-C963-41EA-AB81-A9B360231440}">
      <dsp:nvSpPr>
        <dsp:cNvPr id="0" name=""/>
        <dsp:cNvSpPr/>
      </dsp:nvSpPr>
      <dsp:spPr>
        <a:xfrm>
          <a:off x="3576295" y="1251"/>
          <a:ext cx="957870" cy="95787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E5DC7F-4212-4113-9D30-8623507CF34E}">
      <dsp:nvSpPr>
        <dsp:cNvPr id="0" name=""/>
        <dsp:cNvSpPr/>
      </dsp:nvSpPr>
      <dsp:spPr>
        <a:xfrm>
          <a:off x="3097360" y="173667"/>
          <a:ext cx="1915740" cy="61303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rgbClr val="FF5050"/>
              </a:solidFill>
            </a:rPr>
            <a:t>Bioceramic</a:t>
          </a:r>
          <a:endParaRPr lang="en-US" sz="2400" b="1" kern="1200" dirty="0">
            <a:solidFill>
              <a:srgbClr val="FF5050"/>
            </a:solidFill>
          </a:endParaRPr>
        </a:p>
      </dsp:txBody>
      <dsp:txXfrm>
        <a:off x="3097360" y="173667"/>
        <a:ext cx="1915740" cy="613036"/>
      </dsp:txXfrm>
    </dsp:sp>
    <dsp:sp modelId="{7D5DDD1D-7C73-4EC4-8A70-8BC9E02610F2}">
      <dsp:nvSpPr>
        <dsp:cNvPr id="0" name=""/>
        <dsp:cNvSpPr/>
      </dsp:nvSpPr>
      <dsp:spPr>
        <a:xfrm>
          <a:off x="1258250" y="1361426"/>
          <a:ext cx="957870" cy="95787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9F0496-8E8F-4860-92E4-6272847E6F9B}">
      <dsp:nvSpPr>
        <dsp:cNvPr id="0" name=""/>
        <dsp:cNvSpPr/>
      </dsp:nvSpPr>
      <dsp:spPr>
        <a:xfrm>
          <a:off x="1258250" y="1361426"/>
          <a:ext cx="957870" cy="95787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A2D22E-7102-42EB-AE16-B9BA2028EAF9}">
      <dsp:nvSpPr>
        <dsp:cNvPr id="0" name=""/>
        <dsp:cNvSpPr/>
      </dsp:nvSpPr>
      <dsp:spPr>
        <a:xfrm>
          <a:off x="779315" y="1533843"/>
          <a:ext cx="1915740" cy="61303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Bioinert</a:t>
          </a:r>
          <a:endParaRPr lang="en-US" sz="2500" kern="1200" dirty="0"/>
        </a:p>
      </dsp:txBody>
      <dsp:txXfrm>
        <a:off x="779315" y="1533843"/>
        <a:ext cx="1915740" cy="613036"/>
      </dsp:txXfrm>
    </dsp:sp>
    <dsp:sp modelId="{2E5FCADD-CCB6-4014-A791-6A08B592AE42}">
      <dsp:nvSpPr>
        <dsp:cNvPr id="0" name=""/>
        <dsp:cNvSpPr/>
      </dsp:nvSpPr>
      <dsp:spPr>
        <a:xfrm>
          <a:off x="3576295" y="1361426"/>
          <a:ext cx="957870" cy="95787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D38206-067F-4F93-95AE-5BCEBA2E7732}">
      <dsp:nvSpPr>
        <dsp:cNvPr id="0" name=""/>
        <dsp:cNvSpPr/>
      </dsp:nvSpPr>
      <dsp:spPr>
        <a:xfrm>
          <a:off x="3576295" y="1361426"/>
          <a:ext cx="957870" cy="95787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288901-1591-4964-BC8B-22EDBA97BA24}">
      <dsp:nvSpPr>
        <dsp:cNvPr id="0" name=""/>
        <dsp:cNvSpPr/>
      </dsp:nvSpPr>
      <dsp:spPr>
        <a:xfrm>
          <a:off x="3097360" y="1533843"/>
          <a:ext cx="1915740" cy="61303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Bioactive</a:t>
          </a:r>
          <a:endParaRPr lang="en-US" sz="2500" kern="1200" dirty="0"/>
        </a:p>
      </dsp:txBody>
      <dsp:txXfrm>
        <a:off x="3097360" y="1533843"/>
        <a:ext cx="1915740" cy="613036"/>
      </dsp:txXfrm>
    </dsp:sp>
    <dsp:sp modelId="{79CD63A8-80ED-46E8-AE36-523FA6A72449}">
      <dsp:nvSpPr>
        <dsp:cNvPr id="0" name=""/>
        <dsp:cNvSpPr/>
      </dsp:nvSpPr>
      <dsp:spPr>
        <a:xfrm>
          <a:off x="5894341" y="1361426"/>
          <a:ext cx="957870" cy="95787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C45A1A-9940-4AEB-B924-B560C1F74052}">
      <dsp:nvSpPr>
        <dsp:cNvPr id="0" name=""/>
        <dsp:cNvSpPr/>
      </dsp:nvSpPr>
      <dsp:spPr>
        <a:xfrm>
          <a:off x="5894341" y="1361426"/>
          <a:ext cx="957870" cy="95787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DBCD75-2EED-43B1-B5B3-8FFC46A96B27}">
      <dsp:nvSpPr>
        <dsp:cNvPr id="0" name=""/>
        <dsp:cNvSpPr/>
      </dsp:nvSpPr>
      <dsp:spPr>
        <a:xfrm>
          <a:off x="5415406" y="1533843"/>
          <a:ext cx="1915740" cy="61303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Biodegradable</a:t>
          </a:r>
          <a:endParaRPr lang="en-US" sz="2500" kern="1200" dirty="0"/>
        </a:p>
      </dsp:txBody>
      <dsp:txXfrm>
        <a:off x="5415406" y="1533843"/>
        <a:ext cx="1915740" cy="6130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89D52C-99BF-4AE9-A76E-D05774DC66EE}">
      <dsp:nvSpPr>
        <dsp:cNvPr id="0" name=""/>
        <dsp:cNvSpPr/>
      </dsp:nvSpPr>
      <dsp:spPr>
        <a:xfrm>
          <a:off x="1836424" y="215854"/>
          <a:ext cx="4283884" cy="1487736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537608-76E5-4750-A59E-78B3762399F2}">
      <dsp:nvSpPr>
        <dsp:cNvPr id="0" name=""/>
        <dsp:cNvSpPr/>
      </dsp:nvSpPr>
      <dsp:spPr>
        <a:xfrm>
          <a:off x="3569903" y="3858816"/>
          <a:ext cx="830210" cy="531334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6F0B9F-2050-4208-AADB-582616BC27C5}">
      <dsp:nvSpPr>
        <dsp:cNvPr id="0" name=""/>
        <dsp:cNvSpPr/>
      </dsp:nvSpPr>
      <dsp:spPr>
        <a:xfrm>
          <a:off x="1992504" y="4283884"/>
          <a:ext cx="3985008" cy="996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rgbClr val="FF0000"/>
              </a:solidFill>
            </a:rPr>
            <a:t>Bioceramics</a:t>
          </a:r>
          <a:endParaRPr lang="en-US" sz="2400" b="1" kern="1200" dirty="0">
            <a:solidFill>
              <a:srgbClr val="FF0000"/>
            </a:solidFill>
          </a:endParaRPr>
        </a:p>
      </dsp:txBody>
      <dsp:txXfrm>
        <a:off x="1992504" y="4283884"/>
        <a:ext cx="3985008" cy="996252"/>
      </dsp:txXfrm>
    </dsp:sp>
    <dsp:sp modelId="{37BDB9E4-53D4-4324-8033-A3022A2F9838}">
      <dsp:nvSpPr>
        <dsp:cNvPr id="0" name=""/>
        <dsp:cNvSpPr/>
      </dsp:nvSpPr>
      <dsp:spPr>
        <a:xfrm>
          <a:off x="3778484" y="897589"/>
          <a:ext cx="1290440" cy="1290440"/>
        </a:xfrm>
        <a:prstGeom prst="ellipse">
          <a:avLst/>
        </a:prstGeom>
        <a:solidFill>
          <a:srgbClr val="66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Zirconia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967465" y="1086570"/>
        <a:ext cx="912478" cy="912478"/>
      </dsp:txXfrm>
    </dsp:sp>
    <dsp:sp modelId="{D71FCAC9-6B0C-4053-9D68-22C44CA15AA1}">
      <dsp:nvSpPr>
        <dsp:cNvPr id="0" name=""/>
        <dsp:cNvSpPr/>
      </dsp:nvSpPr>
      <dsp:spPr>
        <a:xfrm>
          <a:off x="2343753" y="1201729"/>
          <a:ext cx="1280248" cy="1191437"/>
        </a:xfrm>
        <a:prstGeom prst="ellipse">
          <a:avLst/>
        </a:prstGeom>
        <a:solidFill>
          <a:srgbClr val="CCFF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</a:rPr>
            <a:t>CaP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531241" y="1376211"/>
        <a:ext cx="905272" cy="842473"/>
      </dsp:txXfrm>
    </dsp:sp>
    <dsp:sp modelId="{7E34C23E-FCC1-4734-9CD4-A21BFEF0EF13}">
      <dsp:nvSpPr>
        <dsp:cNvPr id="0" name=""/>
        <dsp:cNvSpPr/>
      </dsp:nvSpPr>
      <dsp:spPr>
        <a:xfrm>
          <a:off x="2784262" y="0"/>
          <a:ext cx="1311167" cy="1311167"/>
        </a:xfrm>
        <a:prstGeom prst="ellipse">
          <a:avLst/>
        </a:prstGeom>
        <a:solidFill>
          <a:srgbClr val="FFCC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Alumina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976278" y="192016"/>
        <a:ext cx="927135" cy="927135"/>
      </dsp:txXfrm>
    </dsp:sp>
    <dsp:sp modelId="{06B58A65-F624-46D5-9DED-78000BA82B97}">
      <dsp:nvSpPr>
        <dsp:cNvPr id="0" name=""/>
        <dsp:cNvSpPr/>
      </dsp:nvSpPr>
      <dsp:spPr>
        <a:xfrm>
          <a:off x="1688129" y="40461"/>
          <a:ext cx="4649176" cy="3719341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05950-9F61-4D9F-A79D-B7329EE85014}">
      <dsp:nvSpPr>
        <dsp:cNvPr id="0" name=""/>
        <dsp:cNvSpPr/>
      </dsp:nvSpPr>
      <dsp:spPr>
        <a:xfrm rot="5400000">
          <a:off x="-210889" y="213661"/>
          <a:ext cx="1405927" cy="98414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A50021"/>
              </a:solidFill>
            </a:rPr>
            <a:t>&lt; 1960</a:t>
          </a:r>
          <a:endParaRPr lang="en-US" sz="2400" b="1" kern="1200" dirty="0">
            <a:solidFill>
              <a:srgbClr val="A50021"/>
            </a:solidFill>
          </a:endParaRPr>
        </a:p>
      </dsp:txBody>
      <dsp:txXfrm rot="-5400000">
        <a:off x="1" y="494847"/>
        <a:ext cx="984149" cy="421778"/>
      </dsp:txXfrm>
    </dsp:sp>
    <dsp:sp modelId="{C2DB6463-1902-4FC4-B502-6C3B24E9138E}">
      <dsp:nvSpPr>
        <dsp:cNvPr id="0" name=""/>
        <dsp:cNvSpPr/>
      </dsp:nvSpPr>
      <dsp:spPr>
        <a:xfrm rot="5400000">
          <a:off x="3779564" y="-2792642"/>
          <a:ext cx="913852" cy="65046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Alumina has been introduced in German patent as one of biomaterials</a:t>
          </a:r>
          <a:endParaRPr lang="en-US" sz="1800" kern="1200" dirty="0"/>
        </a:p>
      </dsp:txBody>
      <dsp:txXfrm rot="-5400000">
        <a:off x="984150" y="47383"/>
        <a:ext cx="6460071" cy="824630"/>
      </dsp:txXfrm>
    </dsp:sp>
    <dsp:sp modelId="{AAAEEF31-C72C-4ED5-9B1D-8838C86812B7}">
      <dsp:nvSpPr>
        <dsp:cNvPr id="0" name=""/>
        <dsp:cNvSpPr/>
      </dsp:nvSpPr>
      <dsp:spPr>
        <a:xfrm rot="5400000">
          <a:off x="-210889" y="1674190"/>
          <a:ext cx="1405927" cy="984149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A50021"/>
              </a:solidFill>
            </a:rPr>
            <a:t>1960</a:t>
          </a:r>
          <a:endParaRPr lang="en-US" sz="2400" b="1" kern="1200" dirty="0">
            <a:solidFill>
              <a:srgbClr val="A50021"/>
            </a:solidFill>
          </a:endParaRPr>
        </a:p>
      </dsp:txBody>
      <dsp:txXfrm rot="-5400000">
        <a:off x="1" y="1955376"/>
        <a:ext cx="984149" cy="421778"/>
      </dsp:txXfrm>
    </dsp:sp>
    <dsp:sp modelId="{A381D1B1-7C94-4B56-94A3-1D36C7E3F372}">
      <dsp:nvSpPr>
        <dsp:cNvPr id="0" name=""/>
        <dsp:cNvSpPr/>
      </dsp:nvSpPr>
      <dsp:spPr>
        <a:xfrm rot="5400000">
          <a:off x="3532091" y="-1308015"/>
          <a:ext cx="1390975" cy="65046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L. W. Smith introduced </a:t>
          </a:r>
          <a:r>
            <a:rPr lang="en-US" sz="1800" kern="1200" dirty="0" err="1" smtClean="0"/>
            <a:t>Cerosium</a:t>
          </a:r>
          <a:r>
            <a:rPr lang="en-US" sz="1800" kern="1200" dirty="0" smtClean="0"/>
            <a:t>, silica aluminate as bone substitute materials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Eyring</a:t>
          </a:r>
          <a:r>
            <a:rPr lang="en-US" sz="1800" kern="1200" dirty="0" smtClean="0"/>
            <a:t> &amp; Campbell developed temporary alumina osteotomy spacer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Sandhaus</a:t>
          </a:r>
          <a:r>
            <a:rPr lang="en-US" sz="1800" kern="1200" dirty="0" smtClean="0"/>
            <a:t> utilized screw shape alumina as dental implant</a:t>
          </a:r>
          <a:endParaRPr lang="en-US" sz="1800" kern="1200" dirty="0"/>
        </a:p>
      </dsp:txBody>
      <dsp:txXfrm rot="-5400000">
        <a:off x="975238" y="1316740"/>
        <a:ext cx="6436780" cy="1255171"/>
      </dsp:txXfrm>
    </dsp:sp>
    <dsp:sp modelId="{C45397A4-F25A-4A80-997A-7394B61EE182}">
      <dsp:nvSpPr>
        <dsp:cNvPr id="0" name=""/>
        <dsp:cNvSpPr/>
      </dsp:nvSpPr>
      <dsp:spPr>
        <a:xfrm rot="5400000">
          <a:off x="-210889" y="2896157"/>
          <a:ext cx="1405927" cy="984149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A50021"/>
              </a:solidFill>
            </a:rPr>
            <a:t>1970</a:t>
          </a:r>
          <a:endParaRPr lang="en-US" sz="2400" b="1" kern="1200" dirty="0">
            <a:solidFill>
              <a:srgbClr val="A50021"/>
            </a:solidFill>
          </a:endParaRPr>
        </a:p>
      </dsp:txBody>
      <dsp:txXfrm rot="-5400000">
        <a:off x="1" y="3177343"/>
        <a:ext cx="984149" cy="421778"/>
      </dsp:txXfrm>
    </dsp:sp>
    <dsp:sp modelId="{D65A58DC-D044-4C71-9367-8BA2BCC5A9C3}">
      <dsp:nvSpPr>
        <dsp:cNvPr id="0" name=""/>
        <dsp:cNvSpPr/>
      </dsp:nvSpPr>
      <dsp:spPr>
        <a:xfrm rot="5400000">
          <a:off x="3779564" y="-110147"/>
          <a:ext cx="913852" cy="65046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Development of alumina compound for load-bearing application such as total hip </a:t>
          </a:r>
          <a:r>
            <a:rPr lang="en-US" sz="1800" kern="1200" dirty="0" err="1" smtClean="0"/>
            <a:t>arthroplasty</a:t>
          </a:r>
          <a:endParaRPr lang="en-US" sz="1800" kern="1200" dirty="0"/>
        </a:p>
      </dsp:txBody>
      <dsp:txXfrm rot="-5400000">
        <a:off x="984150" y="2729878"/>
        <a:ext cx="6460071" cy="8246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8D302B-9FC3-4091-97F0-0770FD8387DD}">
      <dsp:nvSpPr>
        <dsp:cNvPr id="0" name=""/>
        <dsp:cNvSpPr/>
      </dsp:nvSpPr>
      <dsp:spPr>
        <a:xfrm rot="15759921">
          <a:off x="-383336" y="2355678"/>
          <a:ext cx="2019735" cy="201983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9F556F-6898-4516-9E30-F526BCB5795B}">
      <dsp:nvSpPr>
        <dsp:cNvPr id="0" name=""/>
        <dsp:cNvSpPr/>
      </dsp:nvSpPr>
      <dsp:spPr>
        <a:xfrm>
          <a:off x="72007" y="3096345"/>
          <a:ext cx="1127126" cy="563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Powders pre-processing</a:t>
          </a:r>
          <a:endParaRPr lang="en-US" sz="1800" b="1" kern="1200" dirty="0"/>
        </a:p>
      </dsp:txBody>
      <dsp:txXfrm>
        <a:off x="72007" y="3096345"/>
        <a:ext cx="1127126" cy="563311"/>
      </dsp:txXfrm>
    </dsp:sp>
    <dsp:sp modelId="{A4862388-C5D6-4F9F-B213-D1910EF8D6B7}">
      <dsp:nvSpPr>
        <dsp:cNvPr id="0" name=""/>
        <dsp:cNvSpPr/>
      </dsp:nvSpPr>
      <dsp:spPr>
        <a:xfrm rot="14364565">
          <a:off x="805461" y="3451529"/>
          <a:ext cx="2019735" cy="201983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2F0B48-D80F-4644-AC3F-99FF40B84F2B}">
      <dsp:nvSpPr>
        <dsp:cNvPr id="0" name=""/>
        <dsp:cNvSpPr/>
      </dsp:nvSpPr>
      <dsp:spPr>
        <a:xfrm>
          <a:off x="198777" y="4627362"/>
          <a:ext cx="1210856" cy="803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Dye pressing</a:t>
          </a:r>
          <a:endParaRPr lang="en-US" sz="1200" kern="1200" dirty="0"/>
        </a:p>
      </dsp:txBody>
      <dsp:txXfrm>
        <a:off x="198777" y="4627362"/>
        <a:ext cx="1210856" cy="803240"/>
      </dsp:txXfrm>
    </dsp:sp>
    <dsp:sp modelId="{3835B124-5CCB-4806-A92D-9018E15D2708}">
      <dsp:nvSpPr>
        <dsp:cNvPr id="0" name=""/>
        <dsp:cNvSpPr/>
      </dsp:nvSpPr>
      <dsp:spPr>
        <a:xfrm>
          <a:off x="1204080" y="4302325"/>
          <a:ext cx="1127126" cy="563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Shaping</a:t>
          </a:r>
          <a:endParaRPr lang="en-US" sz="1900" b="1" kern="1200" dirty="0"/>
        </a:p>
      </dsp:txBody>
      <dsp:txXfrm>
        <a:off x="1204080" y="4302325"/>
        <a:ext cx="1127126" cy="563311"/>
      </dsp:txXfrm>
    </dsp:sp>
    <dsp:sp modelId="{0F7FD47C-D98E-46E4-9315-63F9C843676F}">
      <dsp:nvSpPr>
        <dsp:cNvPr id="0" name=""/>
        <dsp:cNvSpPr/>
      </dsp:nvSpPr>
      <dsp:spPr>
        <a:xfrm rot="16200000">
          <a:off x="1944267" y="2438473"/>
          <a:ext cx="2019735" cy="2019837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ED3E37-CFE6-40E2-B0D9-E988F28ECF86}">
      <dsp:nvSpPr>
        <dsp:cNvPr id="0" name=""/>
        <dsp:cNvSpPr/>
      </dsp:nvSpPr>
      <dsp:spPr>
        <a:xfrm>
          <a:off x="3701675" y="2465424"/>
          <a:ext cx="1210856" cy="803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Oxidizing atmosphere in kiln tunnel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Proceed with HIP</a:t>
          </a:r>
          <a:endParaRPr lang="en-US" sz="1200" kern="1200" dirty="0"/>
        </a:p>
      </dsp:txBody>
      <dsp:txXfrm>
        <a:off x="3701675" y="2465424"/>
        <a:ext cx="1210856" cy="803240"/>
      </dsp:txXfrm>
    </dsp:sp>
    <dsp:sp modelId="{5FECE541-69EE-4259-A734-999A7EEB094A}">
      <dsp:nvSpPr>
        <dsp:cNvPr id="0" name=""/>
        <dsp:cNvSpPr/>
      </dsp:nvSpPr>
      <dsp:spPr>
        <a:xfrm>
          <a:off x="2304259" y="3078191"/>
          <a:ext cx="1127126" cy="563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Firing / sintering</a:t>
          </a:r>
          <a:endParaRPr lang="en-US" sz="1900" b="1" kern="1200" dirty="0"/>
        </a:p>
      </dsp:txBody>
      <dsp:txXfrm>
        <a:off x="2304259" y="3078191"/>
        <a:ext cx="1127126" cy="563311"/>
      </dsp:txXfrm>
    </dsp:sp>
    <dsp:sp modelId="{CA8B9D6D-8B78-468D-8DF8-81D7F327E9A2}">
      <dsp:nvSpPr>
        <dsp:cNvPr id="0" name=""/>
        <dsp:cNvSpPr/>
      </dsp:nvSpPr>
      <dsp:spPr>
        <a:xfrm rot="15753095">
          <a:off x="3423564" y="3056528"/>
          <a:ext cx="2019735" cy="201983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E99C84-5EA8-4C71-BEEA-ED40F295BA4A}">
      <dsp:nvSpPr>
        <dsp:cNvPr id="0" name=""/>
        <dsp:cNvSpPr/>
      </dsp:nvSpPr>
      <dsp:spPr>
        <a:xfrm>
          <a:off x="2782151" y="4627364"/>
          <a:ext cx="1210856" cy="803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Roundness and linearity</a:t>
          </a:r>
          <a:endParaRPr lang="en-US" sz="1200" kern="1200" dirty="0"/>
        </a:p>
      </dsp:txBody>
      <dsp:txXfrm>
        <a:off x="2782151" y="4627364"/>
        <a:ext cx="1210856" cy="803240"/>
      </dsp:txXfrm>
    </dsp:sp>
    <dsp:sp modelId="{DF15BC3B-5EB6-4FE7-86C7-5F20545A5EEF}">
      <dsp:nvSpPr>
        <dsp:cNvPr id="0" name=""/>
        <dsp:cNvSpPr/>
      </dsp:nvSpPr>
      <dsp:spPr>
        <a:xfrm>
          <a:off x="3888434" y="3726261"/>
          <a:ext cx="1127126" cy="563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Diamond polishing</a:t>
          </a:r>
          <a:endParaRPr lang="en-US" sz="1900" b="1" kern="1200" dirty="0"/>
        </a:p>
      </dsp:txBody>
      <dsp:txXfrm>
        <a:off x="3888434" y="3726261"/>
        <a:ext cx="1127126" cy="563311"/>
      </dsp:txXfrm>
    </dsp:sp>
    <dsp:sp modelId="{6707273D-4C67-4BF7-9931-B08694EFB64C}">
      <dsp:nvSpPr>
        <dsp:cNvPr id="0" name=""/>
        <dsp:cNvSpPr/>
      </dsp:nvSpPr>
      <dsp:spPr>
        <a:xfrm rot="19146679">
          <a:off x="5176191" y="2595558"/>
          <a:ext cx="2095644" cy="2096874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83DAFD-9FC8-463B-908C-311C494469CE}">
      <dsp:nvSpPr>
        <dsp:cNvPr id="0" name=""/>
        <dsp:cNvSpPr/>
      </dsp:nvSpPr>
      <dsp:spPr>
        <a:xfrm>
          <a:off x="6696740" y="4392490"/>
          <a:ext cx="1210856" cy="803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Surface notch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Followed by proof testing</a:t>
          </a:r>
          <a:endParaRPr lang="en-US" sz="1200" kern="1200" dirty="0"/>
        </a:p>
      </dsp:txBody>
      <dsp:txXfrm>
        <a:off x="6696740" y="4392490"/>
        <a:ext cx="1210856" cy="803240"/>
      </dsp:txXfrm>
    </dsp:sp>
    <dsp:sp modelId="{DAD8FDDA-D68E-418C-AD6B-A12E72F1AD32}">
      <dsp:nvSpPr>
        <dsp:cNvPr id="0" name=""/>
        <dsp:cNvSpPr/>
      </dsp:nvSpPr>
      <dsp:spPr>
        <a:xfrm>
          <a:off x="5628652" y="3312371"/>
          <a:ext cx="1127126" cy="563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Laser engraving</a:t>
          </a:r>
          <a:endParaRPr lang="en-US" sz="1900" b="1" kern="1200" dirty="0"/>
        </a:p>
      </dsp:txBody>
      <dsp:txXfrm>
        <a:off x="5628652" y="3312371"/>
        <a:ext cx="1127126" cy="5633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204A82-67A0-4BF8-9FF1-79ABDDBC4B7C}">
      <dsp:nvSpPr>
        <dsp:cNvPr id="0" name=""/>
        <dsp:cNvSpPr/>
      </dsp:nvSpPr>
      <dsp:spPr>
        <a:xfrm>
          <a:off x="1462" y="1114928"/>
          <a:ext cx="1588957" cy="7944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rgbClr val="A50021"/>
              </a:solidFill>
            </a:rPr>
            <a:t>Bioactive Ceramic</a:t>
          </a:r>
          <a:endParaRPr lang="en-US" sz="2200" b="1" kern="1200" dirty="0">
            <a:solidFill>
              <a:srgbClr val="A50021"/>
            </a:solidFill>
          </a:endParaRPr>
        </a:p>
      </dsp:txBody>
      <dsp:txXfrm>
        <a:off x="24731" y="1138197"/>
        <a:ext cx="1542419" cy="747940"/>
      </dsp:txXfrm>
    </dsp:sp>
    <dsp:sp modelId="{9ECEB1E6-8733-4240-8771-3F091331D1E0}">
      <dsp:nvSpPr>
        <dsp:cNvPr id="0" name=""/>
        <dsp:cNvSpPr/>
      </dsp:nvSpPr>
      <dsp:spPr>
        <a:xfrm rot="18289469">
          <a:off x="1351722" y="1031700"/>
          <a:ext cx="1112979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1112979" y="2364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880387" y="1027518"/>
        <a:ext cx="55648" cy="55648"/>
      </dsp:txXfrm>
    </dsp:sp>
    <dsp:sp modelId="{4F9C5F41-C247-4618-A35A-9B8B20E62048}">
      <dsp:nvSpPr>
        <dsp:cNvPr id="0" name=""/>
        <dsp:cNvSpPr/>
      </dsp:nvSpPr>
      <dsp:spPr>
        <a:xfrm>
          <a:off x="2226003" y="201277"/>
          <a:ext cx="1588957" cy="7944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Calcium phosphate</a:t>
          </a:r>
          <a:endParaRPr lang="en-US" sz="2200" kern="1200" dirty="0"/>
        </a:p>
      </dsp:txBody>
      <dsp:txXfrm>
        <a:off x="2249272" y="224546"/>
        <a:ext cx="1542419" cy="747940"/>
      </dsp:txXfrm>
    </dsp:sp>
    <dsp:sp modelId="{28592B85-0222-4803-B73E-BCD4C1D6102C}">
      <dsp:nvSpPr>
        <dsp:cNvPr id="0" name=""/>
        <dsp:cNvSpPr/>
      </dsp:nvSpPr>
      <dsp:spPr>
        <a:xfrm>
          <a:off x="1590420" y="1488525"/>
          <a:ext cx="635583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635583" y="2364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892322" y="1496278"/>
        <a:ext cx="31779" cy="31779"/>
      </dsp:txXfrm>
    </dsp:sp>
    <dsp:sp modelId="{C031F748-8E5B-42ED-9C09-66506B6133B5}">
      <dsp:nvSpPr>
        <dsp:cNvPr id="0" name=""/>
        <dsp:cNvSpPr/>
      </dsp:nvSpPr>
      <dsp:spPr>
        <a:xfrm>
          <a:off x="2226003" y="1114928"/>
          <a:ext cx="1588957" cy="7944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Bioactive glass</a:t>
          </a:r>
          <a:endParaRPr lang="en-US" sz="2200" kern="1200" dirty="0"/>
        </a:p>
      </dsp:txBody>
      <dsp:txXfrm>
        <a:off x="2249272" y="1138197"/>
        <a:ext cx="1542419" cy="747940"/>
      </dsp:txXfrm>
    </dsp:sp>
    <dsp:sp modelId="{C7EACE95-E825-4B8D-B365-4FF3FE6C451C}">
      <dsp:nvSpPr>
        <dsp:cNvPr id="0" name=""/>
        <dsp:cNvSpPr/>
      </dsp:nvSpPr>
      <dsp:spPr>
        <a:xfrm rot="3310531">
          <a:off x="1351722" y="1945350"/>
          <a:ext cx="1112979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1112979" y="2364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880387" y="1941168"/>
        <a:ext cx="55648" cy="55648"/>
      </dsp:txXfrm>
    </dsp:sp>
    <dsp:sp modelId="{ED1D5439-164F-4B7A-AFAE-D82B6D984186}">
      <dsp:nvSpPr>
        <dsp:cNvPr id="0" name=""/>
        <dsp:cNvSpPr/>
      </dsp:nvSpPr>
      <dsp:spPr>
        <a:xfrm>
          <a:off x="2226003" y="2028579"/>
          <a:ext cx="1588957" cy="7944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Bioactive glass ceramic</a:t>
          </a:r>
          <a:endParaRPr lang="en-US" sz="2200" kern="1200" dirty="0"/>
        </a:p>
      </dsp:txBody>
      <dsp:txXfrm>
        <a:off x="2249272" y="2051848"/>
        <a:ext cx="1542419" cy="7479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F171E-406B-4E2B-B60F-8BB909CE76DF}">
      <dsp:nvSpPr>
        <dsp:cNvPr id="0" name=""/>
        <dsp:cNvSpPr/>
      </dsp:nvSpPr>
      <dsp:spPr>
        <a:xfrm rot="5400000">
          <a:off x="288208" y="2053427"/>
          <a:ext cx="864178" cy="143797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85B7C4-93D6-4A85-B0B3-C9B2EA4865D7}">
      <dsp:nvSpPr>
        <dsp:cNvPr id="0" name=""/>
        <dsp:cNvSpPr/>
      </dsp:nvSpPr>
      <dsp:spPr>
        <a:xfrm>
          <a:off x="143956" y="2483071"/>
          <a:ext cx="1298209" cy="1137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Device restoration / implantation</a:t>
          </a:r>
          <a:endParaRPr lang="en-US" sz="1700" kern="1200" dirty="0"/>
        </a:p>
      </dsp:txBody>
      <dsp:txXfrm>
        <a:off x="143956" y="2483071"/>
        <a:ext cx="1298209" cy="1137957"/>
      </dsp:txXfrm>
    </dsp:sp>
    <dsp:sp modelId="{F917B666-EF06-4D23-BCD3-013B49ACEF36}">
      <dsp:nvSpPr>
        <dsp:cNvPr id="0" name=""/>
        <dsp:cNvSpPr/>
      </dsp:nvSpPr>
      <dsp:spPr>
        <a:xfrm>
          <a:off x="1197220" y="1947562"/>
          <a:ext cx="244945" cy="244945"/>
        </a:xfrm>
        <a:prstGeom prst="triangle">
          <a:avLst>
            <a:gd name="adj" fmla="val 100000"/>
          </a:avLst>
        </a:prstGeom>
        <a:solidFill>
          <a:schemeClr val="accent5">
            <a:hueOff val="-1241735"/>
            <a:satOff val="4976"/>
            <a:lumOff val="1078"/>
            <a:alphaOff val="0"/>
          </a:schemeClr>
        </a:solidFill>
        <a:ln w="25400" cap="flat" cmpd="sng" algn="ctr">
          <a:solidFill>
            <a:schemeClr val="accent5">
              <a:hueOff val="-1241735"/>
              <a:satOff val="4976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D7D5F7-A456-4264-9BD5-C1909D17BC4F}">
      <dsp:nvSpPr>
        <dsp:cNvPr id="0" name=""/>
        <dsp:cNvSpPr/>
      </dsp:nvSpPr>
      <dsp:spPr>
        <a:xfrm rot="5400000">
          <a:off x="1877471" y="1660163"/>
          <a:ext cx="864178" cy="143797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DE6A56-827D-43C0-AB80-D94BFA102907}">
      <dsp:nvSpPr>
        <dsp:cNvPr id="0" name=""/>
        <dsp:cNvSpPr/>
      </dsp:nvSpPr>
      <dsp:spPr>
        <a:xfrm>
          <a:off x="1733218" y="2089807"/>
          <a:ext cx="1298209" cy="1137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Protein attachment</a:t>
          </a:r>
          <a:endParaRPr lang="en-US" sz="1700" kern="1200" dirty="0"/>
        </a:p>
      </dsp:txBody>
      <dsp:txXfrm>
        <a:off x="1733218" y="2089807"/>
        <a:ext cx="1298209" cy="1137957"/>
      </dsp:txXfrm>
    </dsp:sp>
    <dsp:sp modelId="{2B24063F-C58A-4B9F-9F30-D0C3F2689896}">
      <dsp:nvSpPr>
        <dsp:cNvPr id="0" name=""/>
        <dsp:cNvSpPr/>
      </dsp:nvSpPr>
      <dsp:spPr>
        <a:xfrm>
          <a:off x="2786483" y="1554298"/>
          <a:ext cx="244945" cy="244945"/>
        </a:xfrm>
        <a:prstGeom prst="triangle">
          <a:avLst>
            <a:gd name="adj" fmla="val 100000"/>
          </a:avLst>
        </a:prstGeom>
        <a:solidFill>
          <a:schemeClr val="accent5">
            <a:hueOff val="-3725204"/>
            <a:satOff val="14929"/>
            <a:lumOff val="3235"/>
            <a:alphaOff val="0"/>
          </a:schemeClr>
        </a:solidFill>
        <a:ln w="25400" cap="flat" cmpd="sng" algn="ctr">
          <a:solidFill>
            <a:schemeClr val="accent5">
              <a:hueOff val="-3725204"/>
              <a:satOff val="14929"/>
              <a:lumOff val="3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5D9091-ED34-4833-8069-9683955A4D03}">
      <dsp:nvSpPr>
        <dsp:cNvPr id="0" name=""/>
        <dsp:cNvSpPr/>
      </dsp:nvSpPr>
      <dsp:spPr>
        <a:xfrm rot="5400000">
          <a:off x="3466734" y="1266898"/>
          <a:ext cx="864178" cy="143797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D54C00-C0E8-4861-BAA5-3C586552D614}">
      <dsp:nvSpPr>
        <dsp:cNvPr id="0" name=""/>
        <dsp:cNvSpPr/>
      </dsp:nvSpPr>
      <dsp:spPr>
        <a:xfrm>
          <a:off x="3322481" y="1696542"/>
          <a:ext cx="1298209" cy="1137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Cell adhesion</a:t>
          </a:r>
          <a:endParaRPr lang="en-US" sz="1700" kern="1200" dirty="0"/>
        </a:p>
      </dsp:txBody>
      <dsp:txXfrm>
        <a:off x="3322481" y="1696542"/>
        <a:ext cx="1298209" cy="1137957"/>
      </dsp:txXfrm>
    </dsp:sp>
    <dsp:sp modelId="{43B08BD2-16C1-4128-886D-DA81DAB6D3CC}">
      <dsp:nvSpPr>
        <dsp:cNvPr id="0" name=""/>
        <dsp:cNvSpPr/>
      </dsp:nvSpPr>
      <dsp:spPr>
        <a:xfrm>
          <a:off x="4375746" y="1161033"/>
          <a:ext cx="244945" cy="244945"/>
        </a:xfrm>
        <a:prstGeom prst="triangle">
          <a:avLst>
            <a:gd name="adj" fmla="val 100000"/>
          </a:avLst>
        </a:prstGeom>
        <a:solidFill>
          <a:schemeClr val="accent5">
            <a:hueOff val="-6208672"/>
            <a:satOff val="24882"/>
            <a:lumOff val="5392"/>
            <a:alphaOff val="0"/>
          </a:schemeClr>
        </a:solidFill>
        <a:ln w="25400" cap="flat" cmpd="sng" algn="ctr">
          <a:solidFill>
            <a:schemeClr val="accent5">
              <a:hueOff val="-6208672"/>
              <a:satOff val="24882"/>
              <a:lumOff val="5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439AE2-074E-4493-91A4-220509764E59}">
      <dsp:nvSpPr>
        <dsp:cNvPr id="0" name=""/>
        <dsp:cNvSpPr/>
      </dsp:nvSpPr>
      <dsp:spPr>
        <a:xfrm rot="5400000">
          <a:off x="5055996" y="873634"/>
          <a:ext cx="864178" cy="143797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F867D3-E553-4C8D-8894-EA9510982185}">
      <dsp:nvSpPr>
        <dsp:cNvPr id="0" name=""/>
        <dsp:cNvSpPr/>
      </dsp:nvSpPr>
      <dsp:spPr>
        <a:xfrm>
          <a:off x="4911743" y="1303278"/>
          <a:ext cx="1298209" cy="1137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Intracellular reaction</a:t>
          </a:r>
          <a:endParaRPr lang="en-US" sz="1700" kern="1200" dirty="0"/>
        </a:p>
      </dsp:txBody>
      <dsp:txXfrm>
        <a:off x="4911743" y="1303278"/>
        <a:ext cx="1298209" cy="1137957"/>
      </dsp:txXfrm>
    </dsp:sp>
    <dsp:sp modelId="{404393E4-CC0F-4EAC-A8BD-08A92CEA6493}">
      <dsp:nvSpPr>
        <dsp:cNvPr id="0" name=""/>
        <dsp:cNvSpPr/>
      </dsp:nvSpPr>
      <dsp:spPr>
        <a:xfrm>
          <a:off x="5965008" y="767768"/>
          <a:ext cx="244945" cy="244945"/>
        </a:xfrm>
        <a:prstGeom prst="triangle">
          <a:avLst>
            <a:gd name="adj" fmla="val 100000"/>
          </a:avLst>
        </a:prstGeom>
        <a:solidFill>
          <a:schemeClr val="accent5">
            <a:hueOff val="-8692142"/>
            <a:satOff val="34835"/>
            <a:lumOff val="7549"/>
            <a:alphaOff val="0"/>
          </a:schemeClr>
        </a:solidFill>
        <a:ln w="25400" cap="flat" cmpd="sng" algn="ctr">
          <a:solidFill>
            <a:schemeClr val="accent5">
              <a:hueOff val="-8692142"/>
              <a:satOff val="34835"/>
              <a:lumOff val="7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00A211-603C-4822-9462-0608EFCA829D}">
      <dsp:nvSpPr>
        <dsp:cNvPr id="0" name=""/>
        <dsp:cNvSpPr/>
      </dsp:nvSpPr>
      <dsp:spPr>
        <a:xfrm rot="5400000">
          <a:off x="6645259" y="480369"/>
          <a:ext cx="864178" cy="143797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DCD73B-4287-442B-8892-43439BF42508}">
      <dsp:nvSpPr>
        <dsp:cNvPr id="0" name=""/>
        <dsp:cNvSpPr/>
      </dsp:nvSpPr>
      <dsp:spPr>
        <a:xfrm>
          <a:off x="6501006" y="910013"/>
          <a:ext cx="1298209" cy="1137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Bone tissue formation</a:t>
          </a:r>
          <a:endParaRPr lang="en-US" sz="1700" kern="1200" dirty="0"/>
        </a:p>
      </dsp:txBody>
      <dsp:txXfrm>
        <a:off x="6501006" y="910013"/>
        <a:ext cx="1298209" cy="113795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A0E1C-2567-4A5D-A49A-4DBE0B389988}">
      <dsp:nvSpPr>
        <dsp:cNvPr id="0" name=""/>
        <dsp:cNvSpPr/>
      </dsp:nvSpPr>
      <dsp:spPr>
        <a:xfrm>
          <a:off x="27520" y="0"/>
          <a:ext cx="912485" cy="912485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A1348E-5AB7-4560-A10A-D12DB367AC81}">
      <dsp:nvSpPr>
        <dsp:cNvPr id="0" name=""/>
        <dsp:cNvSpPr/>
      </dsp:nvSpPr>
      <dsp:spPr>
        <a:xfrm>
          <a:off x="118769" y="91248"/>
          <a:ext cx="729988" cy="729988"/>
        </a:xfrm>
        <a:prstGeom prst="chord">
          <a:avLst>
            <a:gd name="adj1" fmla="val 0"/>
            <a:gd name="adj2" fmla="val 108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D784D4-88CD-4A38-8EA0-724C55C91B3B}">
      <dsp:nvSpPr>
        <dsp:cNvPr id="0" name=""/>
        <dsp:cNvSpPr/>
      </dsp:nvSpPr>
      <dsp:spPr>
        <a:xfrm>
          <a:off x="201082" y="912485"/>
          <a:ext cx="3430092" cy="3840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Primary source: Sand, SiO</a:t>
          </a:r>
          <a:r>
            <a:rPr lang="en-US" sz="1200" kern="1200" dirty="0" smtClean="0"/>
            <a:t>2</a:t>
          </a:r>
          <a:endParaRPr lang="en-US" sz="12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Na</a:t>
          </a:r>
          <a:r>
            <a:rPr lang="en-US" sz="1200" kern="1200" dirty="0" smtClean="0"/>
            <a:t>2</a:t>
          </a:r>
          <a:r>
            <a:rPr lang="en-US" sz="1800" kern="1200" dirty="0" smtClean="0"/>
            <a:t>O and </a:t>
          </a:r>
          <a:r>
            <a:rPr lang="en-US" sz="1800" kern="1200" dirty="0" err="1" smtClean="0"/>
            <a:t>CaO</a:t>
          </a:r>
          <a:r>
            <a:rPr lang="en-US" sz="1800" kern="1200" dirty="0" smtClean="0"/>
            <a:t> are from carbonate compounds</a:t>
          </a:r>
          <a:endParaRPr lang="en-US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Production of CO</a:t>
          </a:r>
          <a:r>
            <a:rPr lang="en-US" sz="1200" kern="1200" dirty="0" smtClean="0"/>
            <a:t>2</a:t>
          </a:r>
          <a:r>
            <a:rPr lang="en-US" sz="1800" kern="1200" dirty="0" smtClean="0"/>
            <a:t> mix the composition homogenously</a:t>
          </a:r>
          <a:endParaRPr lang="en-US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</a:t>
          </a:r>
          <a:r>
            <a:rPr lang="en-US" sz="1200" kern="1200" dirty="0" smtClean="0"/>
            <a:t>2</a:t>
          </a:r>
          <a:r>
            <a:rPr lang="en-US" sz="1800" kern="1200" dirty="0" smtClean="0"/>
            <a:t>O</a:t>
          </a:r>
          <a:r>
            <a:rPr lang="en-US" sz="1200" kern="1200" dirty="0" smtClean="0"/>
            <a:t>5</a:t>
          </a:r>
          <a:r>
            <a:rPr lang="en-US" sz="1800" kern="1200" dirty="0" smtClean="0"/>
            <a:t> is incorporated as an oxide before the melting process</a:t>
          </a:r>
          <a:endParaRPr lang="en-US" sz="1800" kern="1200" dirty="0"/>
        </a:p>
      </dsp:txBody>
      <dsp:txXfrm>
        <a:off x="201082" y="912485"/>
        <a:ext cx="3430092" cy="3840042"/>
      </dsp:txXfrm>
    </dsp:sp>
    <dsp:sp modelId="{BF01080A-D894-45F1-8931-ABB6C78AB8FA}">
      <dsp:nvSpPr>
        <dsp:cNvPr id="0" name=""/>
        <dsp:cNvSpPr/>
      </dsp:nvSpPr>
      <dsp:spPr>
        <a:xfrm>
          <a:off x="1130106" y="0"/>
          <a:ext cx="2699435" cy="912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0000"/>
              </a:solidFill>
            </a:rPr>
            <a:t>Melting method</a:t>
          </a:r>
          <a:endParaRPr lang="en-US" sz="2400" b="1" kern="1200" dirty="0">
            <a:solidFill>
              <a:srgbClr val="FF0000"/>
            </a:solidFill>
          </a:endParaRPr>
        </a:p>
      </dsp:txBody>
      <dsp:txXfrm>
        <a:off x="1130106" y="0"/>
        <a:ext cx="2699435" cy="912485"/>
      </dsp:txXfrm>
    </dsp:sp>
    <dsp:sp modelId="{6AA5A4E8-4839-46B7-8D08-8F3709AC76CE}">
      <dsp:nvSpPr>
        <dsp:cNvPr id="0" name=""/>
        <dsp:cNvSpPr/>
      </dsp:nvSpPr>
      <dsp:spPr>
        <a:xfrm>
          <a:off x="4384972" y="0"/>
          <a:ext cx="912485" cy="912485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2DB7C4-DCBE-4F0B-9DB5-86A1B82EF1FE}">
      <dsp:nvSpPr>
        <dsp:cNvPr id="0" name=""/>
        <dsp:cNvSpPr/>
      </dsp:nvSpPr>
      <dsp:spPr>
        <a:xfrm>
          <a:off x="4476220" y="91248"/>
          <a:ext cx="729988" cy="729988"/>
        </a:xfrm>
        <a:prstGeom prst="chord">
          <a:avLst>
            <a:gd name="adj1" fmla="val 162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277152-3A7F-4070-9E4A-6E43B4BEEEB2}">
      <dsp:nvSpPr>
        <dsp:cNvPr id="0" name=""/>
        <dsp:cNvSpPr/>
      </dsp:nvSpPr>
      <dsp:spPr>
        <a:xfrm>
          <a:off x="4680521" y="912485"/>
          <a:ext cx="3623317" cy="3840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Common precursors: </a:t>
          </a:r>
          <a:r>
            <a:rPr lang="en-US" sz="1800" kern="1200" dirty="0" err="1" smtClean="0"/>
            <a:t>tetraethoxysilane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NaCl</a:t>
          </a:r>
          <a:r>
            <a:rPr lang="en-US" sz="1800" kern="1200" dirty="0" smtClean="0"/>
            <a:t> and Ca</a:t>
          </a:r>
          <a:r>
            <a:rPr lang="en-US" sz="1100" kern="1200" dirty="0" smtClean="0"/>
            <a:t>2</a:t>
          </a:r>
          <a:r>
            <a:rPr lang="en-US" sz="1800" kern="1200" dirty="0" smtClean="0"/>
            <a:t>NO</a:t>
          </a:r>
          <a:r>
            <a:rPr lang="en-US" sz="1100" kern="1200" dirty="0" smtClean="0"/>
            <a:t>3</a:t>
          </a:r>
          <a:endParaRPr lang="en-US" sz="11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Gel formation: Various hydrolysis and </a:t>
          </a:r>
          <a:r>
            <a:rPr lang="en-US" sz="1800" kern="1200" dirty="0" err="1" smtClean="0"/>
            <a:t>polycondensation</a:t>
          </a:r>
          <a:r>
            <a:rPr lang="en-US" sz="1800" kern="1200" dirty="0" smtClean="0"/>
            <a:t> processes</a:t>
          </a:r>
          <a:endParaRPr lang="en-US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Acid catalyst: Longer chain and fewer </a:t>
          </a:r>
          <a:r>
            <a:rPr lang="en-US" sz="1800" kern="1200" dirty="0" err="1" smtClean="0"/>
            <a:t>crosslinkage</a:t>
          </a:r>
          <a:r>
            <a:rPr lang="en-US" sz="1800" kern="1200" dirty="0" smtClean="0"/>
            <a:t>. Vice versa</a:t>
          </a:r>
          <a:endParaRPr lang="en-US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Gel is formed when particles in the solution form long chain polymer</a:t>
          </a:r>
          <a:endParaRPr lang="en-US" sz="1800" kern="1200" dirty="0"/>
        </a:p>
      </dsp:txBody>
      <dsp:txXfrm>
        <a:off x="4680521" y="912485"/>
        <a:ext cx="3623317" cy="3840042"/>
      </dsp:txXfrm>
    </dsp:sp>
    <dsp:sp modelId="{2A029E86-C117-41A6-916E-DD968E19DD1C}">
      <dsp:nvSpPr>
        <dsp:cNvPr id="0" name=""/>
        <dsp:cNvSpPr/>
      </dsp:nvSpPr>
      <dsp:spPr>
        <a:xfrm>
          <a:off x="5487558" y="0"/>
          <a:ext cx="2699435" cy="912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0000"/>
              </a:solidFill>
            </a:rPr>
            <a:t>Sol-gel method</a:t>
          </a:r>
          <a:endParaRPr lang="en-US" sz="2400" b="1" kern="1200" dirty="0">
            <a:solidFill>
              <a:srgbClr val="FF0000"/>
            </a:solidFill>
          </a:endParaRPr>
        </a:p>
      </dsp:txBody>
      <dsp:txXfrm>
        <a:off x="5487558" y="0"/>
        <a:ext cx="2699435" cy="91248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2DC0AB-9DE5-49A1-B6F4-95CCB0C48858}">
      <dsp:nvSpPr>
        <dsp:cNvPr id="0" name=""/>
        <dsp:cNvSpPr/>
      </dsp:nvSpPr>
      <dsp:spPr>
        <a:xfrm>
          <a:off x="2714975" y="1154347"/>
          <a:ext cx="2915761" cy="291576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CaP</a:t>
          </a:r>
          <a:r>
            <a:rPr lang="en-US" sz="3400" kern="1200" dirty="0" smtClean="0"/>
            <a:t> production</a:t>
          </a:r>
          <a:endParaRPr lang="en-US" sz="3400" kern="1200" dirty="0"/>
        </a:p>
      </dsp:txBody>
      <dsp:txXfrm>
        <a:off x="3141978" y="1581350"/>
        <a:ext cx="2061755" cy="2061755"/>
      </dsp:txXfrm>
    </dsp:sp>
    <dsp:sp modelId="{04925712-0C82-4B94-B125-5BBC897A0F7A}">
      <dsp:nvSpPr>
        <dsp:cNvPr id="0" name=""/>
        <dsp:cNvSpPr/>
      </dsp:nvSpPr>
      <dsp:spPr>
        <a:xfrm>
          <a:off x="3447523" y="520"/>
          <a:ext cx="1457880" cy="1457880"/>
        </a:xfrm>
        <a:prstGeom prst="ellipse">
          <a:avLst/>
        </a:prstGeom>
        <a:solidFill>
          <a:schemeClr val="accent5">
            <a:alpha val="50000"/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Solid-state reactions</a:t>
          </a:r>
          <a:endParaRPr lang="en-US" sz="1800" kern="1200" dirty="0"/>
        </a:p>
      </dsp:txBody>
      <dsp:txXfrm>
        <a:off x="3661025" y="214022"/>
        <a:ext cx="1030876" cy="1030876"/>
      </dsp:txXfrm>
    </dsp:sp>
    <dsp:sp modelId="{9A4E5698-0611-4953-A1D4-E486A20B5A3C}">
      <dsp:nvSpPr>
        <dsp:cNvPr id="0" name=""/>
        <dsp:cNvSpPr/>
      </dsp:nvSpPr>
      <dsp:spPr>
        <a:xfrm>
          <a:off x="5091959" y="949936"/>
          <a:ext cx="1457880" cy="1457880"/>
        </a:xfrm>
        <a:prstGeom prst="ellipse">
          <a:avLst/>
        </a:prstGeom>
        <a:solidFill>
          <a:schemeClr val="accent5">
            <a:alpha val="50000"/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Wet-chemical  method</a:t>
          </a:r>
          <a:endParaRPr lang="en-US" sz="1800" kern="1200" dirty="0"/>
        </a:p>
      </dsp:txBody>
      <dsp:txXfrm>
        <a:off x="5305461" y="1163438"/>
        <a:ext cx="1030876" cy="1030876"/>
      </dsp:txXfrm>
    </dsp:sp>
    <dsp:sp modelId="{405BF91D-C017-4C5A-9490-0B622B65BF17}">
      <dsp:nvSpPr>
        <dsp:cNvPr id="0" name=""/>
        <dsp:cNvSpPr/>
      </dsp:nvSpPr>
      <dsp:spPr>
        <a:xfrm>
          <a:off x="5091959" y="2848767"/>
          <a:ext cx="1457880" cy="1457880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Emulsion processing</a:t>
          </a:r>
          <a:endParaRPr lang="en-US" sz="1800" kern="1200" dirty="0"/>
        </a:p>
      </dsp:txBody>
      <dsp:txXfrm>
        <a:off x="5305461" y="3062269"/>
        <a:ext cx="1030876" cy="1030876"/>
      </dsp:txXfrm>
    </dsp:sp>
    <dsp:sp modelId="{F4AF8EC1-ADC2-482D-8CAF-5AA826DFF6B8}">
      <dsp:nvSpPr>
        <dsp:cNvPr id="0" name=""/>
        <dsp:cNvSpPr/>
      </dsp:nvSpPr>
      <dsp:spPr>
        <a:xfrm>
          <a:off x="3447523" y="3798182"/>
          <a:ext cx="1457880" cy="1457880"/>
        </a:xfrm>
        <a:prstGeom prst="ellipse">
          <a:avLst/>
        </a:prstGeom>
        <a:solidFill>
          <a:schemeClr val="accent5">
            <a:alpha val="50000"/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Hydro -thermal treatment</a:t>
          </a:r>
          <a:endParaRPr lang="en-US" sz="1800" kern="1200" dirty="0"/>
        </a:p>
      </dsp:txBody>
      <dsp:txXfrm>
        <a:off x="3661025" y="4011684"/>
        <a:ext cx="1030876" cy="1030876"/>
      </dsp:txXfrm>
    </dsp:sp>
    <dsp:sp modelId="{5568CE7C-9FCE-43A4-B8D7-463F64875EC6}">
      <dsp:nvSpPr>
        <dsp:cNvPr id="0" name=""/>
        <dsp:cNvSpPr/>
      </dsp:nvSpPr>
      <dsp:spPr>
        <a:xfrm>
          <a:off x="1803087" y="2848767"/>
          <a:ext cx="1457880" cy="1457880"/>
        </a:xfrm>
        <a:prstGeom prst="ellipse">
          <a:avLst/>
        </a:prstGeom>
        <a:solidFill>
          <a:schemeClr val="accent5">
            <a:alpha val="50000"/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Sol-gel</a:t>
          </a:r>
          <a:endParaRPr lang="en-US" sz="1800" kern="1200" dirty="0"/>
        </a:p>
      </dsp:txBody>
      <dsp:txXfrm>
        <a:off x="2016589" y="3062269"/>
        <a:ext cx="1030876" cy="1030876"/>
      </dsp:txXfrm>
    </dsp:sp>
    <dsp:sp modelId="{812721DC-9AF6-44D1-9902-A342DC650071}">
      <dsp:nvSpPr>
        <dsp:cNvPr id="0" name=""/>
        <dsp:cNvSpPr/>
      </dsp:nvSpPr>
      <dsp:spPr>
        <a:xfrm>
          <a:off x="1803087" y="949936"/>
          <a:ext cx="1457880" cy="1457880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Microwave synthesis</a:t>
          </a:r>
          <a:endParaRPr lang="en-US" sz="1700" kern="1200" dirty="0"/>
        </a:p>
      </dsp:txBody>
      <dsp:txXfrm>
        <a:off x="2016589" y="1163438"/>
        <a:ext cx="1030876" cy="10308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 pitchFamily="-112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F2FA954-BAC3-4E85-BCA8-776BC3CACD8B}" type="datetimeFigureOut">
              <a:rPr lang="en-US"/>
              <a:pPr>
                <a:defRPr/>
              </a:pPr>
              <a:t>4/11/2020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 pitchFamily="-112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8B32E99-FA1A-4697-AEB8-AFDEDE02C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028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404A2D39-04F2-46A4-AD73-7164C86E9EE3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464414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55FC3BC3-041F-4ACF-A4BB-DBB333709DCF}" type="slidenum">
              <a:rPr lang="en-GB" smtClean="0">
                <a:latin typeface="Arial" panose="020B0604020202020204" pitchFamily="34" charset="0"/>
              </a:rPr>
              <a:pPr/>
              <a:t>11</a:t>
            </a:fld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030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High chemical and physical stability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3DBBF5D-C9ED-442F-89EC-2C17E70A72F2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78455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Highest oxidative state: No more oxidation. High chemical and physical stability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D21D582-49BC-4680-98F3-8AB147211B75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098540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Fail without plastic deformation. Thermal cycle must be controlled to avoid dissolution of MgO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939DC68-A44B-4E54-B13A-B5B3A81AC78F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98471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HIP: high pressure at relatively high temp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1BAF11B-8018-4195-B24D-AB6D032EC2C3}" type="slidenum">
              <a:rPr lang="en-US" smtClean="0"/>
              <a:pPr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06092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A695475-FDF9-416E-9C1A-8A9059F12C0A}" type="slidenum">
              <a:rPr lang="en-US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82485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A224E2B-0387-48CC-A3A7-A154262A0E58}" type="slidenum">
              <a:rPr lang="en-US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02465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4C0A038B-F363-438E-B280-5174D62B44F8}" type="slidenum">
              <a:rPr lang="en-US" smtClean="0"/>
              <a:pPr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772933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A80E308-290E-4838-89CA-2E59BE1A7E38}" type="slidenum">
              <a:rPr lang="en-GB" smtClean="0">
                <a:latin typeface="Arial" panose="020B0604020202020204" pitchFamily="34" charset="0"/>
              </a:rPr>
              <a:pPr/>
              <a:t>19</a:t>
            </a:fld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3973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Mg2+, K+, CO32- and Cl- are also deposited together with Ca-P. No fibrous capsule formation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BC3ACEAE-ADC4-424F-A249-9CB09BBFBFFE}" type="slidenum">
              <a:rPr lang="en-GB" smtClean="0">
                <a:latin typeface="Arial" panose="020B0604020202020204" pitchFamily="34" charset="0"/>
              </a:rPr>
              <a:pPr/>
              <a:t>20</a:t>
            </a:fld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210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Metalloid is between metal and non-metal such as silica, boron, germanium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363150D-C164-4EB0-98F3-8E6B4CF4C9F1}" type="slidenum">
              <a:rPr lang="en-GB" smtClean="0">
                <a:latin typeface="Arial" panose="020B0604020202020204" pitchFamily="34" charset="0"/>
              </a:rPr>
              <a:pPr/>
              <a:t>3</a:t>
            </a:fld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6969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6BF6B07-3F0D-4B7F-81B5-AAB56969E9C0}" type="slidenum">
              <a:rPr lang="en-GB" smtClean="0">
                <a:latin typeface="Arial" panose="020B0604020202020204" pitchFamily="34" charset="0"/>
              </a:rPr>
              <a:pPr/>
              <a:t>21</a:t>
            </a:fld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8205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0E5EE67F-18F0-4B21-B55B-0169C4275435}" type="slidenum">
              <a:rPr lang="en-GB" smtClean="0">
                <a:latin typeface="Arial" panose="020B0604020202020204" pitchFamily="34" charset="0"/>
              </a:rPr>
              <a:pPr/>
              <a:t>22</a:t>
            </a:fld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6056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1C29175-255B-497E-8635-6EA9E24FE32C}" type="slidenum">
              <a:rPr lang="en-GB" smtClean="0">
                <a:latin typeface="Arial" panose="020B0604020202020204" pitchFamily="34" charset="0"/>
              </a:rPr>
              <a:pPr/>
              <a:t>23</a:t>
            </a:fld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2721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016B968-94C0-4F9C-9E76-4AB88AA82B4A}" type="slidenum">
              <a:rPr lang="en-GB" smtClean="0">
                <a:latin typeface="Arial" panose="020B0604020202020204" pitchFamily="34" charset="0"/>
              </a:rPr>
              <a:pPr/>
              <a:t>24</a:t>
            </a:fld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4774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443E11F-217C-41E6-9346-9D56614B563D}" type="slidenum">
              <a:rPr lang="en-GB" smtClean="0">
                <a:latin typeface="Arial" panose="020B0604020202020204" pitchFamily="34" charset="0"/>
              </a:rPr>
              <a:pPr/>
              <a:t>25</a:t>
            </a:fld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4248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307274F-3302-4DDC-9362-D8BA912E0DB3}" type="slidenum">
              <a:rPr lang="en-GB" smtClean="0">
                <a:latin typeface="Arial" panose="020B0604020202020204" pitchFamily="34" charset="0"/>
              </a:rPr>
              <a:pPr/>
              <a:t>26</a:t>
            </a:fld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5789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D2E5958-9200-412E-968A-B94C141C98C5}" type="slidenum">
              <a:rPr lang="en-GB" smtClean="0">
                <a:latin typeface="Arial" panose="020B0604020202020204" pitchFamily="34" charset="0"/>
              </a:rPr>
              <a:pPr/>
              <a:t>27</a:t>
            </a:fld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2176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5B6B014-079A-4665-AF5C-BF49508D0C29}" type="slidenum">
              <a:rPr lang="en-GB" smtClean="0">
                <a:latin typeface="Arial" panose="020B0604020202020204" pitchFamily="34" charset="0"/>
              </a:rPr>
              <a:pPr/>
              <a:t>28</a:t>
            </a:fld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6472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01EE2922-4A65-47BE-BA25-071CB842D5D8}" type="slidenum">
              <a:rPr lang="en-GB" smtClean="0">
                <a:latin typeface="Arial" panose="020B0604020202020204" pitchFamily="34" charset="0"/>
              </a:rPr>
              <a:pPr/>
              <a:t>31</a:t>
            </a:fld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4423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BCC445FC-1981-40C1-9346-CE647DC40C66}" type="slidenum">
              <a:rPr lang="en-GB" smtClean="0">
                <a:latin typeface="Arial" panose="020B0604020202020204" pitchFamily="34" charset="0"/>
              </a:rPr>
              <a:pPr/>
              <a:t>32</a:t>
            </a:fld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479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8824D0F9-7822-4851-9FCC-F5F3E03F3579}" type="slidenum">
              <a:rPr lang="en-GB" smtClean="0">
                <a:latin typeface="Arial" panose="020B0604020202020204" pitchFamily="34" charset="0"/>
              </a:rPr>
              <a:pPr/>
              <a:t>4</a:t>
            </a:fld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7638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79FBC06-6E1E-47ED-A74F-1DE92CC4AF5F}" type="slidenum">
              <a:rPr lang="en-GB" smtClean="0">
                <a:latin typeface="Arial" panose="020B0604020202020204" pitchFamily="34" charset="0"/>
              </a:rPr>
              <a:pPr/>
              <a:t>33</a:t>
            </a:fld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5748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Reactive. Bridgg/Non bridgg = bioactivity and resorbability. Low ratio, low bioactive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1AA7B51-2A2D-4B6C-AE08-980DD61823DE}" type="slidenum">
              <a:rPr lang="en-GB" smtClean="0">
                <a:latin typeface="Arial" panose="020B0604020202020204" pitchFamily="34" charset="0"/>
              </a:rPr>
              <a:pPr/>
              <a:t>34</a:t>
            </a:fld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6592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Additive ions: MgO, K2O, B2O3, Al2O3, Zr2O3, CaF2, Ta2O5: May improve properties but limit by bioactivity property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FE2D7D99-FBE2-403A-B21E-A8B977717671}" type="slidenum">
              <a:rPr lang="en-GB" smtClean="0">
                <a:latin typeface="Arial" panose="020B0604020202020204" pitchFamily="34" charset="0"/>
              </a:rPr>
              <a:pPr/>
              <a:t>35</a:t>
            </a:fld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0992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Silanol=hydrated silica</a:t>
            </a: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D89DE18-A395-4E39-9845-B4038C3D998B}" type="slidenum">
              <a:rPr lang="en-GB" smtClean="0">
                <a:latin typeface="Arial" panose="020B0604020202020204" pitchFamily="34" charset="0"/>
              </a:rPr>
              <a:pPr/>
              <a:t>36</a:t>
            </a:fld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9369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5D2EF3BB-16AD-4E81-82F7-7CD121150A4B}" type="slidenum">
              <a:rPr lang="en-GB" smtClean="0">
                <a:latin typeface="Arial" panose="020B0604020202020204" pitchFamily="34" charset="0"/>
              </a:rPr>
              <a:pPr/>
              <a:t>37</a:t>
            </a:fld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5974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88826A2-D83A-4043-978A-B888860AB1BD}" type="slidenum">
              <a:rPr lang="en-GB" smtClean="0">
                <a:latin typeface="Arial" panose="020B0604020202020204" pitchFamily="34" charset="0"/>
              </a:rPr>
              <a:pPr/>
              <a:t>38</a:t>
            </a:fld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9286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A2363B7-64A6-4E96-A4FC-12551CB4B8AE}" type="slidenum">
              <a:rPr lang="en-GB" smtClean="0">
                <a:latin typeface="Arial" panose="020B0604020202020204" pitchFamily="34" charset="0"/>
              </a:rPr>
              <a:pPr/>
              <a:t>39</a:t>
            </a:fld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4243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31BD240-AC2B-415D-AD04-0E49564B8CB4}" type="slidenum">
              <a:rPr lang="en-GB" smtClean="0">
                <a:latin typeface="Arial" panose="020B0604020202020204" pitchFamily="34" charset="0"/>
              </a:rPr>
              <a:pPr/>
              <a:t>40</a:t>
            </a:fld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3544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C7C3E3C-54A5-413F-A0DC-63542633A666}" type="slidenum">
              <a:rPr lang="en-GB" smtClean="0">
                <a:latin typeface="Arial" panose="020B0604020202020204" pitchFamily="34" charset="0"/>
              </a:rPr>
              <a:pPr/>
              <a:t>41</a:t>
            </a:fld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6537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DE1DA58-7FE8-4D0D-8904-35BA958B2834}" type="slidenum">
              <a:rPr lang="en-GB" smtClean="0">
                <a:latin typeface="Arial" panose="020B0604020202020204" pitchFamily="34" charset="0"/>
              </a:rPr>
              <a:pPr/>
              <a:t>42</a:t>
            </a:fld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67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BA550C5-4E08-4BDC-905E-C977FBE0B2D8}" type="slidenum">
              <a:rPr lang="en-GB" smtClean="0">
                <a:latin typeface="Arial" panose="020B0604020202020204" pitchFamily="34" charset="0"/>
              </a:rPr>
              <a:pPr/>
              <a:t>5</a:t>
            </a:fld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259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Monoclinic alpha, hexagonal alpha, rhombohedral beta</a:t>
            </a: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BAEE1525-8CF4-4B4F-A9F0-C4C32304BE8A}" type="slidenum">
              <a:rPr lang="en-GB" smtClean="0">
                <a:latin typeface="Arial" panose="020B0604020202020204" pitchFamily="34" charset="0"/>
              </a:rPr>
              <a:pPr/>
              <a:t>43</a:t>
            </a:fld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4977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4FF38CE1-AFFE-47F4-B2B4-3A5EAF338A56}" type="slidenum">
              <a:rPr lang="en-GB" smtClean="0">
                <a:latin typeface="Arial" panose="020B0604020202020204" pitchFamily="34" charset="0"/>
              </a:rPr>
              <a:pPr/>
              <a:t>44</a:t>
            </a:fld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5985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ECE84B5-5ED8-4146-A60E-30DFA7162610}" type="slidenum">
              <a:rPr lang="en-GB" smtClean="0">
                <a:latin typeface="Arial" panose="020B0604020202020204" pitchFamily="34" charset="0"/>
              </a:rPr>
              <a:pPr/>
              <a:t>45</a:t>
            </a:fld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4525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77543A2-2E40-47E1-8B01-8910BC1115B3}" type="slidenum">
              <a:rPr lang="en-GB" smtClean="0">
                <a:latin typeface="Arial" panose="020B0604020202020204" pitchFamily="34" charset="0"/>
              </a:rPr>
              <a:pPr/>
              <a:t>46</a:t>
            </a:fld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10163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629B5BB-0DF8-487C-A3EE-D2C8BDE28D22}" type="slidenum">
              <a:rPr lang="en-GB" smtClean="0">
                <a:latin typeface="Arial" panose="020B0604020202020204" pitchFamily="34" charset="0"/>
              </a:rPr>
              <a:pPr/>
              <a:t>47</a:t>
            </a:fld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8838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661AEC3-12FA-41C5-9511-03B14BB08B3E}" type="slidenum">
              <a:rPr lang="en-GB" smtClean="0">
                <a:latin typeface="Arial" panose="020B0604020202020204" pitchFamily="34" charset="0"/>
              </a:rPr>
              <a:pPr/>
              <a:t>48</a:t>
            </a:fld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943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ECFB116-ECC3-49A7-BBFC-C12AA3D3155C}" type="slidenum">
              <a:rPr lang="en-GB" smtClean="0">
                <a:latin typeface="Arial" panose="020B0604020202020204" pitchFamily="34" charset="0"/>
              </a:rPr>
              <a:pPr/>
              <a:t>6</a:t>
            </a:fld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005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47D3C47-1827-49D9-B86F-187133C89702}" type="slidenum">
              <a:rPr lang="en-GB" smtClean="0">
                <a:latin typeface="Arial" panose="020B0604020202020204" pitchFamily="34" charset="0"/>
              </a:rPr>
              <a:pPr/>
              <a:t>7</a:t>
            </a:fld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607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6121091-AFA8-4988-A636-B852E7584C0F}" type="slidenum">
              <a:rPr lang="en-GB" smtClean="0">
                <a:latin typeface="Arial" panose="020B0604020202020204" pitchFamily="34" charset="0"/>
              </a:rPr>
              <a:pPr/>
              <a:t>8</a:t>
            </a:fld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399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C89BA7C-CE65-4E3F-B4CC-4ED9611194F9}" type="slidenum">
              <a:rPr lang="en-GB" smtClean="0">
                <a:latin typeface="Arial" panose="020B0604020202020204" pitchFamily="34" charset="0"/>
              </a:rPr>
              <a:pPr/>
              <a:t>9</a:t>
            </a:fld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524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2EE11F6-A16E-4E50-B1C1-4305BD4A4ED4}" type="slidenum">
              <a:rPr lang="en-GB" smtClean="0">
                <a:latin typeface="Arial" panose="020B0604020202020204" pitchFamily="34" charset="0"/>
              </a:rPr>
              <a:pPr/>
              <a:t>10</a:t>
            </a:fld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307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9510D-016A-476A-B21F-6D831D5796D6}" type="datetimeFigureOut">
              <a:rPr lang="en-US"/>
              <a:pPr>
                <a:defRPr/>
              </a:pPr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0BB0B-5F9A-4ACF-A6F6-7C4208C65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38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E2D83-FC1C-4181-A21A-EE0B7E2A0472}" type="datetimeFigureOut">
              <a:rPr lang="en-US"/>
              <a:pPr>
                <a:defRPr/>
              </a:pPr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D03F2-6E66-4868-8D51-34833AF038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93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8EEA2-2DCA-4FB0-BF6B-33EE104D104E}" type="datetimeFigureOut">
              <a:rPr lang="en-US"/>
              <a:pPr>
                <a:defRPr/>
              </a:pPr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676EF-1D63-4C48-9FC2-6457DE153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78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AE0F0-E2EA-4466-BD71-1086826372C3}" type="datetimeFigureOut">
              <a:rPr lang="en-US"/>
              <a:pPr>
                <a:defRPr/>
              </a:pPr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C4001-3404-424A-8C87-D6E5C4DE2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75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6D526-19D3-4A51-9F08-CCF0B2CD65BC}" type="datetimeFigureOut">
              <a:rPr lang="en-US"/>
              <a:pPr>
                <a:defRPr/>
              </a:pPr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15A28-EE2A-4AB2-9D06-18DA1559D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56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61802-0203-4161-AE1B-632CE8089274}" type="datetimeFigureOut">
              <a:rPr lang="en-US"/>
              <a:pPr>
                <a:defRPr/>
              </a:pPr>
              <a:t>4/11/2020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788BC-3854-4164-92B1-B16750486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42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D46A8-E055-4C91-8D90-374FE8A2400F}" type="datetimeFigureOut">
              <a:rPr lang="en-US"/>
              <a:pPr>
                <a:defRPr/>
              </a:pPr>
              <a:t>4/11/2020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8AF2E-A7B1-4A1B-BDDF-6B857B5A7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31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8C347-B3EB-438E-BE10-C662E5F0B33B}" type="datetimeFigureOut">
              <a:rPr lang="en-US"/>
              <a:pPr>
                <a:defRPr/>
              </a:pPr>
              <a:t>4/11/2020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36F24-33A2-420E-89FE-EA5702BA4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55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DCC89-BD83-47F4-8D47-0704FF3DE118}" type="datetimeFigureOut">
              <a:rPr lang="en-US"/>
              <a:pPr>
                <a:defRPr/>
              </a:pPr>
              <a:t>4/11/2020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902FF-CD8E-4B01-A926-2C6449F01B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22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95859-2924-4AC5-9424-90CF69AEE2F7}" type="datetimeFigureOut">
              <a:rPr lang="en-US"/>
              <a:pPr>
                <a:defRPr/>
              </a:pPr>
              <a:t>4/11/2020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6D995-295F-4687-8D3B-5FF98D531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860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MY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3A207-9841-4F78-B832-91F28A5D2625}" type="datetimeFigureOut">
              <a:rPr lang="en-US"/>
              <a:pPr>
                <a:defRPr/>
              </a:pPr>
              <a:t>4/11/2020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031A9-3FAF-4AE2-AA10-82B983130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807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732960B-14EC-4DA2-995C-9E894D04C862}" type="datetimeFigureOut">
              <a:rPr lang="en-US"/>
              <a:pPr>
                <a:defRPr/>
              </a:pPr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15972EE-AF7B-4711-84BE-FE7488B83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dperio.com/" TargetMode="Externa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slide" Target="slide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psmaterials.com/biomedical/" TargetMode="External"/><Relationship Id="rId5" Type="http://schemas.openxmlformats.org/officeDocument/2006/relationships/hyperlink" Target="http://tlzzirconia.blogspot.my/" TargetMode="External"/><Relationship Id="rId4" Type="http://schemas.openxmlformats.org/officeDocument/2006/relationships/hyperlink" Target="http://www.ceramisys.com/bone_graft_substitutes.html" TargetMode="External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35"/>
          <a:stretch>
            <a:fillRect/>
          </a:stretch>
        </p:blipFill>
        <p:spPr bwMode="auto">
          <a:xfrm>
            <a:off x="0" y="1343025"/>
            <a:ext cx="9144000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1"/>
          <p:cNvSpPr>
            <a:spLocks noGrp="1"/>
          </p:cNvSpPr>
          <p:nvPr>
            <p:ph type="ctrTitle"/>
          </p:nvPr>
        </p:nvSpPr>
        <p:spPr>
          <a:xfrm>
            <a:off x="1692275" y="836613"/>
            <a:ext cx="7127875" cy="2927350"/>
          </a:xfrm>
        </p:spPr>
        <p:txBody>
          <a:bodyPr/>
          <a:lstStyle/>
          <a:p>
            <a:pPr algn="r" eaLnBrk="1" hangingPunct="1"/>
            <a:r>
              <a:rPr lang="en-US" sz="4800" b="1" dirty="0" smtClean="0">
                <a:latin typeface="Bell MT" panose="02020503060305020303" pitchFamily="18" charset="0"/>
                <a:ea typeface="Batang"/>
                <a:cs typeface="Batang"/>
              </a:rPr>
              <a:t>CHAPTER 4</a:t>
            </a:r>
            <a:br>
              <a:rPr lang="en-US" sz="4800" b="1" dirty="0" smtClean="0">
                <a:latin typeface="Bell MT" panose="02020503060305020303" pitchFamily="18" charset="0"/>
                <a:ea typeface="Batang"/>
                <a:cs typeface="Batang"/>
              </a:rPr>
            </a:br>
            <a:r>
              <a:rPr lang="en-US" sz="4800" b="1" dirty="0" smtClean="0">
                <a:solidFill>
                  <a:srgbClr val="0000FF"/>
                </a:solidFill>
                <a:latin typeface="Bell MT" panose="02020503060305020303" pitchFamily="18" charset="0"/>
                <a:ea typeface="Batang"/>
                <a:cs typeface="Batang"/>
              </a:rPr>
              <a:t>Biomaterials Ceramic</a:t>
            </a:r>
          </a:p>
        </p:txBody>
      </p:sp>
      <p:sp>
        <p:nvSpPr>
          <p:cNvPr id="3076" name="Subtitle 2"/>
          <p:cNvSpPr>
            <a:spLocks noGrp="1"/>
          </p:cNvSpPr>
          <p:nvPr>
            <p:ph type="subTitle" idx="1"/>
          </p:nvPr>
        </p:nvSpPr>
        <p:spPr>
          <a:xfrm>
            <a:off x="323850" y="4724400"/>
            <a:ext cx="5543550" cy="1143000"/>
          </a:xfrm>
        </p:spPr>
        <p:txBody>
          <a:bodyPr/>
          <a:lstStyle/>
          <a:p>
            <a:pPr algn="l" eaLnBrk="1" hangingPunct="1"/>
            <a:r>
              <a:rPr lang="en-US" sz="3600" b="1" smtClean="0">
                <a:solidFill>
                  <a:srgbClr val="008080"/>
                </a:solidFill>
                <a:latin typeface="Bell MT" panose="02020503060305020303" pitchFamily="18" charset="0"/>
              </a:rPr>
              <a:t>SMBE3313</a:t>
            </a:r>
          </a:p>
          <a:p>
            <a:pPr algn="l" eaLnBrk="1" hangingPunct="1"/>
            <a:r>
              <a:rPr lang="en-US" sz="3600" b="1" smtClean="0">
                <a:solidFill>
                  <a:srgbClr val="008080"/>
                </a:solidFill>
                <a:latin typeface="Bell MT" panose="02020503060305020303" pitchFamily="18" charset="0"/>
              </a:rPr>
              <a:t>2016/2017 Semester 1</a:t>
            </a: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1908175" y="368300"/>
            <a:ext cx="7016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Alumina – History as Bioceramic</a:t>
            </a:r>
          </a:p>
        </p:txBody>
      </p:sp>
      <p:sp>
        <p:nvSpPr>
          <p:cNvPr id="20483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1043608" y="1196752"/>
          <a:ext cx="7488832" cy="409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485" name="TextBox 2"/>
          <p:cNvSpPr txBox="1">
            <a:spLocks noChangeArrowheads="1"/>
          </p:cNvSpPr>
          <p:nvPr/>
        </p:nvSpPr>
        <p:spPr bwMode="auto">
          <a:xfrm>
            <a:off x="347663" y="5300663"/>
            <a:ext cx="8826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sz="1800"/>
              <a:t>Improvement in </a:t>
            </a:r>
            <a:r>
              <a:rPr lang="en-US" sz="1800">
                <a:solidFill>
                  <a:srgbClr val="0000FF"/>
                </a:solidFill>
              </a:rPr>
              <a:t>ceramic density </a:t>
            </a:r>
            <a:r>
              <a:rPr lang="en-US" sz="1800"/>
              <a:t>by reducing grain size and homogenous distribution</a:t>
            </a:r>
          </a:p>
          <a:p>
            <a:pPr>
              <a:spcBef>
                <a:spcPct val="0"/>
              </a:spcBef>
            </a:pPr>
            <a:r>
              <a:rPr lang="en-US" sz="1800"/>
              <a:t>Improvement in </a:t>
            </a:r>
            <a:r>
              <a:rPr lang="en-US" sz="1800">
                <a:solidFill>
                  <a:srgbClr val="0000FF"/>
                </a:solidFill>
              </a:rPr>
              <a:t>purity of materials</a:t>
            </a:r>
          </a:p>
          <a:p>
            <a:pPr>
              <a:spcBef>
                <a:spcPct val="0"/>
              </a:spcBef>
            </a:pPr>
            <a:r>
              <a:rPr lang="en-US" sz="1800"/>
              <a:t>Improvement in</a:t>
            </a:r>
            <a:r>
              <a:rPr lang="en-US" sz="1800">
                <a:solidFill>
                  <a:srgbClr val="0000FF"/>
                </a:solidFill>
              </a:rPr>
              <a:t> production </a:t>
            </a:r>
            <a:r>
              <a:rPr lang="en-US" sz="1800"/>
              <a:t>through </a:t>
            </a:r>
            <a:r>
              <a:rPr lang="en-US" sz="1800">
                <a:solidFill>
                  <a:srgbClr val="FF0000"/>
                </a:solidFill>
              </a:rPr>
              <a:t>hot isostatic pressing </a:t>
            </a:r>
            <a:r>
              <a:rPr lang="en-US" sz="1800"/>
              <a:t>(HIP) and </a:t>
            </a:r>
            <a:r>
              <a:rPr lang="en-US" sz="1800">
                <a:solidFill>
                  <a:srgbClr val="FF0000"/>
                </a:solidFill>
              </a:rPr>
              <a:t>engraving laser</a:t>
            </a:r>
          </a:p>
          <a:p>
            <a:pPr>
              <a:spcBef>
                <a:spcPct val="0"/>
              </a:spcBef>
            </a:pPr>
            <a:r>
              <a:rPr lang="en-US" sz="1800"/>
              <a:t>Introduction of </a:t>
            </a:r>
            <a:r>
              <a:rPr lang="en-US" sz="1800">
                <a:solidFill>
                  <a:srgbClr val="0000FF"/>
                </a:solidFill>
              </a:rPr>
              <a:t>mechanical test </a:t>
            </a:r>
            <a:r>
              <a:rPr lang="en-US" sz="1800"/>
              <a:t>for final quality assurance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1908175" y="368300"/>
            <a:ext cx="7016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Alumina – History as Bioceramic</a:t>
            </a:r>
          </a:p>
        </p:txBody>
      </p:sp>
      <p:sp>
        <p:nvSpPr>
          <p:cNvPr id="22531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sp>
        <p:nvSpPr>
          <p:cNvPr id="22532" name="TextBox 7"/>
          <p:cNvSpPr txBox="1">
            <a:spLocks noChangeArrowheads="1"/>
          </p:cNvSpPr>
          <p:nvPr/>
        </p:nvSpPr>
        <p:spPr bwMode="auto">
          <a:xfrm>
            <a:off x="125413" y="6126163"/>
            <a:ext cx="87058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100">
                <a:solidFill>
                  <a:srgbClr val="0000FF"/>
                </a:solidFill>
              </a:rPr>
              <a:t>C. Piconi, “Ceramics – Inert ceramics”, Comprehensive Biomaterials: Metallic, Ceramic and Polymeric Biomaterials, P. Ducheyne, Elsevier Ltd, 2011.</a:t>
            </a:r>
          </a:p>
        </p:txBody>
      </p:sp>
      <p:pic>
        <p:nvPicPr>
          <p:cNvPr id="2253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1916113"/>
            <a:ext cx="8834437" cy="351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3995738" y="315913"/>
            <a:ext cx="19700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Alumina</a:t>
            </a:r>
          </a:p>
        </p:txBody>
      </p:sp>
      <p:sp>
        <p:nvSpPr>
          <p:cNvPr id="24579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95288" y="1208088"/>
            <a:ext cx="8281987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102870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Alumina / </a:t>
            </a:r>
            <a:r>
              <a:rPr lang="en-US" sz="2400" b="1" dirty="0" err="1" smtClean="0">
                <a:solidFill>
                  <a:srgbClr val="FF0000"/>
                </a:solidFill>
              </a:rPr>
              <a:t>Aluminium</a:t>
            </a:r>
            <a:r>
              <a:rPr lang="en-US" sz="2400" b="1" dirty="0" smtClean="0">
                <a:solidFill>
                  <a:srgbClr val="FF0000"/>
                </a:solidFill>
              </a:rPr>
              <a:t> oxide, Al</a:t>
            </a:r>
            <a:r>
              <a:rPr lang="en-US" sz="1600" b="1" dirty="0" smtClean="0">
                <a:solidFill>
                  <a:srgbClr val="FF0000"/>
                </a:solidFill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</a:rPr>
              <a:t>O</a:t>
            </a:r>
            <a:r>
              <a:rPr lang="en-US" sz="1600" b="1" dirty="0" smtClean="0">
                <a:solidFill>
                  <a:srgbClr val="FF0000"/>
                </a:solidFill>
              </a:rPr>
              <a:t>3</a:t>
            </a:r>
          </a:p>
          <a:p>
            <a:pPr>
              <a:defRPr/>
            </a:pPr>
            <a:r>
              <a:rPr lang="en-US" sz="2400" dirty="0" smtClean="0">
                <a:solidFill>
                  <a:srgbClr val="0000FF"/>
                </a:solidFill>
              </a:rPr>
              <a:t>High melting point</a:t>
            </a:r>
          </a:p>
          <a:p>
            <a:pPr>
              <a:defRPr/>
            </a:pPr>
            <a:r>
              <a:rPr lang="en-US" sz="2400" dirty="0" smtClean="0"/>
              <a:t>High </a:t>
            </a:r>
            <a:r>
              <a:rPr lang="en-US" sz="2400" dirty="0" smtClean="0">
                <a:solidFill>
                  <a:srgbClr val="0000FF"/>
                </a:solidFill>
              </a:rPr>
              <a:t>wet</a:t>
            </a:r>
            <a:r>
              <a:rPr lang="en-US" sz="2400" dirty="0" smtClean="0"/>
              <a:t>tability</a:t>
            </a:r>
          </a:p>
          <a:p>
            <a:pPr>
              <a:defRPr/>
            </a:pPr>
            <a:r>
              <a:rPr lang="en-US" sz="2400" dirty="0" smtClean="0">
                <a:solidFill>
                  <a:srgbClr val="0000FF"/>
                </a:solidFill>
              </a:rPr>
              <a:t>Resistant to scratch</a:t>
            </a:r>
          </a:p>
          <a:p>
            <a:pPr>
              <a:defRPr/>
            </a:pPr>
            <a:r>
              <a:rPr lang="en-US" sz="2400" dirty="0" smtClean="0"/>
              <a:t>High </a:t>
            </a:r>
            <a:r>
              <a:rPr lang="en-US" sz="2400" dirty="0" smtClean="0">
                <a:solidFill>
                  <a:srgbClr val="0000FF"/>
                </a:solidFill>
              </a:rPr>
              <a:t>hard</a:t>
            </a:r>
            <a:r>
              <a:rPr lang="en-US" sz="2400" dirty="0" smtClean="0"/>
              <a:t>ness : 2000-2200 </a:t>
            </a:r>
            <a:r>
              <a:rPr lang="en-US" sz="2400" dirty="0" err="1" smtClean="0"/>
              <a:t>Gpa</a:t>
            </a:r>
            <a:r>
              <a:rPr lang="en-US" sz="2400" dirty="0" smtClean="0"/>
              <a:t>. </a:t>
            </a:r>
          </a:p>
          <a:p>
            <a:pPr>
              <a:defRPr/>
            </a:pPr>
            <a:r>
              <a:rPr lang="en-US" sz="2400" dirty="0" smtClean="0">
                <a:solidFill>
                  <a:srgbClr val="0000FF"/>
                </a:solidFill>
              </a:rPr>
              <a:t>Resistance to strong acids </a:t>
            </a:r>
            <a:r>
              <a:rPr lang="en-US" sz="2400" dirty="0" smtClean="0"/>
              <a:t>such as </a:t>
            </a:r>
            <a:r>
              <a:rPr lang="en-US" sz="2400" dirty="0" err="1" smtClean="0"/>
              <a:t>HCl</a:t>
            </a:r>
            <a:r>
              <a:rPr lang="en-US" sz="2400" dirty="0" smtClean="0"/>
              <a:t> and H</a:t>
            </a:r>
            <a:r>
              <a:rPr lang="en-US" sz="1600" dirty="0" smtClean="0"/>
              <a:t>3</a:t>
            </a:r>
            <a:r>
              <a:rPr lang="en-US" sz="2400" dirty="0" smtClean="0"/>
              <a:t>PO</a:t>
            </a:r>
            <a:r>
              <a:rPr lang="en-US" sz="1600" dirty="0" smtClean="0"/>
              <a:t>4</a:t>
            </a:r>
          </a:p>
          <a:p>
            <a:pPr>
              <a:defRPr/>
            </a:pPr>
            <a:r>
              <a:rPr lang="en-US" sz="2400" dirty="0" smtClean="0"/>
              <a:t>Biocompatible, minimal growth of bone and fibrous tissues</a:t>
            </a:r>
          </a:p>
          <a:p>
            <a:pPr>
              <a:defRPr/>
            </a:pPr>
            <a:r>
              <a:rPr lang="en-US" sz="2400" dirty="0" smtClean="0"/>
              <a:t>Disadvantage:</a:t>
            </a:r>
          </a:p>
          <a:p>
            <a:pPr lvl="1">
              <a:defRPr/>
            </a:pPr>
            <a:r>
              <a:rPr lang="en-US" sz="2000" dirty="0" smtClean="0"/>
              <a:t>Moderate tensile and bending resistance</a:t>
            </a:r>
          </a:p>
          <a:p>
            <a:pPr lvl="1">
              <a:defRPr/>
            </a:pPr>
            <a:r>
              <a:rPr lang="en-US" sz="2000" dirty="0" smtClean="0"/>
              <a:t>Brittle</a:t>
            </a:r>
          </a:p>
          <a:p>
            <a:pPr lvl="1">
              <a:defRPr/>
            </a:pPr>
            <a:r>
              <a:rPr lang="en-US" sz="2000" dirty="0" smtClean="0"/>
              <a:t>Low electric and thermal conductivity</a:t>
            </a:r>
          </a:p>
          <a:p>
            <a:pPr lvl="1">
              <a:defRPr/>
            </a:pPr>
            <a:r>
              <a:rPr lang="en-US" sz="2000" dirty="0" smtClean="0"/>
              <a:t>Complex and costly machining process due to high melting point</a:t>
            </a:r>
            <a:endParaRPr lang="en-US" sz="1800" dirty="0" smtClean="0"/>
          </a:p>
        </p:txBody>
      </p:sp>
      <p:pic>
        <p:nvPicPr>
          <p:cNvPr id="24584" name="Picture 8" descr="Image resul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76262"/>
            <a:ext cx="3288835" cy="21991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mage 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9"/>
          <a:stretch>
            <a:fillRect/>
          </a:stretch>
        </p:blipFill>
        <p:spPr bwMode="auto">
          <a:xfrm>
            <a:off x="5699125" y="1963738"/>
            <a:ext cx="33528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87325" y="6240463"/>
            <a:ext cx="75533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100">
                <a:solidFill>
                  <a:srgbClr val="0000FF"/>
                </a:solidFill>
              </a:rPr>
              <a:t>http://voitlab.com/courses/thermodynamics/index.php?title=Advanced_NanoFabric_Engineering</a:t>
            </a:r>
          </a:p>
        </p:txBody>
      </p:sp>
      <p:sp>
        <p:nvSpPr>
          <p:cNvPr id="26628" name="Rectangle 1"/>
          <p:cNvSpPr>
            <a:spLocks noChangeArrowheads="1"/>
          </p:cNvSpPr>
          <p:nvPr/>
        </p:nvSpPr>
        <p:spPr bwMode="auto">
          <a:xfrm>
            <a:off x="4168775" y="382588"/>
            <a:ext cx="19700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Alumina</a:t>
            </a:r>
          </a:p>
        </p:txBody>
      </p:sp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sp>
        <p:nvSpPr>
          <p:cNvPr id="24582" name="TextBox 3"/>
          <p:cNvSpPr txBox="1">
            <a:spLocks noChangeArrowheads="1"/>
          </p:cNvSpPr>
          <p:nvPr/>
        </p:nvSpPr>
        <p:spPr bwMode="auto">
          <a:xfrm>
            <a:off x="-46038" y="1419225"/>
            <a:ext cx="8281988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102870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742950" lvl="1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l-GR" sz="2400" b="1" dirty="0" smtClean="0">
                <a:solidFill>
                  <a:srgbClr val="FF0000"/>
                </a:solidFill>
              </a:rPr>
              <a:t>α</a:t>
            </a:r>
            <a:r>
              <a:rPr lang="en-US" sz="2400" b="1" dirty="0" smtClean="0">
                <a:solidFill>
                  <a:srgbClr val="FF0000"/>
                </a:solidFill>
              </a:rPr>
              <a:t>-alumina / corundum</a:t>
            </a:r>
          </a:p>
          <a:p>
            <a:pPr marL="742950" lvl="1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sz="1600" b="1" dirty="0" smtClean="0">
              <a:solidFill>
                <a:srgbClr val="FF0000"/>
              </a:solidFill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Alumina </a:t>
            </a:r>
            <a:r>
              <a:rPr lang="en-US" sz="2200" dirty="0" smtClean="0">
                <a:solidFill>
                  <a:srgbClr val="0000FF"/>
                </a:solidFill>
              </a:rPr>
              <a:t>heated to &gt;1200</a:t>
            </a:r>
            <a:r>
              <a:rPr lang="en-US" sz="2400" baseline="30000" dirty="0" smtClean="0">
                <a:solidFill>
                  <a:srgbClr val="0000FF"/>
                </a:solidFill>
              </a:rPr>
              <a:t>o</a:t>
            </a:r>
            <a:r>
              <a:rPr lang="en-US" sz="2200" dirty="0" smtClean="0">
                <a:solidFill>
                  <a:srgbClr val="0000FF"/>
                </a:solidFill>
              </a:rPr>
              <a:t>C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Closed packed </a:t>
            </a:r>
            <a:r>
              <a:rPr lang="en-US" sz="2200" dirty="0" smtClean="0">
                <a:solidFill>
                  <a:srgbClr val="0000FF"/>
                </a:solidFill>
              </a:rPr>
              <a:t>hexagonal</a:t>
            </a:r>
            <a:r>
              <a:rPr lang="en-US" sz="2200" dirty="0" smtClean="0"/>
              <a:t> arrangement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High thermodynamically stable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Highest oxidative state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l-GR" sz="2200" dirty="0" smtClean="0"/>
              <a:t>α</a:t>
            </a:r>
            <a:r>
              <a:rPr lang="en-US" sz="2200" dirty="0" smtClean="0"/>
              <a:t>-alumina forms several </a:t>
            </a:r>
            <a:r>
              <a:rPr lang="en-US" sz="2200" dirty="0" err="1" smtClean="0"/>
              <a:t>germstone</a:t>
            </a:r>
            <a:r>
              <a:rPr lang="en-US" sz="2200" dirty="0" smtClean="0"/>
              <a:t>:</a:t>
            </a:r>
          </a:p>
          <a:p>
            <a:pPr lvl="2">
              <a:spcBef>
                <a:spcPct val="0"/>
              </a:spcBef>
              <a:defRPr/>
            </a:pPr>
            <a:endParaRPr lang="en-US" sz="1800" dirty="0" smtClean="0"/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sz="2200" dirty="0" smtClean="0"/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sz="2200" dirty="0" smtClean="0"/>
          </a:p>
        </p:txBody>
      </p:sp>
      <p:pic>
        <p:nvPicPr>
          <p:cNvPr id="26631" name="Picture 4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789363"/>
            <a:ext cx="2798762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2" descr="Image result for sapphi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789363"/>
            <a:ext cx="1519238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TextBox 2"/>
          <p:cNvSpPr txBox="1">
            <a:spLocks noChangeArrowheads="1"/>
          </p:cNvSpPr>
          <p:nvPr/>
        </p:nvSpPr>
        <p:spPr bwMode="auto">
          <a:xfrm>
            <a:off x="919163" y="5556250"/>
            <a:ext cx="22844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A50021"/>
                </a:solidFill>
              </a:rPr>
              <a:t>Ruby (Red color from Cr)</a:t>
            </a:r>
          </a:p>
        </p:txBody>
      </p:sp>
      <p:sp>
        <p:nvSpPr>
          <p:cNvPr id="26634" name="TextBox 14"/>
          <p:cNvSpPr txBox="1">
            <a:spLocks noChangeArrowheads="1"/>
          </p:cNvSpPr>
          <p:nvPr/>
        </p:nvSpPr>
        <p:spPr bwMode="auto">
          <a:xfrm>
            <a:off x="5111750" y="4881563"/>
            <a:ext cx="26273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A50021"/>
                </a:solidFill>
              </a:rPr>
              <a:t>Sapphire (Blue color from Ti)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3754438" y="309563"/>
            <a:ext cx="19700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Alumina</a:t>
            </a:r>
          </a:p>
        </p:txBody>
      </p:sp>
      <p:sp>
        <p:nvSpPr>
          <p:cNvPr id="28675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644525" y="3789363"/>
            <a:ext cx="8281988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102870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Medical grade alumina : </a:t>
            </a:r>
          </a:p>
          <a:p>
            <a:pPr>
              <a:defRPr/>
            </a:pPr>
            <a:r>
              <a:rPr lang="en-US" sz="1800" dirty="0" smtClean="0"/>
              <a:t>Max 0.5% sintering additive </a:t>
            </a:r>
            <a:endParaRPr lang="en-US" sz="2000" dirty="0" smtClean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sz="1800" dirty="0" err="1" smtClean="0">
                <a:solidFill>
                  <a:srgbClr val="0000FF"/>
                </a:solidFill>
              </a:rPr>
              <a:t>MgO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 smtClean="0"/>
              <a:t>: To control discontinuous </a:t>
            </a:r>
            <a:r>
              <a:rPr lang="en-US" sz="1800" dirty="0" smtClean="0">
                <a:solidFill>
                  <a:srgbClr val="0000FF"/>
                </a:solidFill>
              </a:rPr>
              <a:t>grain</a:t>
            </a:r>
            <a:r>
              <a:rPr lang="en-US" sz="1800" dirty="0" smtClean="0"/>
              <a:t> growth and to achieve optimum density and grain size</a:t>
            </a:r>
          </a:p>
          <a:p>
            <a:pPr>
              <a:defRPr/>
            </a:pPr>
            <a:r>
              <a:rPr lang="en-US" sz="1800" dirty="0" smtClean="0">
                <a:solidFill>
                  <a:srgbClr val="0000FF"/>
                </a:solidFill>
              </a:rPr>
              <a:t>Cr</a:t>
            </a:r>
            <a:r>
              <a:rPr lang="en-US" sz="1200" dirty="0" smtClean="0">
                <a:solidFill>
                  <a:srgbClr val="0000FF"/>
                </a:solidFill>
              </a:rPr>
              <a:t>2</a:t>
            </a:r>
            <a:r>
              <a:rPr lang="en-US" sz="1800" dirty="0" smtClean="0">
                <a:solidFill>
                  <a:srgbClr val="0000FF"/>
                </a:solidFill>
              </a:rPr>
              <a:t>O</a:t>
            </a:r>
            <a:r>
              <a:rPr lang="en-US" sz="1200" dirty="0" smtClean="0">
                <a:solidFill>
                  <a:srgbClr val="0000FF"/>
                </a:solidFill>
              </a:rPr>
              <a:t>3</a:t>
            </a:r>
            <a:r>
              <a:rPr lang="en-US" sz="1800" dirty="0" smtClean="0"/>
              <a:t> : To </a:t>
            </a:r>
            <a:r>
              <a:rPr lang="en-US" sz="1800" dirty="0" smtClean="0">
                <a:solidFill>
                  <a:srgbClr val="0000FF"/>
                </a:solidFill>
              </a:rPr>
              <a:t>improve hardness </a:t>
            </a:r>
            <a:r>
              <a:rPr lang="en-US" sz="1800" dirty="0" smtClean="0"/>
              <a:t>as addition of </a:t>
            </a:r>
            <a:r>
              <a:rPr lang="en-US" sz="1800" dirty="0" err="1" smtClean="0"/>
              <a:t>MgO</a:t>
            </a:r>
            <a:r>
              <a:rPr lang="en-US" sz="1800" dirty="0" smtClean="0"/>
              <a:t> will reduce alumina’s hardness </a:t>
            </a:r>
          </a:p>
          <a:p>
            <a:pPr>
              <a:defRPr/>
            </a:pPr>
            <a:r>
              <a:rPr lang="en-US" sz="1800" dirty="0" smtClean="0"/>
              <a:t>The ceramics precursor must be free of impurities such as </a:t>
            </a:r>
            <a:r>
              <a:rPr lang="en-US" sz="1800" dirty="0" err="1" smtClean="0"/>
              <a:t>CaO</a:t>
            </a:r>
            <a:r>
              <a:rPr lang="en-US" sz="1800" dirty="0" smtClean="0"/>
              <a:t>, </a:t>
            </a:r>
            <a:r>
              <a:rPr lang="en-US" sz="1800" dirty="0" err="1" smtClean="0"/>
              <a:t>NaO</a:t>
            </a:r>
            <a:r>
              <a:rPr lang="en-US" sz="1800" dirty="0" smtClean="0"/>
              <a:t> and SiO</a:t>
            </a:r>
            <a:r>
              <a:rPr lang="en-US" sz="1200" dirty="0" smtClean="0"/>
              <a:t>2</a:t>
            </a:r>
            <a:r>
              <a:rPr lang="en-US" sz="1800" dirty="0" smtClean="0"/>
              <a:t> to fabricate homogenous, high density and pore free structure</a:t>
            </a:r>
          </a:p>
          <a:p>
            <a:pPr>
              <a:defRPr/>
            </a:pPr>
            <a:endParaRPr lang="en-US" sz="1800" dirty="0" smtClean="0"/>
          </a:p>
          <a:p>
            <a:pPr lvl="2">
              <a:spcBef>
                <a:spcPct val="0"/>
              </a:spcBef>
              <a:defRPr/>
            </a:pPr>
            <a:endParaRPr lang="en-US" sz="1100" dirty="0" smtClean="0"/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sz="1400" dirty="0" smtClean="0"/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sz="1400" dirty="0" smtClean="0"/>
          </a:p>
        </p:txBody>
      </p:sp>
      <p:pic>
        <p:nvPicPr>
          <p:cNvPr id="2867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78"/>
          <a:stretch>
            <a:fillRect/>
          </a:stretch>
        </p:blipFill>
        <p:spPr bwMode="auto">
          <a:xfrm>
            <a:off x="482600" y="1017588"/>
            <a:ext cx="518001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Box 7"/>
          <p:cNvSpPr txBox="1">
            <a:spLocks noChangeArrowheads="1"/>
          </p:cNvSpPr>
          <p:nvPr/>
        </p:nvSpPr>
        <p:spPr bwMode="auto">
          <a:xfrm>
            <a:off x="23813" y="5997575"/>
            <a:ext cx="87058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100">
                <a:solidFill>
                  <a:srgbClr val="0000FF"/>
                </a:solidFill>
              </a:rPr>
              <a:t>C. Piconi, “Ceramics – Inert ceramics”, Comprehensive Biomaterials: Metallic, Ceramic and Polymeric Biomaterials, P. Ducheyne, Elsevier Ltd, 2011.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100">
                <a:solidFill>
                  <a:srgbClr val="0000FF"/>
                </a:solidFill>
              </a:rPr>
              <a:t>http://www.ikts.fraunhofer.de/en/departments/structural_ceramics/oxide_ceramics/materials_synthesis_development/highly_wear_resistant_Al2O3_grinding_balls.html</a:t>
            </a:r>
          </a:p>
        </p:txBody>
      </p:sp>
      <p:pic>
        <p:nvPicPr>
          <p:cNvPr id="2867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363" y="1173163"/>
            <a:ext cx="327025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Rectangle 3"/>
          <p:cNvSpPr>
            <a:spLocks noChangeArrowheads="1"/>
          </p:cNvSpPr>
          <p:nvPr/>
        </p:nvSpPr>
        <p:spPr bwMode="auto">
          <a:xfrm>
            <a:off x="5643563" y="3789363"/>
            <a:ext cx="34337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555555"/>
                </a:solidFill>
                <a:latin typeface="FrutigerLTW02"/>
              </a:rPr>
              <a:t>Highly pure microstructure of sintered α-Al</a:t>
            </a:r>
            <a:r>
              <a:rPr lang="en-US" sz="900">
                <a:solidFill>
                  <a:srgbClr val="555555"/>
                </a:solidFill>
                <a:latin typeface="FrutigerLTW02"/>
              </a:rPr>
              <a:t>2</a:t>
            </a:r>
            <a:r>
              <a:rPr lang="en-US" sz="1200">
                <a:solidFill>
                  <a:srgbClr val="555555"/>
                </a:solidFill>
                <a:latin typeface="FrutigerLTW02"/>
              </a:rPr>
              <a:t>O</a:t>
            </a:r>
            <a:r>
              <a:rPr lang="en-US" sz="900">
                <a:solidFill>
                  <a:srgbClr val="555555"/>
                </a:solidFill>
                <a:latin typeface="FrutigerLTW02"/>
              </a:rPr>
              <a:t>3</a:t>
            </a:r>
            <a:r>
              <a:rPr lang="en-US" sz="1200">
                <a:solidFill>
                  <a:srgbClr val="555555"/>
                </a:solidFill>
                <a:latin typeface="FrutigerLTW02"/>
              </a:rPr>
              <a:t> grinding balls. Average grain size 0.41 µm</a:t>
            </a:r>
            <a:endParaRPr lang="en-US" sz="1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3754438" y="309563"/>
            <a:ext cx="19700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Alumina</a:t>
            </a:r>
          </a:p>
        </p:txBody>
      </p:sp>
      <p:sp>
        <p:nvSpPr>
          <p:cNvPr id="30723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188" y="1017588"/>
            <a:ext cx="794226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Total hip replacement application</a:t>
            </a:r>
            <a:r>
              <a:rPr lang="en-US" dirty="0"/>
              <a:t>:</a:t>
            </a:r>
          </a:p>
          <a:p>
            <a:pPr>
              <a:defRPr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The main manufacturer worldwide, utilizing alumina is </a:t>
            </a:r>
            <a:r>
              <a:rPr lang="en-US" dirty="0" err="1">
                <a:solidFill>
                  <a:srgbClr val="0000FF"/>
                </a:solidFill>
              </a:rPr>
              <a:t>CeramTec</a:t>
            </a:r>
            <a:r>
              <a:rPr lang="en-US" dirty="0">
                <a:solidFill>
                  <a:srgbClr val="0000FF"/>
                </a:solidFill>
              </a:rPr>
              <a:t> Ag, </a:t>
            </a:r>
            <a:r>
              <a:rPr lang="en-US" dirty="0" err="1">
                <a:solidFill>
                  <a:srgbClr val="0000FF"/>
                </a:solidFill>
              </a:rPr>
              <a:t>Plochingen</a:t>
            </a:r>
            <a:r>
              <a:rPr lang="en-US" dirty="0">
                <a:solidFill>
                  <a:srgbClr val="0000FF"/>
                </a:solidFill>
              </a:rPr>
              <a:t>, Germany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827584" y="548680"/>
          <a:ext cx="8928992" cy="6519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726" name="Rectangle 3"/>
          <p:cNvSpPr>
            <a:spLocks noChangeArrowheads="1"/>
          </p:cNvSpPr>
          <p:nvPr/>
        </p:nvSpPr>
        <p:spPr bwMode="auto">
          <a:xfrm>
            <a:off x="2452688" y="2414588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rgbClr val="A50021"/>
                </a:solidFill>
              </a:rPr>
              <a:t>Fabrication process (Powders consolidation)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/>
          </p:cNvSpPr>
          <p:nvPr/>
        </p:nvSpPr>
        <p:spPr bwMode="auto">
          <a:xfrm>
            <a:off x="3754438" y="309563"/>
            <a:ext cx="19700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Alumina</a:t>
            </a:r>
          </a:p>
        </p:txBody>
      </p:sp>
      <p:sp>
        <p:nvSpPr>
          <p:cNvPr id="32771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sp>
        <p:nvSpPr>
          <p:cNvPr id="32772" name="TextBox 7"/>
          <p:cNvSpPr txBox="1">
            <a:spLocks noChangeArrowheads="1"/>
          </p:cNvSpPr>
          <p:nvPr/>
        </p:nvSpPr>
        <p:spPr bwMode="auto">
          <a:xfrm>
            <a:off x="104775" y="6178550"/>
            <a:ext cx="87058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100">
                <a:solidFill>
                  <a:srgbClr val="0000FF"/>
                </a:solidFill>
              </a:rPr>
              <a:t>C. Piconi, “Ceramics – Inert ceramics”, Comprehensive Biomaterials: Metallic, Ceramic and Polymeric Biomaterials, P. Ducheyne, Elsevier Ltd, 2011.</a:t>
            </a:r>
          </a:p>
        </p:txBody>
      </p:sp>
      <p:pic>
        <p:nvPicPr>
          <p:cNvPr id="3277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27"/>
          <a:stretch>
            <a:fillRect/>
          </a:stretch>
        </p:blipFill>
        <p:spPr bwMode="auto">
          <a:xfrm>
            <a:off x="250825" y="1230313"/>
            <a:ext cx="8569325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38" y="3727450"/>
            <a:ext cx="40005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ChangeArrowheads="1"/>
          </p:cNvSpPr>
          <p:nvPr/>
        </p:nvSpPr>
        <p:spPr bwMode="auto">
          <a:xfrm>
            <a:off x="3754438" y="309563"/>
            <a:ext cx="19700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Alumina</a:t>
            </a:r>
          </a:p>
        </p:txBody>
      </p:sp>
      <p:sp>
        <p:nvSpPr>
          <p:cNvPr id="34819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2300" y="1484313"/>
            <a:ext cx="5965825" cy="3848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FF0000"/>
                </a:solidFill>
              </a:rPr>
              <a:t>Other medical devices application</a:t>
            </a:r>
            <a:r>
              <a:rPr lang="en-US" sz="2800" dirty="0"/>
              <a:t>:</a:t>
            </a:r>
          </a:p>
          <a:p>
            <a:pPr>
              <a:defRPr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</a:rPr>
              <a:t>Ceramic knee replacement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High wettability alumina by synovial fluid  is suitable for the lubrication of articulating surface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Lower wear rate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Better scratching resistance compared to metallic implant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Prevent allergic reaction</a:t>
            </a:r>
          </a:p>
        </p:txBody>
      </p:sp>
      <p:pic>
        <p:nvPicPr>
          <p:cNvPr id="34821" name="Picture 2" descr="Image 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212975"/>
            <a:ext cx="2033588" cy="311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Rectangle 4"/>
          <p:cNvSpPr>
            <a:spLocks noChangeArrowheads="1"/>
          </p:cNvSpPr>
          <p:nvPr/>
        </p:nvSpPr>
        <p:spPr bwMode="auto">
          <a:xfrm>
            <a:off x="166688" y="6237288"/>
            <a:ext cx="4572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100">
                <a:solidFill>
                  <a:srgbClr val="0000FF"/>
                </a:solidFill>
              </a:rPr>
              <a:t>http://benthamopen.com/FULLTEXT/TOORTHJ-6-172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Image 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57"/>
          <a:stretch>
            <a:fillRect/>
          </a:stretch>
        </p:blipFill>
        <p:spPr bwMode="auto">
          <a:xfrm>
            <a:off x="6443663" y="1306513"/>
            <a:ext cx="2443162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1"/>
          <p:cNvSpPr>
            <a:spLocks noChangeArrowheads="1"/>
          </p:cNvSpPr>
          <p:nvPr/>
        </p:nvSpPr>
        <p:spPr bwMode="auto">
          <a:xfrm>
            <a:off x="3754438" y="309563"/>
            <a:ext cx="19700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Alumina</a:t>
            </a:r>
          </a:p>
        </p:txBody>
      </p:sp>
      <p:sp>
        <p:nvSpPr>
          <p:cNvPr id="36868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750" y="1557338"/>
            <a:ext cx="7942263" cy="4216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FF0000"/>
                </a:solidFill>
              </a:rPr>
              <a:t>Other medical devices application</a:t>
            </a:r>
            <a:r>
              <a:rPr lang="en-US" sz="2400" dirty="0"/>
              <a:t>:</a:t>
            </a:r>
          </a:p>
          <a:p>
            <a:pPr>
              <a:defRPr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</a:rPr>
              <a:t>Alumina dental implant </a:t>
            </a:r>
            <a:r>
              <a:rPr lang="en-US" sz="2400" dirty="0"/>
              <a:t>(Japan)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Synthetic sapphire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 Aesthetically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Clear and transparent gingival emergence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b="1" dirty="0" err="1">
                <a:solidFill>
                  <a:srgbClr val="0000FF"/>
                </a:solidFill>
              </a:rPr>
              <a:t>Inorbital</a:t>
            </a:r>
            <a:r>
              <a:rPr lang="en-US" sz="2400" b="1" dirty="0">
                <a:solidFill>
                  <a:srgbClr val="0000FF"/>
                </a:solidFill>
              </a:rPr>
              <a:t> implant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High biocompatibility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High porosity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Hardness for eye movement</a:t>
            </a:r>
          </a:p>
        </p:txBody>
      </p:sp>
      <p:pic>
        <p:nvPicPr>
          <p:cNvPr id="113670" name="Picture 6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03899"/>
            <a:ext cx="1943745" cy="19684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1" name="Rectangle 2"/>
          <p:cNvSpPr>
            <a:spLocks noChangeArrowheads="1"/>
          </p:cNvSpPr>
          <p:nvPr/>
        </p:nvSpPr>
        <p:spPr bwMode="auto">
          <a:xfrm>
            <a:off x="141288" y="6097588"/>
            <a:ext cx="39052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100">
                <a:solidFill>
                  <a:srgbClr val="0000FF"/>
                </a:solidFill>
                <a:hlinkClick r:id="rId5"/>
              </a:rPr>
              <a:t>http://www.mdperio.com/</a:t>
            </a:r>
            <a:endParaRPr lang="en-US" sz="110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1100">
                <a:solidFill>
                  <a:srgbClr val="0000FF"/>
                </a:solidFill>
              </a:rPr>
              <a:t>https://www.pinterest.com/acuriouswork/cabinet-of-curiosities/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ChangeArrowheads="1"/>
          </p:cNvSpPr>
          <p:nvPr/>
        </p:nvSpPr>
        <p:spPr bwMode="auto">
          <a:xfrm>
            <a:off x="3203575" y="531813"/>
            <a:ext cx="3968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Bioactive Ceramic</a:t>
            </a:r>
          </a:p>
        </p:txBody>
      </p:sp>
      <p:sp>
        <p:nvSpPr>
          <p:cNvPr id="38915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251520" y="2060848"/>
          <a:ext cx="3816424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0" y="1916113"/>
            <a:ext cx="4321175" cy="3786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 err="1">
                <a:solidFill>
                  <a:srgbClr val="FF0000"/>
                </a:solidFill>
              </a:rPr>
              <a:t>Osteointegration</a:t>
            </a:r>
            <a:endParaRPr lang="en-US" sz="20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Ability to integrate with surrounding bone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 err="1">
                <a:solidFill>
                  <a:srgbClr val="FF0000"/>
                </a:solidFill>
              </a:rPr>
              <a:t>Osteoinductive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Capable of promoting differentiation of cells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 err="1">
                <a:solidFill>
                  <a:srgbClr val="FF0000"/>
                </a:solidFill>
              </a:rPr>
              <a:t>Osteoconductive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Support bone growth and facilitate ingrowth of surrounding bones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571500" y="88900"/>
            <a:ext cx="8229600" cy="1143000"/>
          </a:xfrm>
        </p:spPr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3059832" y="1465174"/>
            <a:ext cx="3238500" cy="4117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Ceramic</a:t>
            </a:r>
            <a:endParaRPr lang="ms-MY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3067050" y="1966388"/>
            <a:ext cx="3238500" cy="375118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Bioceramic</a:t>
            </a:r>
            <a:endParaRPr lang="ms-MY" b="1" dirty="0">
              <a:solidFill>
                <a:srgbClr val="990033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Rounded Rectangle 9">
            <a:hlinkClick r:id="rId3" action="ppaction://hlinksldjump"/>
          </p:cNvPr>
          <p:cNvSpPr/>
          <p:nvPr/>
        </p:nvSpPr>
        <p:spPr>
          <a:xfrm>
            <a:off x="3059832" y="2431007"/>
            <a:ext cx="3238500" cy="3751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Alumina</a:t>
            </a:r>
            <a:endParaRPr lang="ms-MY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Rounded Rectangle 10">
            <a:hlinkClick r:id="rId4" action="ppaction://hlinksldjump"/>
          </p:cNvPr>
          <p:cNvSpPr/>
          <p:nvPr/>
        </p:nvSpPr>
        <p:spPr>
          <a:xfrm>
            <a:off x="3059832" y="2867988"/>
            <a:ext cx="3238500" cy="365604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Bioactive Ceramic</a:t>
            </a:r>
            <a:endParaRPr lang="ms-MY" b="1" dirty="0">
              <a:solidFill>
                <a:srgbClr val="990033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" name="Rounded Rectangle 21">
            <a:hlinkClick r:id="rId3" action="ppaction://hlinksldjump"/>
          </p:cNvPr>
          <p:cNvSpPr/>
          <p:nvPr/>
        </p:nvSpPr>
        <p:spPr>
          <a:xfrm>
            <a:off x="3073113" y="3314061"/>
            <a:ext cx="3238500" cy="57150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Bioactivity test – </a:t>
            </a:r>
            <a:r>
              <a:rPr lang="en-US" b="1" i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In-Vitro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SBF</a:t>
            </a:r>
            <a:endParaRPr lang="ms-MY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104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3067050" y="4457726"/>
            <a:ext cx="3238500" cy="571504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Bioactive Glass Ceramic</a:t>
            </a:r>
            <a:endParaRPr lang="ms-MY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Rounded Rectangle 12">
            <a:hlinkClick r:id="rId3" action="ppaction://hlinksldjump"/>
          </p:cNvPr>
          <p:cNvSpPr/>
          <p:nvPr/>
        </p:nvSpPr>
        <p:spPr>
          <a:xfrm>
            <a:off x="3059832" y="3966034"/>
            <a:ext cx="3238500" cy="3850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Bioactive Glass</a:t>
            </a:r>
            <a:endParaRPr lang="ms-MY" b="1" dirty="0">
              <a:solidFill>
                <a:srgbClr val="990033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Rounded Rectangle 13">
            <a:hlinkClick r:id="rId4" action="ppaction://hlinksldjump"/>
          </p:cNvPr>
          <p:cNvSpPr/>
          <p:nvPr/>
        </p:nvSpPr>
        <p:spPr>
          <a:xfrm>
            <a:off x="3067050" y="5557303"/>
            <a:ext cx="3238500" cy="391977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CaP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Production</a:t>
            </a:r>
            <a:endParaRPr lang="ms-MY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Rounded Rectangle 14">
            <a:hlinkClick r:id="rId3" action="ppaction://hlinksldjump"/>
          </p:cNvPr>
          <p:cNvSpPr/>
          <p:nvPr/>
        </p:nvSpPr>
        <p:spPr>
          <a:xfrm>
            <a:off x="3067050" y="5135847"/>
            <a:ext cx="3238500" cy="31483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Calcium Phosphate</a:t>
            </a:r>
            <a:endParaRPr lang="ms-MY" b="1" dirty="0">
              <a:solidFill>
                <a:srgbClr val="990033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ChangeArrowheads="1"/>
          </p:cNvSpPr>
          <p:nvPr/>
        </p:nvSpPr>
        <p:spPr bwMode="auto">
          <a:xfrm>
            <a:off x="3203575" y="531813"/>
            <a:ext cx="3968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Bioactive Ceramic</a:t>
            </a:r>
          </a:p>
        </p:txBody>
      </p:sp>
      <p:sp>
        <p:nvSpPr>
          <p:cNvPr id="40963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331640" y="1484784"/>
            <a:ext cx="6624736" cy="1224136"/>
          </a:xfrm>
          <a:prstGeom prst="rect">
            <a:avLst/>
          </a:prstGeom>
          <a:solidFill>
            <a:srgbClr val="CCFF6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en-US" sz="2400" b="1" u="sng" dirty="0" smtClean="0">
                <a:solidFill>
                  <a:srgbClr val="FF0000"/>
                </a:solidFill>
              </a:rPr>
              <a:t>Bioactive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en-US" sz="2000" dirty="0" smtClean="0">
                <a:solidFill>
                  <a:srgbClr val="0000FF"/>
                </a:solidFill>
              </a:rPr>
              <a:t>Compatible with bone cells and has an ability to integrate with bone while stimulating bone growth</a:t>
            </a:r>
            <a:endParaRPr lang="en-US" altLang="en-US" sz="2400" dirty="0" smtClean="0"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356047" y="2469704"/>
          <a:ext cx="7800528" cy="4388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0968" name="TextBox 1"/>
          <p:cNvSpPr txBox="1">
            <a:spLocks noChangeArrowheads="1"/>
          </p:cNvSpPr>
          <p:nvPr/>
        </p:nvSpPr>
        <p:spPr bwMode="auto">
          <a:xfrm>
            <a:off x="2124075" y="5805488"/>
            <a:ext cx="4616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600">
                <a:solidFill>
                  <a:srgbClr val="A50021"/>
                </a:solidFill>
              </a:rPr>
              <a:t>Dissolution of bioactive materials while deposition of CaP layer mimicking bone mineral phase</a:t>
            </a:r>
          </a:p>
        </p:txBody>
      </p:sp>
      <p:sp>
        <p:nvSpPr>
          <p:cNvPr id="4" name="Right Brace 3"/>
          <p:cNvSpPr/>
          <p:nvPr/>
        </p:nvSpPr>
        <p:spPr>
          <a:xfrm rot="5400000">
            <a:off x="4287837" y="3381376"/>
            <a:ext cx="288925" cy="4559300"/>
          </a:xfrm>
          <a:prstGeom prst="rightBrac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Curved Up Arrow 5"/>
          <p:cNvSpPr/>
          <p:nvPr/>
        </p:nvSpPr>
        <p:spPr>
          <a:xfrm rot="17677141">
            <a:off x="6648450" y="4587875"/>
            <a:ext cx="1065213" cy="404813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0971" name="TextBox 9"/>
          <p:cNvSpPr txBox="1">
            <a:spLocks noChangeArrowheads="1"/>
          </p:cNvSpPr>
          <p:nvPr/>
        </p:nvSpPr>
        <p:spPr bwMode="auto">
          <a:xfrm>
            <a:off x="7181850" y="5019675"/>
            <a:ext cx="18954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600">
                <a:solidFill>
                  <a:srgbClr val="A50021"/>
                </a:solidFill>
              </a:rPr>
              <a:t>Enhancement of bone formation on bioactive ceramic due to high pool calcium 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ChangeArrowheads="1"/>
          </p:cNvSpPr>
          <p:nvPr/>
        </p:nvSpPr>
        <p:spPr bwMode="auto">
          <a:xfrm>
            <a:off x="3241675" y="365125"/>
            <a:ext cx="3968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Bioactive Ceramic</a:t>
            </a:r>
          </a:p>
        </p:txBody>
      </p:sp>
      <p:sp>
        <p:nvSpPr>
          <p:cNvPr id="43011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55650" y="1412875"/>
          <a:ext cx="7848600" cy="41036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2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654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Non-Bioactive Material</a:t>
                      </a:r>
                      <a:endParaRPr lang="en-US" sz="1800" dirty="0"/>
                    </a:p>
                  </a:txBody>
                  <a:tcPr marL="91437" marR="91437"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Bioactive Material</a:t>
                      </a:r>
                      <a:endParaRPr lang="en-US" sz="1800" dirty="0"/>
                    </a:p>
                  </a:txBody>
                  <a:tcPr marL="91437" marR="91437" marT="45711" marB="4571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Inert metal, polymer</a:t>
                      </a:r>
                    </a:p>
                    <a:p>
                      <a:endParaRPr lang="en-US" sz="1800" dirty="0"/>
                    </a:p>
                  </a:txBody>
                  <a:tcPr marL="91437" marR="91437"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Bioactive ceramic</a:t>
                      </a:r>
                      <a:endParaRPr lang="en-US" sz="1800" dirty="0"/>
                    </a:p>
                  </a:txBody>
                  <a:tcPr marL="91437" marR="91437" marT="45711" marB="4571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90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FF"/>
                          </a:solidFill>
                        </a:rPr>
                        <a:t>Formation of fibrous capsule </a:t>
                      </a:r>
                      <a:r>
                        <a:rPr lang="en-US" sz="1800" dirty="0" smtClean="0"/>
                        <a:t>between material and bone</a:t>
                      </a:r>
                    </a:p>
                    <a:p>
                      <a:endParaRPr lang="en-US" sz="1800" dirty="0"/>
                    </a:p>
                  </a:txBody>
                  <a:tcPr marL="91437" marR="91437"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FF"/>
                          </a:solidFill>
                        </a:rPr>
                        <a:t>Fusion of bone</a:t>
                      </a:r>
                      <a:r>
                        <a:rPr lang="en-US" sz="1800" baseline="0" dirty="0" smtClean="0">
                          <a:solidFill>
                            <a:srgbClr val="0000FF"/>
                          </a:solidFill>
                        </a:rPr>
                        <a:t> integration </a:t>
                      </a:r>
                      <a:r>
                        <a:rPr lang="en-US" sz="1800" baseline="0" dirty="0" smtClean="0"/>
                        <a:t>between material and bone without the formation of fibrous capsule</a:t>
                      </a:r>
                      <a:endParaRPr lang="en-US" sz="1800" dirty="0"/>
                    </a:p>
                  </a:txBody>
                  <a:tcPr marL="91437" marR="91437" marT="45711" marB="4571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09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Bond strength at the interface between material and bone approximately approach 0.5 </a:t>
                      </a:r>
                      <a:r>
                        <a:rPr lang="en-US" sz="1800" dirty="0" err="1" smtClean="0"/>
                        <a:t>Mpa</a:t>
                      </a:r>
                      <a:r>
                        <a:rPr lang="en-US" sz="1800" dirty="0" smtClean="0"/>
                        <a:t> for inert glass and 2 </a:t>
                      </a:r>
                      <a:r>
                        <a:rPr lang="en-US" sz="1800" dirty="0" err="1" smtClean="0"/>
                        <a:t>Mpa</a:t>
                      </a:r>
                      <a:r>
                        <a:rPr lang="en-US" sz="1800" dirty="0" smtClean="0"/>
                        <a:t> for smooth Ti</a:t>
                      </a:r>
                    </a:p>
                    <a:p>
                      <a:endParaRPr lang="en-US" sz="1800" dirty="0"/>
                    </a:p>
                  </a:txBody>
                  <a:tcPr marL="91437" marR="91437"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Bond strength at the interface between material and bone approximately between 15 and 25 </a:t>
                      </a:r>
                      <a:r>
                        <a:rPr lang="en-US" sz="1800" dirty="0" err="1" smtClean="0"/>
                        <a:t>MPa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7" marR="91437" marT="45711" marB="4571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3029" name="TextBox 7"/>
          <p:cNvSpPr txBox="1">
            <a:spLocks noChangeArrowheads="1"/>
          </p:cNvSpPr>
          <p:nvPr/>
        </p:nvSpPr>
        <p:spPr bwMode="auto">
          <a:xfrm>
            <a:off x="104775" y="6178550"/>
            <a:ext cx="87058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100">
                <a:solidFill>
                  <a:srgbClr val="0000FF"/>
                </a:solidFill>
              </a:rPr>
              <a:t>C. Piconi, “Ceramics – Inert ceramics”, Comprehensive Biomaterials: Metallic, Ceramic and Polymeric Biomaterials, P. Ducheyne, Elsevier Ltd, 2011.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ChangeArrowheads="1"/>
          </p:cNvSpPr>
          <p:nvPr/>
        </p:nvSpPr>
        <p:spPr bwMode="auto">
          <a:xfrm>
            <a:off x="3241675" y="365125"/>
            <a:ext cx="3968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Bioactive Ceramic</a:t>
            </a:r>
          </a:p>
        </p:txBody>
      </p:sp>
      <p:sp>
        <p:nvSpPr>
          <p:cNvPr id="45059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sp>
        <p:nvSpPr>
          <p:cNvPr id="45060" name="TextBox 7"/>
          <p:cNvSpPr txBox="1">
            <a:spLocks noChangeArrowheads="1"/>
          </p:cNvSpPr>
          <p:nvPr/>
        </p:nvSpPr>
        <p:spPr bwMode="auto">
          <a:xfrm>
            <a:off x="104775" y="6178550"/>
            <a:ext cx="87058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100">
                <a:solidFill>
                  <a:srgbClr val="0000FF"/>
                </a:solidFill>
              </a:rPr>
              <a:t>C. Piconi, “Ceramics – Inert ceramics”, Comprehensive Biomaterials: Metallic, Ceramic and Polymeric Biomaterials, P. Ducheyne, Elsevier Ltd, 2011.</a:t>
            </a:r>
          </a:p>
        </p:txBody>
      </p:sp>
      <p:pic>
        <p:nvPicPr>
          <p:cNvPr id="4506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073150"/>
            <a:ext cx="4824413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ChangeArrowheads="1"/>
          </p:cNvSpPr>
          <p:nvPr/>
        </p:nvSpPr>
        <p:spPr bwMode="auto">
          <a:xfrm>
            <a:off x="3241675" y="365125"/>
            <a:ext cx="3968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Bioactive Ceramic</a:t>
            </a:r>
          </a:p>
        </p:txBody>
      </p:sp>
      <p:sp>
        <p:nvSpPr>
          <p:cNvPr id="47107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sp>
        <p:nvSpPr>
          <p:cNvPr id="47108" name="TextBox 7"/>
          <p:cNvSpPr txBox="1">
            <a:spLocks noChangeArrowheads="1"/>
          </p:cNvSpPr>
          <p:nvPr/>
        </p:nvSpPr>
        <p:spPr bwMode="auto">
          <a:xfrm>
            <a:off x="104775" y="6178550"/>
            <a:ext cx="87058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100">
                <a:solidFill>
                  <a:srgbClr val="0000FF"/>
                </a:solidFill>
              </a:rPr>
              <a:t>http://pocketdentistry.com/basics-of-bone-grafting-and-graft-materials/</a:t>
            </a:r>
          </a:p>
        </p:txBody>
      </p:sp>
      <p:sp>
        <p:nvSpPr>
          <p:cNvPr id="47109" name="TextBox 1"/>
          <p:cNvSpPr txBox="1">
            <a:spLocks noChangeArrowheads="1"/>
          </p:cNvSpPr>
          <p:nvPr/>
        </p:nvSpPr>
        <p:spPr bwMode="auto">
          <a:xfrm>
            <a:off x="395288" y="1138238"/>
            <a:ext cx="3965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rgbClr val="C00000"/>
                </a:solidFill>
              </a:rPr>
              <a:t>Resorbable / degradable bone graft</a:t>
            </a:r>
          </a:p>
        </p:txBody>
      </p:sp>
      <p:pic>
        <p:nvPicPr>
          <p:cNvPr id="47110" name="Picture 2" descr="Image 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55"/>
          <a:stretch>
            <a:fillRect/>
          </a:stretch>
        </p:blipFill>
        <p:spPr bwMode="auto">
          <a:xfrm>
            <a:off x="1936750" y="1628775"/>
            <a:ext cx="5041900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TextBox 2"/>
          <p:cNvSpPr txBox="1">
            <a:spLocks noChangeArrowheads="1"/>
          </p:cNvSpPr>
          <p:nvPr/>
        </p:nvSpPr>
        <p:spPr bwMode="auto">
          <a:xfrm>
            <a:off x="250825" y="1824038"/>
            <a:ext cx="15843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800"/>
              <a:t>Dissolution of bone graft materials will create porosity and leave empty spaces</a:t>
            </a:r>
          </a:p>
        </p:txBody>
      </p:sp>
      <p:sp>
        <p:nvSpPr>
          <p:cNvPr id="47112" name="TextBox 8"/>
          <p:cNvSpPr txBox="1">
            <a:spLocks noChangeArrowheads="1"/>
          </p:cNvSpPr>
          <p:nvPr/>
        </p:nvSpPr>
        <p:spPr bwMode="auto">
          <a:xfrm>
            <a:off x="427038" y="5338763"/>
            <a:ext cx="42529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800"/>
              <a:t>Deposition of bone cells and integration of blood capillaries within the empty spaces</a:t>
            </a:r>
          </a:p>
        </p:txBody>
      </p:sp>
      <p:sp>
        <p:nvSpPr>
          <p:cNvPr id="47113" name="TextBox 9"/>
          <p:cNvSpPr txBox="1">
            <a:spLocks noChangeArrowheads="1"/>
          </p:cNvSpPr>
          <p:nvPr/>
        </p:nvSpPr>
        <p:spPr bwMode="auto">
          <a:xfrm>
            <a:off x="5722938" y="5157788"/>
            <a:ext cx="280828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800"/>
              <a:t>Proliferation of bone cells that lead to osseointegration</a:t>
            </a:r>
          </a:p>
        </p:txBody>
      </p:sp>
      <p:sp>
        <p:nvSpPr>
          <p:cNvPr id="47114" name="TextBox 10"/>
          <p:cNvSpPr txBox="1">
            <a:spLocks noChangeArrowheads="1"/>
          </p:cNvSpPr>
          <p:nvPr/>
        </p:nvSpPr>
        <p:spPr bwMode="auto">
          <a:xfrm>
            <a:off x="7007225" y="2730500"/>
            <a:ext cx="237648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800"/>
              <a:t>Complete dissolution of bone graft while allowing complete bone formation and remodeling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619250" y="2276475"/>
            <a:ext cx="758825" cy="550863"/>
          </a:xfrm>
          <a:prstGeom prst="straightConnector1">
            <a:avLst/>
          </a:prstGeom>
          <a:ln w="38100">
            <a:solidFill>
              <a:srgbClr val="99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694113" y="4645025"/>
            <a:ext cx="157162" cy="663575"/>
          </a:xfrm>
          <a:prstGeom prst="straightConnector1">
            <a:avLst/>
          </a:prstGeom>
          <a:ln w="38100">
            <a:solidFill>
              <a:srgbClr val="99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5335588" y="4645025"/>
            <a:ext cx="387350" cy="531813"/>
          </a:xfrm>
          <a:prstGeom prst="straightConnector1">
            <a:avLst/>
          </a:prstGeom>
          <a:ln w="38100">
            <a:solidFill>
              <a:srgbClr val="99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6667500" y="2268538"/>
            <a:ext cx="568325" cy="433387"/>
          </a:xfrm>
          <a:prstGeom prst="straightConnector1">
            <a:avLst/>
          </a:prstGeom>
          <a:ln w="38100">
            <a:solidFill>
              <a:srgbClr val="99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ChangeArrowheads="1"/>
          </p:cNvSpPr>
          <p:nvPr/>
        </p:nvSpPr>
        <p:spPr bwMode="auto">
          <a:xfrm>
            <a:off x="3241675" y="365125"/>
            <a:ext cx="3968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Bioactive Ceramic</a:t>
            </a:r>
          </a:p>
        </p:txBody>
      </p:sp>
      <p:sp>
        <p:nvSpPr>
          <p:cNvPr id="49155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sp>
        <p:nvSpPr>
          <p:cNvPr id="49156" name="TextBox 7"/>
          <p:cNvSpPr txBox="1">
            <a:spLocks noChangeArrowheads="1"/>
          </p:cNvSpPr>
          <p:nvPr/>
        </p:nvSpPr>
        <p:spPr bwMode="auto">
          <a:xfrm>
            <a:off x="4763" y="6165850"/>
            <a:ext cx="87058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100">
                <a:solidFill>
                  <a:srgbClr val="0000FF"/>
                </a:solidFill>
              </a:rPr>
              <a:t>http://pocketdentistry.com/basics-of-bone-grafting-and-graft-materials/</a:t>
            </a:r>
          </a:p>
        </p:txBody>
      </p:sp>
      <p:pic>
        <p:nvPicPr>
          <p:cNvPr id="49157" name="Picture 2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7" b="50244"/>
          <a:stretch>
            <a:fillRect/>
          </a:stretch>
        </p:blipFill>
        <p:spPr bwMode="auto">
          <a:xfrm>
            <a:off x="1377950" y="1614488"/>
            <a:ext cx="4741863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2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0" t="50237" r="51236" b="-1260"/>
          <a:stretch>
            <a:fillRect/>
          </a:stretch>
        </p:blipFill>
        <p:spPr bwMode="auto">
          <a:xfrm>
            <a:off x="3779838" y="3640138"/>
            <a:ext cx="2368550" cy="190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2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10" t="49521" r="17503"/>
          <a:stretch>
            <a:fillRect/>
          </a:stretch>
        </p:blipFill>
        <p:spPr bwMode="auto">
          <a:xfrm>
            <a:off x="1409700" y="3630613"/>
            <a:ext cx="2290763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0" name="TextBox 18"/>
          <p:cNvSpPr txBox="1">
            <a:spLocks noChangeArrowheads="1"/>
          </p:cNvSpPr>
          <p:nvPr/>
        </p:nvSpPr>
        <p:spPr bwMode="auto">
          <a:xfrm>
            <a:off x="6480175" y="3768725"/>
            <a:ext cx="242887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000">
                <a:solidFill>
                  <a:srgbClr val="0000FF"/>
                </a:solidFill>
              </a:rPr>
              <a:t>Restoration of resorbable / degradable bone graft and guided bone regeneration membrane for prosthodontic application</a:t>
            </a:r>
          </a:p>
        </p:txBody>
      </p:sp>
      <p:sp>
        <p:nvSpPr>
          <p:cNvPr id="49161" name="TextBox 19"/>
          <p:cNvSpPr txBox="1">
            <a:spLocks noChangeArrowheads="1"/>
          </p:cNvSpPr>
          <p:nvPr/>
        </p:nvSpPr>
        <p:spPr bwMode="auto">
          <a:xfrm>
            <a:off x="4763" y="1868488"/>
            <a:ext cx="20558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800"/>
              <a:t>Bone graft materials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073150" y="2292350"/>
            <a:ext cx="1195388" cy="376238"/>
          </a:xfrm>
          <a:prstGeom prst="straightConnector1">
            <a:avLst/>
          </a:prstGeom>
          <a:ln w="38100">
            <a:solidFill>
              <a:srgbClr val="99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63" name="TextBox 22"/>
          <p:cNvSpPr txBox="1">
            <a:spLocks noChangeArrowheads="1"/>
          </p:cNvSpPr>
          <p:nvPr/>
        </p:nvSpPr>
        <p:spPr bwMode="auto">
          <a:xfrm>
            <a:off x="63500" y="4322763"/>
            <a:ext cx="1250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800"/>
              <a:t>Dental implant</a:t>
            </a:r>
          </a:p>
        </p:txBody>
      </p:sp>
      <p:sp>
        <p:nvSpPr>
          <p:cNvPr id="49164" name="TextBox 23"/>
          <p:cNvSpPr txBox="1">
            <a:spLocks noChangeArrowheads="1"/>
          </p:cNvSpPr>
          <p:nvPr/>
        </p:nvSpPr>
        <p:spPr bwMode="auto">
          <a:xfrm>
            <a:off x="6480175" y="1773238"/>
            <a:ext cx="2057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800"/>
              <a:t>Guided bone regeneration membrane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960438" y="4535488"/>
            <a:ext cx="1100137" cy="244475"/>
          </a:xfrm>
          <a:prstGeom prst="straightConnector1">
            <a:avLst/>
          </a:prstGeom>
          <a:ln w="38100">
            <a:solidFill>
              <a:srgbClr val="99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5226050" y="2249488"/>
            <a:ext cx="1184275" cy="209550"/>
          </a:xfrm>
          <a:prstGeom prst="straightConnector1">
            <a:avLst/>
          </a:prstGeom>
          <a:ln w="38100">
            <a:solidFill>
              <a:srgbClr val="99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ChangeArrowheads="1"/>
          </p:cNvSpPr>
          <p:nvPr/>
        </p:nvSpPr>
        <p:spPr bwMode="auto">
          <a:xfrm>
            <a:off x="2205038" y="404813"/>
            <a:ext cx="63452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Bioactivity Test : </a:t>
            </a:r>
            <a:r>
              <a:rPr lang="en-US" sz="4000" b="1" i="1">
                <a:solidFill>
                  <a:srgbClr val="984807"/>
                </a:solidFill>
              </a:rPr>
              <a:t>In-Vitro </a:t>
            </a:r>
            <a:r>
              <a:rPr lang="en-US" sz="4000" b="1">
                <a:solidFill>
                  <a:srgbClr val="984807"/>
                </a:solidFill>
              </a:rPr>
              <a:t>SBF</a:t>
            </a:r>
          </a:p>
        </p:txBody>
      </p:sp>
      <p:sp>
        <p:nvSpPr>
          <p:cNvPr id="51203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8313" y="1773238"/>
            <a:ext cx="8318500" cy="3478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0000"/>
                </a:solidFill>
              </a:rPr>
              <a:t>Simulated body fluid (SBF) solution </a:t>
            </a:r>
            <a:r>
              <a:rPr lang="en-US" sz="2000" dirty="0"/>
              <a:t>: </a:t>
            </a:r>
            <a:r>
              <a:rPr lang="en-US" sz="2000" dirty="0" err="1"/>
              <a:t>Tris</a:t>
            </a:r>
            <a:r>
              <a:rPr lang="en-US" sz="2000" dirty="0"/>
              <a:t> buffer with pH and ionic composition similar to blood plasma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i="1" dirty="0">
                <a:solidFill>
                  <a:srgbClr val="FF0000"/>
                </a:solidFill>
              </a:rPr>
              <a:t>In-vitro</a:t>
            </a:r>
            <a:r>
              <a:rPr lang="en-US" sz="2000" dirty="0">
                <a:solidFill>
                  <a:srgbClr val="FF0000"/>
                </a:solidFill>
              </a:rPr>
              <a:t> SBF bioactivity test </a:t>
            </a:r>
            <a:r>
              <a:rPr lang="en-US" sz="2000" dirty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To investigate the </a:t>
            </a:r>
            <a:r>
              <a:rPr lang="en-US" sz="2000" dirty="0">
                <a:solidFill>
                  <a:srgbClr val="0000FF"/>
                </a:solidFill>
              </a:rPr>
              <a:t>ability of the sample to induce apatite (bone mimic) formation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Immersion of sample in SBF for several weeks at physiological temperature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Visualization of apatite formation by SEM or FESEM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FF"/>
                </a:solidFill>
              </a:rPr>
              <a:t>Screening test to predict bone growth </a:t>
            </a:r>
            <a:r>
              <a:rPr lang="en-US" sz="2000" dirty="0"/>
              <a:t>on sample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In real situation, bone growth might be disturbed by sample dissolution as well as serum protein and cell adhesion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ChangeArrowheads="1"/>
          </p:cNvSpPr>
          <p:nvPr/>
        </p:nvSpPr>
        <p:spPr bwMode="auto">
          <a:xfrm>
            <a:off x="2205038" y="404813"/>
            <a:ext cx="63452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Bioactivity Test : </a:t>
            </a:r>
            <a:r>
              <a:rPr lang="en-US" sz="4000" b="1" i="1">
                <a:solidFill>
                  <a:srgbClr val="984807"/>
                </a:solidFill>
              </a:rPr>
              <a:t>In-Vitro </a:t>
            </a:r>
            <a:r>
              <a:rPr lang="en-US" sz="4000" b="1">
                <a:solidFill>
                  <a:srgbClr val="984807"/>
                </a:solidFill>
              </a:rPr>
              <a:t>SBF</a:t>
            </a:r>
          </a:p>
        </p:txBody>
      </p:sp>
      <p:sp>
        <p:nvSpPr>
          <p:cNvPr id="53251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09663" y="1916113"/>
          <a:ext cx="6877050" cy="387191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016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4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121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Ion</a:t>
                      </a:r>
                      <a:endParaRPr lang="en-US" sz="2000" dirty="0"/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SBF (</a:t>
                      </a:r>
                      <a:r>
                        <a:rPr lang="en-US" sz="2000" dirty="0" err="1" smtClean="0"/>
                        <a:t>mM</a:t>
                      </a:r>
                      <a:r>
                        <a:rPr lang="en-US" sz="2000" dirty="0" smtClean="0"/>
                        <a:t>)</a:t>
                      </a:r>
                      <a:endParaRPr lang="en-US" sz="2000" dirty="0"/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Human blood plasma (</a:t>
                      </a:r>
                      <a:r>
                        <a:rPr lang="en-US" sz="2000" dirty="0" err="1" smtClean="0"/>
                        <a:t>mM</a:t>
                      </a:r>
                      <a:r>
                        <a:rPr lang="en-US" sz="2000" dirty="0" smtClean="0"/>
                        <a:t>)</a:t>
                      </a:r>
                      <a:endParaRPr lang="en-US" sz="2000" dirty="0"/>
                    </a:p>
                  </a:txBody>
                  <a:tcPr marL="91444" marR="91444" marT="45731" marB="4573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3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Na</a:t>
                      </a:r>
                      <a:r>
                        <a:rPr lang="en-US" sz="2000" baseline="30000" dirty="0" smtClean="0"/>
                        <a:t>+</a:t>
                      </a:r>
                      <a:endParaRPr lang="en-US" sz="2000" dirty="0"/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142</a:t>
                      </a:r>
                      <a:endParaRPr lang="en-US" sz="2000" dirty="0"/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142</a:t>
                      </a:r>
                      <a:endParaRPr lang="en-US" sz="2000" dirty="0"/>
                    </a:p>
                  </a:txBody>
                  <a:tcPr marL="91444" marR="91444" marT="45731" marB="4573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K</a:t>
                      </a:r>
                      <a:r>
                        <a:rPr lang="en-US" sz="2000" baseline="30000" dirty="0" smtClean="0"/>
                        <a:t>+</a:t>
                      </a:r>
                      <a:endParaRPr lang="en-US" sz="2000" dirty="0" smtClean="0"/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 marL="91444" marR="91444" marT="45731" marB="4573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3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Mg</a:t>
                      </a:r>
                      <a:r>
                        <a:rPr lang="en-US" sz="2000" baseline="30000" dirty="0" smtClean="0"/>
                        <a:t>2+</a:t>
                      </a:r>
                      <a:endParaRPr lang="en-US" sz="2000" dirty="0" smtClean="0"/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1.5</a:t>
                      </a:r>
                      <a:endParaRPr lang="en-US" sz="2000" dirty="0"/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1.5</a:t>
                      </a:r>
                      <a:endParaRPr lang="en-US" sz="2000" dirty="0"/>
                    </a:p>
                  </a:txBody>
                  <a:tcPr marL="91444" marR="91444" marT="45731" marB="4573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3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Ca</a:t>
                      </a:r>
                      <a:r>
                        <a:rPr lang="en-US" sz="2000" baseline="30000" dirty="0" smtClean="0"/>
                        <a:t>2+</a:t>
                      </a:r>
                      <a:endParaRPr lang="en-US" sz="2000" dirty="0" smtClean="0"/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2.5</a:t>
                      </a:r>
                      <a:endParaRPr lang="en-US" sz="2000" dirty="0"/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2.5</a:t>
                      </a:r>
                      <a:endParaRPr lang="en-US" sz="2000" dirty="0"/>
                    </a:p>
                  </a:txBody>
                  <a:tcPr marL="91444" marR="91444" marT="45731" marB="4573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3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Cl</a:t>
                      </a:r>
                      <a:r>
                        <a:rPr lang="en-US" sz="2000" baseline="30000" dirty="0" smtClean="0"/>
                        <a:t>-</a:t>
                      </a:r>
                      <a:endParaRPr lang="en-US" sz="2000" dirty="0" smtClean="0"/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148.8</a:t>
                      </a:r>
                      <a:endParaRPr lang="en-US" sz="2000" dirty="0"/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103</a:t>
                      </a:r>
                      <a:endParaRPr lang="en-US" sz="2000" dirty="0"/>
                    </a:p>
                  </a:txBody>
                  <a:tcPr marL="91444" marR="91444" marT="45731" marB="4573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3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HOC</a:t>
                      </a:r>
                      <a:r>
                        <a:rPr lang="en-US" sz="1200" baseline="0" dirty="0" smtClean="0"/>
                        <a:t>3</a:t>
                      </a:r>
                      <a:r>
                        <a:rPr lang="en-US" sz="2000" baseline="30000" dirty="0" smtClean="0"/>
                        <a:t>-</a:t>
                      </a:r>
                      <a:endParaRPr lang="en-US" sz="2000" dirty="0" smtClean="0"/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4.2</a:t>
                      </a:r>
                      <a:endParaRPr lang="en-US" sz="2000" dirty="0"/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27</a:t>
                      </a:r>
                      <a:endParaRPr lang="en-US" sz="2000" dirty="0"/>
                    </a:p>
                  </a:txBody>
                  <a:tcPr marL="91444" marR="91444" marT="45731" marB="4573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3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HPO</a:t>
                      </a:r>
                      <a:r>
                        <a:rPr lang="en-US" sz="1200" baseline="0" dirty="0" smtClean="0"/>
                        <a:t>4</a:t>
                      </a:r>
                      <a:r>
                        <a:rPr lang="en-US" sz="2000" baseline="30000" dirty="0" smtClean="0"/>
                        <a:t>2-</a:t>
                      </a:r>
                      <a:endParaRPr lang="en-US" sz="2000" dirty="0" smtClean="0"/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marL="91444" marR="91444" marT="45731" marB="4573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3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SO</a:t>
                      </a:r>
                      <a:r>
                        <a:rPr lang="en-US" sz="1200" baseline="0" dirty="0" smtClean="0"/>
                        <a:t>4</a:t>
                      </a:r>
                      <a:r>
                        <a:rPr lang="en-US" sz="2000" baseline="30000" dirty="0" smtClean="0"/>
                        <a:t>2-</a:t>
                      </a:r>
                      <a:endParaRPr lang="en-US" sz="2000" dirty="0" smtClean="0"/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0.5</a:t>
                      </a:r>
                      <a:endParaRPr lang="en-US" sz="2000" dirty="0"/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0.5</a:t>
                      </a:r>
                      <a:endParaRPr lang="en-US" sz="2000" dirty="0"/>
                    </a:p>
                  </a:txBody>
                  <a:tcPr marL="91444" marR="91444" marT="45731" marB="4573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3283" name="TextBox 1"/>
          <p:cNvSpPr txBox="1">
            <a:spLocks noChangeArrowheads="1"/>
          </p:cNvSpPr>
          <p:nvPr/>
        </p:nvSpPr>
        <p:spPr bwMode="auto">
          <a:xfrm>
            <a:off x="900113" y="1412875"/>
            <a:ext cx="7107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FF0000"/>
                </a:solidFill>
              </a:rPr>
              <a:t>Comparison between ionic concentration in SBF and human blood plasma</a:t>
            </a:r>
          </a:p>
        </p:txBody>
      </p:sp>
      <p:sp>
        <p:nvSpPr>
          <p:cNvPr id="53284" name="TextBox 7"/>
          <p:cNvSpPr txBox="1">
            <a:spLocks noChangeArrowheads="1"/>
          </p:cNvSpPr>
          <p:nvPr/>
        </p:nvSpPr>
        <p:spPr bwMode="auto">
          <a:xfrm>
            <a:off x="104775" y="6178550"/>
            <a:ext cx="87058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100">
                <a:solidFill>
                  <a:srgbClr val="0000FF"/>
                </a:solidFill>
              </a:rPr>
              <a:t>C. Piconi, “Ceramics – Inert ceramics”, Comprehensive Biomaterials: Metallic, Ceramic and Polymeric Biomaterials, P. Ducheyne, Elsevier Ltd, 2011.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ChangeArrowheads="1"/>
          </p:cNvSpPr>
          <p:nvPr/>
        </p:nvSpPr>
        <p:spPr bwMode="auto">
          <a:xfrm>
            <a:off x="2205038" y="404813"/>
            <a:ext cx="63452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Bioactivity Test : </a:t>
            </a:r>
            <a:r>
              <a:rPr lang="en-US" sz="4000" b="1" i="1">
                <a:solidFill>
                  <a:srgbClr val="984807"/>
                </a:solidFill>
              </a:rPr>
              <a:t>In-Vitro </a:t>
            </a:r>
            <a:r>
              <a:rPr lang="en-US" sz="4000" b="1">
                <a:solidFill>
                  <a:srgbClr val="984807"/>
                </a:solidFill>
              </a:rPr>
              <a:t>SBF</a:t>
            </a:r>
          </a:p>
        </p:txBody>
      </p:sp>
      <p:sp>
        <p:nvSpPr>
          <p:cNvPr id="55299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sp>
        <p:nvSpPr>
          <p:cNvPr id="55300" name="TextBox 36"/>
          <p:cNvSpPr txBox="1">
            <a:spLocks noChangeArrowheads="1"/>
          </p:cNvSpPr>
          <p:nvPr/>
        </p:nvSpPr>
        <p:spPr bwMode="auto">
          <a:xfrm>
            <a:off x="468313" y="1379538"/>
            <a:ext cx="59118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rgbClr val="C00000"/>
                </a:solidFill>
              </a:rPr>
              <a:t>Experimental procedure of </a:t>
            </a:r>
            <a:r>
              <a:rPr lang="en-US" sz="2000" b="1" i="1">
                <a:solidFill>
                  <a:srgbClr val="C00000"/>
                </a:solidFill>
              </a:rPr>
              <a:t>in-vitro</a:t>
            </a:r>
            <a:r>
              <a:rPr lang="en-US" sz="2000" b="1">
                <a:solidFill>
                  <a:srgbClr val="C00000"/>
                </a:solidFill>
              </a:rPr>
              <a:t> SBF bioactivity test</a:t>
            </a:r>
          </a:p>
        </p:txBody>
      </p:sp>
      <p:pic>
        <p:nvPicPr>
          <p:cNvPr id="5530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2062163"/>
            <a:ext cx="5294313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78834" y="2048598"/>
            <a:ext cx="3776517" cy="3693319"/>
          </a:xfrm>
          <a:prstGeom prst="rect">
            <a:avLst/>
          </a:prstGeom>
          <a:gradFill flip="none" rotWithShape="1">
            <a:gsLst>
              <a:gs pos="0">
                <a:srgbClr val="00FF99">
                  <a:tint val="66000"/>
                  <a:satMod val="160000"/>
                </a:srgbClr>
              </a:gs>
              <a:gs pos="50000">
                <a:srgbClr val="00FF99">
                  <a:tint val="44500"/>
                  <a:satMod val="160000"/>
                </a:srgbClr>
              </a:gs>
              <a:gs pos="100000">
                <a:srgbClr val="00FF99">
                  <a:tint val="23500"/>
                  <a:satMod val="16000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Preparation of SBF solution at 36 - 37</a:t>
            </a:r>
            <a:r>
              <a:rPr lang="en-US" baseline="30000" dirty="0"/>
              <a:t>o</a:t>
            </a:r>
            <a:r>
              <a:rPr lang="en-US" dirty="0"/>
              <a:t>C, pH 7.4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Immersion of bioactive sample in SBF solution from 3 days up to 1 months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Immersion parameter: </a:t>
            </a:r>
            <a:r>
              <a:rPr lang="en-US" dirty="0" err="1"/>
              <a:t>Waterbath</a:t>
            </a:r>
            <a:r>
              <a:rPr lang="en-US" dirty="0"/>
              <a:t> incubation at 37</a:t>
            </a:r>
            <a:r>
              <a:rPr lang="en-US" baseline="30000" dirty="0"/>
              <a:t>o</a:t>
            </a:r>
            <a:r>
              <a:rPr lang="en-US" dirty="0"/>
              <a:t>C in a mild shaking condition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Refreshing the solution every day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Collection of the sample at specific time point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55305" name="Rectangle 77"/>
          <p:cNvSpPr>
            <a:spLocks noChangeArrowheads="1"/>
          </p:cNvSpPr>
          <p:nvPr/>
        </p:nvSpPr>
        <p:spPr bwMode="auto">
          <a:xfrm>
            <a:off x="30163" y="6169025"/>
            <a:ext cx="88630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100">
                <a:solidFill>
                  <a:srgbClr val="0000FF"/>
                </a:solidFill>
                <a:latin typeface="Droid Serif"/>
              </a:rPr>
              <a:t>S. Saidin, “Immobilisation of Hydroxyapatite &amp; Silver Nanoparticles,: Bioactive &amp; Antibacterial Coating on Metallic Implant”, Lamber Academic Publishing, Germany, 2013.</a:t>
            </a:r>
            <a:endParaRPr lang="en-US" sz="11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ChangeArrowheads="1"/>
          </p:cNvSpPr>
          <p:nvPr/>
        </p:nvSpPr>
        <p:spPr bwMode="auto">
          <a:xfrm>
            <a:off x="2205038" y="404813"/>
            <a:ext cx="63452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Bioactivity Test : </a:t>
            </a:r>
            <a:r>
              <a:rPr lang="en-US" sz="4000" b="1" i="1">
                <a:solidFill>
                  <a:srgbClr val="984807"/>
                </a:solidFill>
              </a:rPr>
              <a:t>In-Vitro </a:t>
            </a:r>
            <a:r>
              <a:rPr lang="en-US" sz="4000" b="1">
                <a:solidFill>
                  <a:srgbClr val="984807"/>
                </a:solidFill>
              </a:rPr>
              <a:t>SBF</a:t>
            </a:r>
          </a:p>
        </p:txBody>
      </p:sp>
      <p:sp>
        <p:nvSpPr>
          <p:cNvPr id="57347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sp>
        <p:nvSpPr>
          <p:cNvPr id="57348" name="TextBox 36"/>
          <p:cNvSpPr txBox="1">
            <a:spLocks noChangeArrowheads="1"/>
          </p:cNvSpPr>
          <p:nvPr/>
        </p:nvSpPr>
        <p:spPr bwMode="auto">
          <a:xfrm>
            <a:off x="468313" y="1379538"/>
            <a:ext cx="59118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rgbClr val="C00000"/>
                </a:solidFill>
              </a:rPr>
              <a:t>Experimental procedure of </a:t>
            </a:r>
            <a:r>
              <a:rPr lang="en-US" sz="2000" b="1" i="1">
                <a:solidFill>
                  <a:srgbClr val="C00000"/>
                </a:solidFill>
              </a:rPr>
              <a:t>in vitro</a:t>
            </a:r>
            <a:r>
              <a:rPr lang="en-US" sz="2000" b="1">
                <a:solidFill>
                  <a:srgbClr val="C00000"/>
                </a:solidFill>
              </a:rPr>
              <a:t> SBF bioactivity test</a:t>
            </a:r>
          </a:p>
        </p:txBody>
      </p:sp>
      <p:sp>
        <p:nvSpPr>
          <p:cNvPr id="57349" name="Rectangle 77"/>
          <p:cNvSpPr>
            <a:spLocks noChangeArrowheads="1"/>
          </p:cNvSpPr>
          <p:nvPr/>
        </p:nvSpPr>
        <p:spPr bwMode="auto">
          <a:xfrm>
            <a:off x="12700" y="5926138"/>
            <a:ext cx="88630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100">
                <a:solidFill>
                  <a:srgbClr val="0000FF"/>
                </a:solidFill>
                <a:latin typeface="Droid Serif"/>
              </a:rPr>
              <a:t>S. Saidin, “Immobilisation of Hydroxyapatite &amp; Silver Nanoparticles,: Bioactive &amp; Antibacterial Coating on Metallic Implant”, Lamber Academic Publishing, Germany, 2013.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100">
                <a:solidFill>
                  <a:srgbClr val="0000FF"/>
                </a:solidFill>
              </a:rPr>
              <a:t>http://www.life.kyutech.ac.jp/~tmiya/SBF-e.html</a:t>
            </a:r>
          </a:p>
        </p:txBody>
      </p:sp>
      <p:pic>
        <p:nvPicPr>
          <p:cNvPr id="5735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2924175"/>
            <a:ext cx="3475037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Picture 2" descr="http://www.life.kyutech.ac.jp/~tmiya/SBF_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50" y="1925638"/>
            <a:ext cx="4848225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836712"/>
            <a:ext cx="885698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Apatite formation on the surface of bioactive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glasses occurs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a sequence of chemical reactions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immersed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SBF.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two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stages involve the ion exchange reactions between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modifier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ions of glass network (like Ca2+ and Na+) and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H+ ions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medium (SBF) which promote the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hydrolysis of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silica groups and followed by formation of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silanol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(Si–OH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groups on the glass surface.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35" y="3140968"/>
            <a:ext cx="9120704" cy="251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223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3756025" y="404813"/>
            <a:ext cx="1895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Ceramic</a:t>
            </a:r>
          </a:p>
        </p:txBody>
      </p:sp>
      <p:sp>
        <p:nvSpPr>
          <p:cNvPr id="6147" name="Rectangle 3"/>
          <p:cNvSpPr txBox="1">
            <a:spLocks noChangeArrowheads="1"/>
          </p:cNvSpPr>
          <p:nvPr/>
        </p:nvSpPr>
        <p:spPr bwMode="auto">
          <a:xfrm>
            <a:off x="645368" y="1268760"/>
            <a:ext cx="7959080" cy="2293591"/>
          </a:xfrm>
          <a:prstGeom prst="rect">
            <a:avLst/>
          </a:prstGeom>
          <a:solidFill>
            <a:srgbClr val="CCFF6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en-US" sz="2400" b="1" u="sng" dirty="0" smtClean="0">
                <a:solidFill>
                  <a:srgbClr val="FF0000"/>
                </a:solidFill>
              </a:rPr>
              <a:t>Ceramic</a:t>
            </a:r>
          </a:p>
          <a:p>
            <a:pPr marL="342900" indent="-342900" algn="ctr">
              <a:defRPr/>
            </a:pPr>
            <a:r>
              <a:rPr lang="en-US" altLang="en-US" sz="2000" dirty="0" smtClean="0">
                <a:solidFill>
                  <a:srgbClr val="0000FF"/>
                </a:solidFill>
              </a:rPr>
              <a:t>Inorganic solid material composed of metal, non-metal or metalloid atoms primarily held in ionic and covalent bonds.</a:t>
            </a:r>
          </a:p>
          <a:p>
            <a:pPr marL="342900" indent="-342900" algn="ctr">
              <a:defRPr/>
            </a:pPr>
            <a:endParaRPr lang="en-US" altLang="en-US" sz="2000" dirty="0" smtClean="0">
              <a:solidFill>
                <a:srgbClr val="0000FF"/>
              </a:solidFill>
            </a:endParaRPr>
          </a:p>
          <a:p>
            <a:pPr marL="342900" indent="-342900" algn="ctr">
              <a:defRPr/>
            </a:pPr>
            <a:r>
              <a:rPr lang="en-US" altLang="en-US" sz="2000" dirty="0" smtClean="0">
                <a:solidFill>
                  <a:srgbClr val="0000FF"/>
                </a:solidFill>
              </a:rPr>
              <a:t>Compounds formed between metallic and non-metallic elements such as alumina (Al</a:t>
            </a:r>
            <a:r>
              <a:rPr lang="en-US" altLang="en-US" sz="1400" dirty="0" smtClean="0">
                <a:solidFill>
                  <a:srgbClr val="0000FF"/>
                </a:solidFill>
              </a:rPr>
              <a:t>2</a:t>
            </a:r>
            <a:r>
              <a:rPr lang="en-US" altLang="en-US" sz="2000" dirty="0" smtClean="0">
                <a:solidFill>
                  <a:srgbClr val="0000FF"/>
                </a:solidFill>
              </a:rPr>
              <a:t>O</a:t>
            </a:r>
            <a:r>
              <a:rPr lang="en-US" altLang="en-US" sz="1400" dirty="0" smtClean="0">
                <a:solidFill>
                  <a:srgbClr val="0000FF"/>
                </a:solidFill>
              </a:rPr>
              <a:t>3</a:t>
            </a:r>
            <a:r>
              <a:rPr lang="en-US" altLang="en-US" sz="2000" dirty="0" smtClean="0">
                <a:solidFill>
                  <a:srgbClr val="0000FF"/>
                </a:solidFill>
              </a:rPr>
              <a:t>), calcium oxide (</a:t>
            </a:r>
            <a:r>
              <a:rPr lang="en-US" altLang="en-US" sz="2000" dirty="0" err="1" smtClean="0">
                <a:solidFill>
                  <a:srgbClr val="0000FF"/>
                </a:solidFill>
              </a:rPr>
              <a:t>CaO</a:t>
            </a:r>
            <a:r>
              <a:rPr lang="en-US" altLang="en-US" sz="2000" dirty="0" smtClean="0">
                <a:solidFill>
                  <a:srgbClr val="0000FF"/>
                </a:solidFill>
              </a:rPr>
              <a:t>), and silicon nitride (Si</a:t>
            </a:r>
            <a:r>
              <a:rPr lang="en-US" altLang="en-US" sz="1400" dirty="0" smtClean="0">
                <a:solidFill>
                  <a:srgbClr val="0000FF"/>
                </a:solidFill>
              </a:rPr>
              <a:t>3</a:t>
            </a:r>
            <a:r>
              <a:rPr lang="en-US" altLang="en-US" sz="2000" dirty="0" smtClean="0">
                <a:solidFill>
                  <a:srgbClr val="0000FF"/>
                </a:solidFill>
              </a:rPr>
              <a:t>N</a:t>
            </a:r>
            <a:r>
              <a:rPr lang="en-US" altLang="en-US" sz="1400" dirty="0" smtClean="0">
                <a:solidFill>
                  <a:srgbClr val="0000FF"/>
                </a:solidFill>
              </a:rPr>
              <a:t>4</a:t>
            </a:r>
            <a:r>
              <a:rPr lang="en-US" altLang="en-US" sz="2000" dirty="0" smtClean="0">
                <a:solidFill>
                  <a:srgbClr val="0000FF"/>
                </a:solidFill>
              </a:rPr>
              <a:t>). </a:t>
            </a:r>
            <a:endParaRPr lang="en-US" altLang="en-US" sz="2000" dirty="0">
              <a:solidFill>
                <a:srgbClr val="0000FF"/>
              </a:solidFill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endParaRPr lang="en-US" altLang="en-US" sz="2400" dirty="0" smtClean="0">
              <a:solidFill>
                <a:srgbClr val="0000FF"/>
              </a:solidFill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endParaRPr lang="en-US" altLang="en-US" sz="2800" dirty="0" smtClean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marL="342900" indent="-342900" algn="ctr">
              <a:defRPr/>
            </a:pPr>
            <a:endParaRPr lang="en-US" altLang="en-US" sz="2400" dirty="0" smtClean="0">
              <a:cs typeface="Times New Roman" panose="02020603050405020304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235200" y="4953000"/>
            <a:ext cx="3475038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2" eaLnBrk="1" hangingPunct="1">
              <a:lnSpc>
                <a:spcPct val="90000"/>
              </a:lnSpc>
              <a:buFontTx/>
              <a:buChar char="•"/>
            </a:pPr>
            <a:endParaRPr lang="en-US" sz="20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51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sp>
        <p:nvSpPr>
          <p:cNvPr id="3" name="Rectangle 2"/>
          <p:cNvSpPr/>
          <p:nvPr/>
        </p:nvSpPr>
        <p:spPr>
          <a:xfrm>
            <a:off x="468313" y="3703638"/>
            <a:ext cx="6175375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en-US" sz="2400" b="1" dirty="0">
                <a:cs typeface="Times New Roman" panose="02020603050405020304" pitchFamily="18" charset="0"/>
              </a:rPr>
              <a:t>General properties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Times New Roman" panose="02020603050405020304" pitchFamily="18" charset="0"/>
              </a:rPr>
              <a:t>Typically crystalline in nature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Usually inorganic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Highly inert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Hard and brittle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High compressive strength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Generally good electric and thermal insulators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Good aesthetic appearance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Transparency to light</a:t>
            </a:r>
          </a:p>
        </p:txBody>
      </p:sp>
      <p:pic>
        <p:nvPicPr>
          <p:cNvPr id="6153" name="Picture 11" descr="Image 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4087813"/>
            <a:ext cx="3613150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327" y="1196752"/>
            <a:ext cx="90364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stage 3, condensation and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polymerization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SiO2-rich layer take place on the surface, whereas stage 4 implies migration of Ca2+ and PO4 3− ions from the glass network and also from SBF medium to the SiO2-rich layer leading to the formation of amorphous calcium phosphate (ACP) layer. At the final stage, uptake of additional ions from medium such as OH−,CO3 2− and Na+ into the ACP layer promotes the conversion of ACP into HCA via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crystallization.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358" y="3717032"/>
            <a:ext cx="9130941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4486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ChangeArrowheads="1"/>
          </p:cNvSpPr>
          <p:nvPr/>
        </p:nvSpPr>
        <p:spPr bwMode="auto">
          <a:xfrm>
            <a:off x="2205038" y="404813"/>
            <a:ext cx="62309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Bioactivity Test : </a:t>
            </a:r>
            <a:r>
              <a:rPr lang="en-US" sz="4000" b="1" i="1">
                <a:solidFill>
                  <a:srgbClr val="984807"/>
                </a:solidFill>
              </a:rPr>
              <a:t>In-Vitro </a:t>
            </a:r>
            <a:r>
              <a:rPr lang="en-US" sz="4000" b="1">
                <a:solidFill>
                  <a:srgbClr val="984807"/>
                </a:solidFill>
              </a:rPr>
              <a:t>SBF</a:t>
            </a:r>
          </a:p>
        </p:txBody>
      </p:sp>
      <p:sp>
        <p:nvSpPr>
          <p:cNvPr id="59395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sp>
        <p:nvSpPr>
          <p:cNvPr id="31" name="Right Brace 30"/>
          <p:cNvSpPr/>
          <p:nvPr/>
        </p:nvSpPr>
        <p:spPr>
          <a:xfrm flipH="1">
            <a:off x="1125538" y="2690813"/>
            <a:ext cx="215900" cy="2516187"/>
          </a:xfrm>
          <a:prstGeom prst="rightBrac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397" name="TextBox 31"/>
          <p:cNvSpPr txBox="1">
            <a:spLocks noChangeArrowheads="1"/>
          </p:cNvSpPr>
          <p:nvPr/>
        </p:nvSpPr>
        <p:spPr bwMode="auto">
          <a:xfrm>
            <a:off x="49213" y="3281363"/>
            <a:ext cx="13890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800"/>
              <a:t>Simulated body fluid (SBF) solution</a:t>
            </a:r>
          </a:p>
        </p:txBody>
      </p:sp>
      <p:grpSp>
        <p:nvGrpSpPr>
          <p:cNvPr id="59398" name="Group 32"/>
          <p:cNvGrpSpPr>
            <a:grpSpLocks/>
          </p:cNvGrpSpPr>
          <p:nvPr/>
        </p:nvGrpSpPr>
        <p:grpSpPr bwMode="auto">
          <a:xfrm>
            <a:off x="1341438" y="2022475"/>
            <a:ext cx="3346450" cy="3887788"/>
            <a:chOff x="183040" y="1152546"/>
            <a:chExt cx="3497731" cy="4063228"/>
          </a:xfrm>
        </p:grpSpPr>
        <p:sp>
          <p:nvSpPr>
            <p:cNvPr id="3" name="Rounded Rectangle 2"/>
            <p:cNvSpPr/>
            <p:nvPr/>
          </p:nvSpPr>
          <p:spPr>
            <a:xfrm>
              <a:off x="295870" y="4550459"/>
              <a:ext cx="3384901" cy="189142"/>
            </a:xfrm>
            <a:prstGeom prst="roundRect">
              <a:avLst/>
            </a:prstGeom>
            <a:solidFill>
              <a:srgbClr val="CCFF33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660908" y="3261310"/>
              <a:ext cx="360060" cy="360032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936346" y="1856020"/>
              <a:ext cx="360060" cy="360033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129358" y="3440497"/>
              <a:ext cx="358401" cy="360032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546956" y="2471561"/>
              <a:ext cx="360060" cy="360032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879345" y="3837030"/>
              <a:ext cx="360061" cy="360033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700145" y="2300669"/>
              <a:ext cx="360061" cy="360033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1279814" y="3161762"/>
              <a:ext cx="278757" cy="27873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269273" y="2839889"/>
              <a:ext cx="280415" cy="280394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317391" y="1935659"/>
              <a:ext cx="278757" cy="28039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267077" y="2866435"/>
              <a:ext cx="280415" cy="27873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988321" y="2013639"/>
              <a:ext cx="280415" cy="27873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9439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040" y="1152546"/>
              <a:ext cx="806122" cy="584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40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2437" y="1348180"/>
              <a:ext cx="754715" cy="543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 flipV="1">
              <a:off x="2263759" y="1879248"/>
              <a:ext cx="224000" cy="1708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15664" y="1680152"/>
              <a:ext cx="248890" cy="2273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242774" y="2207757"/>
              <a:ext cx="360060" cy="360033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1248288" y="3893441"/>
              <a:ext cx="360060" cy="360033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546419" y="2640793"/>
              <a:ext cx="280416" cy="27873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2263759" y="4042763"/>
              <a:ext cx="280415" cy="28039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398744" y="3896759"/>
              <a:ext cx="278757" cy="27873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1115547" y="2388604"/>
              <a:ext cx="278757" cy="27873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449" name="TextBox 50"/>
            <p:cNvSpPr txBox="1">
              <a:spLocks noChangeArrowheads="1"/>
            </p:cNvSpPr>
            <p:nvPr/>
          </p:nvSpPr>
          <p:spPr bwMode="auto">
            <a:xfrm>
              <a:off x="1298370" y="4846442"/>
              <a:ext cx="12186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800"/>
                <a:t>Bioceramic</a:t>
              </a:r>
            </a:p>
          </p:txBody>
        </p:sp>
      </p:grpSp>
      <p:sp>
        <p:nvSpPr>
          <p:cNvPr id="34" name="Right Arrow 33"/>
          <p:cNvSpPr/>
          <p:nvPr/>
        </p:nvSpPr>
        <p:spPr>
          <a:xfrm>
            <a:off x="4932363" y="3667125"/>
            <a:ext cx="360362" cy="292100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9400" name="Picture 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25" y="2022475"/>
            <a:ext cx="77152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9401" name="Group 35"/>
          <p:cNvGrpSpPr>
            <a:grpSpLocks/>
          </p:cNvGrpSpPr>
          <p:nvPr/>
        </p:nvGrpSpPr>
        <p:grpSpPr bwMode="auto">
          <a:xfrm>
            <a:off x="5407025" y="2209800"/>
            <a:ext cx="3238500" cy="3700463"/>
            <a:chOff x="5331968" y="1816019"/>
            <a:chExt cx="3238784" cy="3701214"/>
          </a:xfrm>
        </p:grpSpPr>
        <p:sp>
          <p:nvSpPr>
            <p:cNvPr id="55" name="Rounded Rectangle 54"/>
            <p:cNvSpPr/>
            <p:nvPr/>
          </p:nvSpPr>
          <p:spPr>
            <a:xfrm>
              <a:off x="5331968" y="4880516"/>
              <a:ext cx="3238784" cy="181012"/>
            </a:xfrm>
            <a:prstGeom prst="roundRect">
              <a:avLst/>
            </a:prstGeom>
            <a:solidFill>
              <a:srgbClr val="CCFF33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5609805" y="4516905"/>
              <a:ext cx="344517" cy="344557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5943210" y="2303481"/>
              <a:ext cx="344517" cy="342970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6778308" y="4507378"/>
              <a:ext cx="346105" cy="344557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6529048" y="2890975"/>
              <a:ext cx="344518" cy="344557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7976975" y="4459743"/>
              <a:ext cx="344518" cy="344557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7632458" y="2727429"/>
              <a:ext cx="344517" cy="344558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6271850" y="3551509"/>
              <a:ext cx="268312" cy="266754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8177017" y="3243472"/>
              <a:ext cx="268312" cy="268341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8223060" y="2378108"/>
              <a:ext cx="266723" cy="268342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7218083" y="3268877"/>
              <a:ext cx="268312" cy="266754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6951360" y="2452736"/>
              <a:ext cx="268312" cy="266754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9417" name="Picture 6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0852" y="1816019"/>
              <a:ext cx="722248" cy="520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9" name="Straight Connector 68"/>
            <p:cNvCxnSpPr/>
            <p:nvPr/>
          </p:nvCxnSpPr>
          <p:spPr>
            <a:xfrm flipV="1">
              <a:off x="7214908" y="2324122"/>
              <a:ext cx="214332" cy="1651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5733641" y="2133583"/>
              <a:ext cx="238146" cy="2175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/>
            <p:cNvSpPr/>
            <p:nvPr/>
          </p:nvSpPr>
          <p:spPr>
            <a:xfrm>
              <a:off x="7378435" y="4280319"/>
              <a:ext cx="344517" cy="344558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6209933" y="4280319"/>
              <a:ext cx="344517" cy="344558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5571702" y="3052933"/>
              <a:ext cx="268311" cy="266754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7405425" y="3889715"/>
              <a:ext cx="266723" cy="268342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5624094" y="3778567"/>
              <a:ext cx="266723" cy="266754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8113512" y="3811912"/>
              <a:ext cx="268312" cy="266754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426" name="TextBox 76"/>
            <p:cNvSpPr txBox="1">
              <a:spLocks noChangeArrowheads="1"/>
            </p:cNvSpPr>
            <p:nvPr/>
          </p:nvSpPr>
          <p:spPr bwMode="auto">
            <a:xfrm>
              <a:off x="6290842" y="5163789"/>
              <a:ext cx="1166241" cy="353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800"/>
                <a:t>Bioceramic</a:t>
              </a:r>
            </a:p>
          </p:txBody>
        </p:sp>
      </p:grpSp>
      <p:sp>
        <p:nvSpPr>
          <p:cNvPr id="59402" name="TextBox 36"/>
          <p:cNvSpPr txBox="1">
            <a:spLocks noChangeArrowheads="1"/>
          </p:cNvSpPr>
          <p:nvPr/>
        </p:nvSpPr>
        <p:spPr bwMode="auto">
          <a:xfrm>
            <a:off x="2824163" y="5980113"/>
            <a:ext cx="421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rgbClr val="C00000"/>
                </a:solidFill>
              </a:rPr>
              <a:t>Mechanism of apatite layer formation</a:t>
            </a:r>
          </a:p>
        </p:txBody>
      </p:sp>
      <p:sp>
        <p:nvSpPr>
          <p:cNvPr id="59403" name="TextBox 79"/>
          <p:cNvSpPr txBox="1">
            <a:spLocks noChangeArrowheads="1"/>
          </p:cNvSpPr>
          <p:nvPr/>
        </p:nvSpPr>
        <p:spPr bwMode="auto">
          <a:xfrm>
            <a:off x="6030913" y="1285875"/>
            <a:ext cx="2308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800"/>
              <a:t>Saturation of calcium ions on the bioactive ceramic surface</a:t>
            </a:r>
          </a:p>
        </p:txBody>
      </p:sp>
      <p:sp>
        <p:nvSpPr>
          <p:cNvPr id="59404" name="TextBox 80"/>
          <p:cNvSpPr txBox="1">
            <a:spLocks noChangeArrowheads="1"/>
          </p:cNvSpPr>
          <p:nvPr/>
        </p:nvSpPr>
        <p:spPr bwMode="auto">
          <a:xfrm>
            <a:off x="1639888" y="1285875"/>
            <a:ext cx="2501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800"/>
              <a:t>Immersion of bioceramic in SBF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loud 109"/>
          <p:cNvSpPr/>
          <p:nvPr/>
        </p:nvSpPr>
        <p:spPr>
          <a:xfrm>
            <a:off x="7260246" y="4313843"/>
            <a:ext cx="566972" cy="424281"/>
          </a:xfrm>
          <a:prstGeom prst="cloud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8" name="Cloud 107"/>
          <p:cNvSpPr/>
          <p:nvPr/>
        </p:nvSpPr>
        <p:spPr>
          <a:xfrm>
            <a:off x="6093328" y="4336062"/>
            <a:ext cx="566972" cy="424281"/>
          </a:xfrm>
          <a:prstGeom prst="cloud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7" name="Cloud 106"/>
          <p:cNvSpPr/>
          <p:nvPr/>
        </p:nvSpPr>
        <p:spPr>
          <a:xfrm>
            <a:off x="6397478" y="4598147"/>
            <a:ext cx="566972" cy="424281"/>
          </a:xfrm>
          <a:prstGeom prst="cloud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4" name="Cloud 103"/>
          <p:cNvSpPr/>
          <p:nvPr/>
        </p:nvSpPr>
        <p:spPr>
          <a:xfrm>
            <a:off x="7008240" y="4610356"/>
            <a:ext cx="566972" cy="424281"/>
          </a:xfrm>
          <a:prstGeom prst="cloud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5" name="Cloud 104"/>
          <p:cNvSpPr/>
          <p:nvPr/>
        </p:nvSpPr>
        <p:spPr>
          <a:xfrm>
            <a:off x="7608324" y="4604822"/>
            <a:ext cx="566972" cy="424281"/>
          </a:xfrm>
          <a:prstGeom prst="cloud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6" name="Cloud 105"/>
          <p:cNvSpPr/>
          <p:nvPr/>
        </p:nvSpPr>
        <p:spPr>
          <a:xfrm>
            <a:off x="8191548" y="4590239"/>
            <a:ext cx="566972" cy="424281"/>
          </a:xfrm>
          <a:prstGeom prst="cloud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5809842" y="4589783"/>
            <a:ext cx="566972" cy="424281"/>
          </a:xfrm>
          <a:prstGeom prst="cloud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463" name="Rectangle 1"/>
          <p:cNvSpPr>
            <a:spLocks noChangeArrowheads="1"/>
          </p:cNvSpPr>
          <p:nvPr/>
        </p:nvSpPr>
        <p:spPr bwMode="auto">
          <a:xfrm>
            <a:off x="2320925" y="258763"/>
            <a:ext cx="6230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Bioactivity Test : </a:t>
            </a:r>
            <a:r>
              <a:rPr lang="en-US" sz="4000" b="1" i="1">
                <a:solidFill>
                  <a:srgbClr val="984807"/>
                </a:solidFill>
              </a:rPr>
              <a:t>In-Vitro </a:t>
            </a:r>
            <a:r>
              <a:rPr lang="en-US" sz="4000" b="1">
                <a:solidFill>
                  <a:srgbClr val="984807"/>
                </a:solidFill>
              </a:rPr>
              <a:t>SBF</a:t>
            </a:r>
          </a:p>
        </p:txBody>
      </p:sp>
      <p:sp>
        <p:nvSpPr>
          <p:cNvPr id="61464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sp>
        <p:nvSpPr>
          <p:cNvPr id="61465" name="TextBox 31"/>
          <p:cNvSpPr txBox="1">
            <a:spLocks noChangeArrowheads="1"/>
          </p:cNvSpPr>
          <p:nvPr/>
        </p:nvSpPr>
        <p:spPr bwMode="auto">
          <a:xfrm>
            <a:off x="49213" y="2887663"/>
            <a:ext cx="1389062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800"/>
              <a:t>Simulated body fluid (SBF) solution</a:t>
            </a:r>
          </a:p>
        </p:txBody>
      </p:sp>
      <p:sp>
        <p:nvSpPr>
          <p:cNvPr id="34" name="Right Arrow 33"/>
          <p:cNvSpPr/>
          <p:nvPr/>
        </p:nvSpPr>
        <p:spPr>
          <a:xfrm>
            <a:off x="4900613" y="3024188"/>
            <a:ext cx="358775" cy="292100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1467" name="Group 1"/>
          <p:cNvGrpSpPr>
            <a:grpSpLocks/>
          </p:cNvGrpSpPr>
          <p:nvPr/>
        </p:nvGrpSpPr>
        <p:grpSpPr bwMode="auto">
          <a:xfrm>
            <a:off x="1125538" y="1701800"/>
            <a:ext cx="3435350" cy="3432175"/>
            <a:chOff x="1124833" y="1702075"/>
            <a:chExt cx="3436474" cy="3431127"/>
          </a:xfrm>
        </p:grpSpPr>
        <p:sp>
          <p:nvSpPr>
            <p:cNvPr id="31" name="Right Brace 30"/>
            <p:cNvSpPr/>
            <p:nvPr/>
          </p:nvSpPr>
          <p:spPr>
            <a:xfrm flipH="1">
              <a:off x="1124833" y="2297206"/>
              <a:ext cx="215971" cy="2515419"/>
            </a:xfrm>
            <a:prstGeom prst="rightBrac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61492" name="Picture 6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548" y="1702075"/>
              <a:ext cx="771443" cy="559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Rounded Rectangle 54"/>
            <p:cNvSpPr/>
            <p:nvPr/>
          </p:nvSpPr>
          <p:spPr>
            <a:xfrm>
              <a:off x="1321747" y="4953870"/>
              <a:ext cx="3239560" cy="179332"/>
            </a:xfrm>
            <a:prstGeom prst="roundRect">
              <a:avLst/>
            </a:prstGeom>
            <a:solidFill>
              <a:srgbClr val="CCFF33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1599650" y="4590443"/>
              <a:ext cx="344601" cy="344383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1934723" y="2374969"/>
              <a:ext cx="344600" cy="344383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2770021" y="4579334"/>
              <a:ext cx="344600" cy="344382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2226918" y="3211327"/>
              <a:ext cx="344600" cy="344382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3967388" y="4574573"/>
              <a:ext cx="344600" cy="345969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2987579" y="3320831"/>
              <a:ext cx="344601" cy="344383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2093525" y="4233365"/>
              <a:ext cx="266787" cy="26820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4138894" y="3739803"/>
              <a:ext cx="268375" cy="268206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3694248" y="2911381"/>
              <a:ext cx="266787" cy="268206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3729185" y="4163536"/>
              <a:ext cx="266787" cy="26820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2941527" y="2524149"/>
              <a:ext cx="268375" cy="268206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61505" name="Picture 6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407" y="1888315"/>
              <a:ext cx="722248" cy="520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9" name="Straight Connector 68"/>
            <p:cNvCxnSpPr/>
            <p:nvPr/>
          </p:nvCxnSpPr>
          <p:spPr>
            <a:xfrm flipV="1">
              <a:off x="3205138" y="2397188"/>
              <a:ext cx="215971" cy="1634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1725104" y="2206746"/>
              <a:ext cx="236614" cy="2158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/>
            <p:cNvSpPr/>
            <p:nvPr/>
          </p:nvSpPr>
          <p:spPr>
            <a:xfrm>
              <a:off x="3357588" y="4569812"/>
              <a:ext cx="344600" cy="344382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2168161" y="4579334"/>
              <a:ext cx="344601" cy="344382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1561538" y="3124041"/>
              <a:ext cx="268376" cy="268206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2592163" y="4068315"/>
              <a:ext cx="266787" cy="26820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1534542" y="3982616"/>
              <a:ext cx="268375" cy="26820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3160674" y="4054032"/>
              <a:ext cx="266787" cy="268206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1468" name="TextBox 76"/>
          <p:cNvSpPr txBox="1">
            <a:spLocks noChangeArrowheads="1"/>
          </p:cNvSpPr>
          <p:nvPr/>
        </p:nvSpPr>
        <p:spPr bwMode="auto">
          <a:xfrm>
            <a:off x="2281238" y="5235575"/>
            <a:ext cx="1166812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800"/>
              <a:t>Bioceramic</a:t>
            </a:r>
          </a:p>
        </p:txBody>
      </p:sp>
      <p:sp>
        <p:nvSpPr>
          <p:cNvPr id="61469" name="TextBox 77"/>
          <p:cNvSpPr txBox="1">
            <a:spLocks noChangeArrowheads="1"/>
          </p:cNvSpPr>
          <p:nvPr/>
        </p:nvSpPr>
        <p:spPr bwMode="auto">
          <a:xfrm>
            <a:off x="2790825" y="6007100"/>
            <a:ext cx="4217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rgbClr val="C00000"/>
                </a:solidFill>
              </a:rPr>
              <a:t>Mechanism of apatite layer formation</a:t>
            </a:r>
          </a:p>
        </p:txBody>
      </p:sp>
      <p:sp>
        <p:nvSpPr>
          <p:cNvPr id="80" name="Right Brace 79"/>
          <p:cNvSpPr/>
          <p:nvPr/>
        </p:nvSpPr>
        <p:spPr>
          <a:xfrm flipH="1">
            <a:off x="5516563" y="4352925"/>
            <a:ext cx="204787" cy="571500"/>
          </a:xfrm>
          <a:prstGeom prst="rightBrac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5726113" y="4953000"/>
            <a:ext cx="3238500" cy="180975"/>
          </a:xfrm>
          <a:prstGeom prst="roundRect">
            <a:avLst/>
          </a:prstGeom>
          <a:solidFill>
            <a:srgbClr val="CCFF3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6337300" y="2374900"/>
            <a:ext cx="344488" cy="344488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6705600" y="3370263"/>
            <a:ext cx="344488" cy="344487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608888" y="3211513"/>
            <a:ext cx="344487" cy="344487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6918325" y="2768600"/>
            <a:ext cx="266700" cy="268288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050088" y="2071688"/>
            <a:ext cx="266700" cy="266700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8097838" y="2911475"/>
            <a:ext cx="266700" cy="268288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7578725" y="2536825"/>
            <a:ext cx="268288" cy="268288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5965825" y="3124200"/>
            <a:ext cx="266700" cy="268288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8302625" y="2243138"/>
            <a:ext cx="344488" cy="344487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9" name="Cloud 108"/>
          <p:cNvSpPr/>
          <p:nvPr/>
        </p:nvSpPr>
        <p:spPr>
          <a:xfrm>
            <a:off x="6658913" y="4321482"/>
            <a:ext cx="566972" cy="424281"/>
          </a:xfrm>
          <a:prstGeom prst="cloud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1" name="Cloud 110"/>
          <p:cNvSpPr/>
          <p:nvPr/>
        </p:nvSpPr>
        <p:spPr>
          <a:xfrm>
            <a:off x="7861579" y="4290987"/>
            <a:ext cx="566972" cy="424281"/>
          </a:xfrm>
          <a:prstGeom prst="cloud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487" name="TextBox 111"/>
          <p:cNvSpPr txBox="1">
            <a:spLocks noChangeArrowheads="1"/>
          </p:cNvSpPr>
          <p:nvPr/>
        </p:nvSpPr>
        <p:spPr bwMode="auto">
          <a:xfrm>
            <a:off x="4489450" y="4237038"/>
            <a:ext cx="1022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sz="1800"/>
              <a:t>Apatite layer</a:t>
            </a:r>
          </a:p>
        </p:txBody>
      </p:sp>
      <p:sp>
        <p:nvSpPr>
          <p:cNvPr id="61488" name="TextBox 112"/>
          <p:cNvSpPr txBox="1">
            <a:spLocks noChangeArrowheads="1"/>
          </p:cNvSpPr>
          <p:nvPr/>
        </p:nvSpPr>
        <p:spPr bwMode="auto">
          <a:xfrm>
            <a:off x="1246188" y="1052513"/>
            <a:ext cx="3016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800"/>
              <a:t>Electrostatic interaction of phosphate ions to the bound calcium ions</a:t>
            </a:r>
          </a:p>
        </p:txBody>
      </p:sp>
      <p:sp>
        <p:nvSpPr>
          <p:cNvPr id="61489" name="TextBox 113"/>
          <p:cNvSpPr txBox="1">
            <a:spLocks noChangeArrowheads="1"/>
          </p:cNvSpPr>
          <p:nvPr/>
        </p:nvSpPr>
        <p:spPr bwMode="auto">
          <a:xfrm>
            <a:off x="5810250" y="1184275"/>
            <a:ext cx="28146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800"/>
              <a:t>Formation of apatite layer which is influenced by time</a:t>
            </a:r>
          </a:p>
        </p:txBody>
      </p:sp>
      <p:sp>
        <p:nvSpPr>
          <p:cNvPr id="61490" name="TextBox 114"/>
          <p:cNvSpPr txBox="1">
            <a:spLocks noChangeArrowheads="1"/>
          </p:cNvSpPr>
          <p:nvPr/>
        </p:nvSpPr>
        <p:spPr bwMode="auto">
          <a:xfrm>
            <a:off x="5565775" y="5203825"/>
            <a:ext cx="34512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800"/>
              <a:t>The longer the immersion time in SBF, the thicker the apatite layer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ChangeArrowheads="1"/>
          </p:cNvSpPr>
          <p:nvPr/>
        </p:nvSpPr>
        <p:spPr bwMode="auto">
          <a:xfrm>
            <a:off x="2320925" y="258763"/>
            <a:ext cx="6230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Bioactivity Test : </a:t>
            </a:r>
            <a:r>
              <a:rPr lang="en-US" sz="4000" b="1" i="1">
                <a:solidFill>
                  <a:srgbClr val="984807"/>
                </a:solidFill>
              </a:rPr>
              <a:t>In-Vitro </a:t>
            </a:r>
            <a:r>
              <a:rPr lang="en-US" sz="4000" b="1">
                <a:solidFill>
                  <a:srgbClr val="984807"/>
                </a:solidFill>
              </a:rPr>
              <a:t>SBF</a:t>
            </a:r>
          </a:p>
        </p:txBody>
      </p:sp>
      <p:sp>
        <p:nvSpPr>
          <p:cNvPr id="63491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sp>
        <p:nvSpPr>
          <p:cNvPr id="63492" name="TextBox 77"/>
          <p:cNvSpPr txBox="1">
            <a:spLocks noChangeArrowheads="1"/>
          </p:cNvSpPr>
          <p:nvPr/>
        </p:nvSpPr>
        <p:spPr bwMode="auto">
          <a:xfrm>
            <a:off x="1525588" y="5527675"/>
            <a:ext cx="6088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rgbClr val="C00000"/>
                </a:solidFill>
              </a:rPr>
              <a:t>Formation of apatite layer on bioactive collagen sample</a:t>
            </a:r>
          </a:p>
        </p:txBody>
      </p:sp>
      <p:pic>
        <p:nvPicPr>
          <p:cNvPr id="6349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7"/>
          <a:stretch>
            <a:fillRect/>
          </a:stretch>
        </p:blipFill>
        <p:spPr bwMode="auto">
          <a:xfrm>
            <a:off x="1187450" y="1058863"/>
            <a:ext cx="3452813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7"/>
          <a:stretch>
            <a:fillRect/>
          </a:stretch>
        </p:blipFill>
        <p:spPr bwMode="auto">
          <a:xfrm>
            <a:off x="4859338" y="981075"/>
            <a:ext cx="35179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1"/>
          <a:stretch>
            <a:fillRect/>
          </a:stretch>
        </p:blipFill>
        <p:spPr bwMode="auto">
          <a:xfrm>
            <a:off x="1187450" y="3330575"/>
            <a:ext cx="3381375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7"/>
          <a:stretch>
            <a:fillRect/>
          </a:stretch>
        </p:blipFill>
        <p:spPr bwMode="auto">
          <a:xfrm>
            <a:off x="4875213" y="3365500"/>
            <a:ext cx="3502025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7" name="Rectangle 7"/>
          <p:cNvSpPr>
            <a:spLocks noChangeArrowheads="1"/>
          </p:cNvSpPr>
          <p:nvPr/>
        </p:nvSpPr>
        <p:spPr bwMode="auto">
          <a:xfrm>
            <a:off x="30163" y="6169025"/>
            <a:ext cx="88630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100">
                <a:solidFill>
                  <a:srgbClr val="0000FF"/>
                </a:solidFill>
                <a:latin typeface="Droid Serif"/>
              </a:rPr>
              <a:t>Z. Tapsir and S. Saidin, “Synthesis and Characterization of Collagen-Hydroxyapatite Immobilized on Polydopamine Grafted Stainless Steel”, </a:t>
            </a:r>
            <a:r>
              <a:rPr lang="en-US" sz="1100" i="1">
                <a:solidFill>
                  <a:srgbClr val="0000FF"/>
                </a:solidFill>
                <a:latin typeface="Droid Serif"/>
              </a:rPr>
              <a:t>Surface &amp; Coatings Technology</a:t>
            </a:r>
            <a:r>
              <a:rPr lang="en-US" sz="1100">
                <a:solidFill>
                  <a:srgbClr val="0000FF"/>
                </a:solidFill>
                <a:latin typeface="Droid Serif"/>
              </a:rPr>
              <a:t>, vol. 285, pp. 11-16, 2016.</a:t>
            </a:r>
            <a:endParaRPr lang="en-US" sz="11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sp>
        <p:nvSpPr>
          <p:cNvPr id="65539" name="TextBox 14"/>
          <p:cNvSpPr txBox="1">
            <a:spLocks noChangeArrowheads="1"/>
          </p:cNvSpPr>
          <p:nvPr/>
        </p:nvSpPr>
        <p:spPr bwMode="auto">
          <a:xfrm>
            <a:off x="0" y="6289675"/>
            <a:ext cx="87058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100">
                <a:solidFill>
                  <a:srgbClr val="0000FF"/>
                </a:solidFill>
              </a:rPr>
              <a:t>C. Piconi, “Ceramics – Inert ceramics”, Comprehensive Biomaterials: Metallic, Ceramic and Polymeric Biomaterials, P. Ducheyne, Elsevier Ltd, 2011.</a:t>
            </a:r>
          </a:p>
        </p:txBody>
      </p:sp>
      <p:sp>
        <p:nvSpPr>
          <p:cNvPr id="65540" name="Rectangle 1"/>
          <p:cNvSpPr>
            <a:spLocks noChangeArrowheads="1"/>
          </p:cNvSpPr>
          <p:nvPr/>
        </p:nvSpPr>
        <p:spPr bwMode="auto">
          <a:xfrm>
            <a:off x="3463925" y="322263"/>
            <a:ext cx="3375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Bioactive Glass</a:t>
            </a:r>
          </a:p>
        </p:txBody>
      </p:sp>
      <p:pic>
        <p:nvPicPr>
          <p:cNvPr id="6554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1446213"/>
            <a:ext cx="554355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TextBox 4"/>
          <p:cNvSpPr txBox="1">
            <a:spLocks noChangeArrowheads="1"/>
          </p:cNvSpPr>
          <p:nvPr/>
        </p:nvSpPr>
        <p:spPr bwMode="auto">
          <a:xfrm>
            <a:off x="384175" y="1219200"/>
            <a:ext cx="3106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rgbClr val="FF0000"/>
                </a:solidFill>
              </a:rPr>
              <a:t>Most common composition</a:t>
            </a:r>
          </a:p>
        </p:txBody>
      </p:sp>
      <p:sp>
        <p:nvSpPr>
          <p:cNvPr id="65543" name="TextBox 6"/>
          <p:cNvSpPr txBox="1">
            <a:spLocks noChangeArrowheads="1"/>
          </p:cNvSpPr>
          <p:nvPr/>
        </p:nvSpPr>
        <p:spPr bwMode="auto">
          <a:xfrm>
            <a:off x="6445250" y="1474788"/>
            <a:ext cx="2663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0000FF"/>
                </a:solidFill>
              </a:rPr>
              <a:t>Network chemical stability</a:t>
            </a:r>
          </a:p>
        </p:txBody>
      </p:sp>
      <p:sp>
        <p:nvSpPr>
          <p:cNvPr id="65544" name="TextBox 13"/>
          <p:cNvSpPr txBox="1">
            <a:spLocks noChangeArrowheads="1"/>
          </p:cNvSpPr>
          <p:nvPr/>
        </p:nvSpPr>
        <p:spPr bwMode="auto">
          <a:xfrm>
            <a:off x="1320800" y="4629150"/>
            <a:ext cx="4413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0000FF"/>
                </a:solidFill>
              </a:rPr>
              <a:t>Network modifier that facilitate glass melting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380038" y="1773238"/>
            <a:ext cx="608012" cy="288925"/>
          </a:xfrm>
          <a:prstGeom prst="roundRect">
            <a:avLst/>
          </a:prstGeom>
          <a:noFill/>
          <a:ln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988050" y="1660525"/>
            <a:ext cx="487363" cy="271463"/>
          </a:xfrm>
          <a:prstGeom prst="straightConnector1">
            <a:avLst/>
          </a:prstGeom>
          <a:ln w="28575">
            <a:solidFill>
              <a:srgbClr val="99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068763" y="4338638"/>
            <a:ext cx="0" cy="290512"/>
          </a:xfrm>
          <a:prstGeom prst="straightConnector1">
            <a:avLst/>
          </a:prstGeom>
          <a:ln w="28575">
            <a:solidFill>
              <a:srgbClr val="99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3822700" y="4037013"/>
            <a:ext cx="493713" cy="301625"/>
          </a:xfrm>
          <a:prstGeom prst="roundRect">
            <a:avLst/>
          </a:prstGeom>
          <a:noFill/>
          <a:ln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7124700" y="4076700"/>
            <a:ext cx="517525" cy="261938"/>
          </a:xfrm>
          <a:prstGeom prst="roundRect">
            <a:avLst/>
          </a:prstGeom>
          <a:noFill/>
          <a:ln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6" name="Straight Arrow Connector 25"/>
          <p:cNvCxnSpPr>
            <a:endCxn id="65544" idx="3"/>
          </p:cNvCxnSpPr>
          <p:nvPr/>
        </p:nvCxnSpPr>
        <p:spPr>
          <a:xfrm flipH="1">
            <a:off x="5734050" y="4338638"/>
            <a:ext cx="1390650" cy="474662"/>
          </a:xfrm>
          <a:prstGeom prst="straightConnector1">
            <a:avLst/>
          </a:prstGeom>
          <a:ln w="28575">
            <a:solidFill>
              <a:srgbClr val="99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551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676400"/>
            <a:ext cx="41243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52" name="TextBox 18"/>
          <p:cNvSpPr txBox="1">
            <a:spLocks noChangeArrowheads="1"/>
          </p:cNvSpPr>
          <p:nvPr/>
        </p:nvSpPr>
        <p:spPr bwMode="auto">
          <a:xfrm>
            <a:off x="406400" y="1770063"/>
            <a:ext cx="1279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FF3300"/>
                </a:solidFill>
              </a:rPr>
              <a:t>Bridging O</a:t>
            </a:r>
            <a:r>
              <a:rPr lang="en-US" sz="120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65553" name="TextBox 29"/>
          <p:cNvSpPr txBox="1">
            <a:spLocks noChangeArrowheads="1"/>
          </p:cNvSpPr>
          <p:nvPr/>
        </p:nvSpPr>
        <p:spPr bwMode="auto">
          <a:xfrm>
            <a:off x="1014413" y="3898900"/>
            <a:ext cx="1700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FF3300"/>
                </a:solidFill>
              </a:rPr>
              <a:t>Non-bridging O</a:t>
            </a:r>
            <a:r>
              <a:rPr lang="en-US" sz="1200">
                <a:solidFill>
                  <a:srgbClr val="FF3300"/>
                </a:solidFill>
              </a:rPr>
              <a:t>2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863725" y="3424238"/>
            <a:ext cx="215900" cy="519112"/>
          </a:xfrm>
          <a:prstGeom prst="straightConnector1">
            <a:avLst/>
          </a:prstGeom>
          <a:ln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524000" y="2108200"/>
            <a:ext cx="90488" cy="414338"/>
          </a:xfrm>
          <a:prstGeom prst="straightConnector1">
            <a:avLst/>
          </a:prstGeom>
          <a:ln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sp>
        <p:nvSpPr>
          <p:cNvPr id="67587" name="TextBox 14"/>
          <p:cNvSpPr txBox="1">
            <a:spLocks noChangeArrowheads="1"/>
          </p:cNvSpPr>
          <p:nvPr/>
        </p:nvSpPr>
        <p:spPr bwMode="auto">
          <a:xfrm>
            <a:off x="0" y="6289675"/>
            <a:ext cx="87058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100">
                <a:solidFill>
                  <a:srgbClr val="0000FF"/>
                </a:solidFill>
              </a:rPr>
              <a:t>C. Piconi, “Ceramics – Inert ceramics”, Comprehensive Biomaterials: Metallic, Ceramic and Polymeric Biomaterials, P. Ducheyne, Elsevier Ltd, 2011.</a:t>
            </a:r>
          </a:p>
        </p:txBody>
      </p:sp>
      <p:sp>
        <p:nvSpPr>
          <p:cNvPr id="67588" name="Rectangle 1"/>
          <p:cNvSpPr>
            <a:spLocks noChangeArrowheads="1"/>
          </p:cNvSpPr>
          <p:nvPr/>
        </p:nvSpPr>
        <p:spPr bwMode="auto">
          <a:xfrm>
            <a:off x="3419475" y="261938"/>
            <a:ext cx="3375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Bioactive Glass</a:t>
            </a:r>
          </a:p>
        </p:txBody>
      </p:sp>
      <p:pic>
        <p:nvPicPr>
          <p:cNvPr id="6758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1619250"/>
            <a:ext cx="5246687" cy="465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TextBox 1"/>
          <p:cNvSpPr txBox="1">
            <a:spLocks noChangeArrowheads="1"/>
          </p:cNvSpPr>
          <p:nvPr/>
        </p:nvSpPr>
        <p:spPr bwMode="auto">
          <a:xfrm>
            <a:off x="31750" y="3171825"/>
            <a:ext cx="3500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800"/>
              <a:t>Very bioactive with strong interfacial bond  within 30 days</a:t>
            </a:r>
          </a:p>
        </p:txBody>
      </p:sp>
      <p:sp>
        <p:nvSpPr>
          <p:cNvPr id="67591" name="TextBox 8"/>
          <p:cNvSpPr txBox="1">
            <a:spLocks noChangeArrowheads="1"/>
          </p:cNvSpPr>
          <p:nvPr/>
        </p:nvSpPr>
        <p:spPr bwMode="auto">
          <a:xfrm>
            <a:off x="1022350" y="2184400"/>
            <a:ext cx="35004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800"/>
              <a:t>Chemically stable and bioinert</a:t>
            </a:r>
          </a:p>
        </p:txBody>
      </p:sp>
      <p:sp>
        <p:nvSpPr>
          <p:cNvPr id="67592" name="TextBox 9"/>
          <p:cNvSpPr txBox="1">
            <a:spLocks noChangeArrowheads="1"/>
          </p:cNvSpPr>
          <p:nvPr/>
        </p:nvSpPr>
        <p:spPr bwMode="auto">
          <a:xfrm>
            <a:off x="5822950" y="2854325"/>
            <a:ext cx="3502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800"/>
              <a:t>Resorbable in 10-30 days</a:t>
            </a:r>
          </a:p>
        </p:txBody>
      </p:sp>
      <p:sp>
        <p:nvSpPr>
          <p:cNvPr id="67593" name="TextBox 10"/>
          <p:cNvSpPr txBox="1">
            <a:spLocks noChangeArrowheads="1"/>
          </p:cNvSpPr>
          <p:nvPr/>
        </p:nvSpPr>
        <p:spPr bwMode="auto">
          <a:xfrm>
            <a:off x="6089650" y="3886200"/>
            <a:ext cx="3500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800"/>
              <a:t>Non-practical glass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087688" y="3435350"/>
            <a:ext cx="965200" cy="57150"/>
          </a:xfrm>
          <a:prstGeom prst="straightConnector1">
            <a:avLst/>
          </a:prstGeom>
          <a:ln w="38100">
            <a:solidFill>
              <a:srgbClr val="99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052888" y="2368550"/>
            <a:ext cx="576262" cy="198438"/>
          </a:xfrm>
          <a:prstGeom prst="straightConnector1">
            <a:avLst/>
          </a:prstGeom>
          <a:ln w="38100">
            <a:solidFill>
              <a:srgbClr val="99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219700" y="3143250"/>
            <a:ext cx="588963" cy="161925"/>
          </a:xfrm>
          <a:prstGeom prst="straightConnector1">
            <a:avLst/>
          </a:prstGeom>
          <a:ln w="38100">
            <a:solidFill>
              <a:srgbClr val="99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219700" y="4116388"/>
            <a:ext cx="854075" cy="185737"/>
          </a:xfrm>
          <a:prstGeom prst="straightConnector1">
            <a:avLst/>
          </a:prstGeom>
          <a:ln w="38100">
            <a:solidFill>
              <a:srgbClr val="99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Up Arrow 20"/>
          <p:cNvSpPr/>
          <p:nvPr/>
        </p:nvSpPr>
        <p:spPr>
          <a:xfrm>
            <a:off x="8459135" y="1964036"/>
            <a:ext cx="258638" cy="3308692"/>
          </a:xfrm>
          <a:prstGeom prst="upArrow">
            <a:avLst/>
          </a:prstGeom>
          <a:solidFill>
            <a:srgbClr val="00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601" name="TextBox 25"/>
          <p:cNvSpPr txBox="1">
            <a:spLocks noChangeArrowheads="1"/>
          </p:cNvSpPr>
          <p:nvPr/>
        </p:nvSpPr>
        <p:spPr bwMode="auto">
          <a:xfrm>
            <a:off x="7994650" y="1462088"/>
            <a:ext cx="3500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rgbClr val="0000FF"/>
                </a:solidFill>
              </a:rPr>
              <a:t>Bioactive</a:t>
            </a:r>
          </a:p>
        </p:txBody>
      </p:sp>
      <p:sp>
        <p:nvSpPr>
          <p:cNvPr id="67602" name="TextBox 21"/>
          <p:cNvSpPr txBox="1">
            <a:spLocks noChangeArrowheads="1"/>
          </p:cNvSpPr>
          <p:nvPr/>
        </p:nvSpPr>
        <p:spPr bwMode="auto">
          <a:xfrm>
            <a:off x="2217738" y="1041400"/>
            <a:ext cx="45767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C00000"/>
                </a:solidFill>
              </a:rPr>
              <a:t>&gt;60% SiO</a:t>
            </a:r>
            <a:r>
              <a:rPr lang="en-US" sz="1200">
                <a:solidFill>
                  <a:srgbClr val="C00000"/>
                </a:solidFill>
              </a:rPr>
              <a:t>2</a:t>
            </a:r>
            <a:r>
              <a:rPr lang="en-US" sz="1800">
                <a:solidFill>
                  <a:srgbClr val="C00000"/>
                </a:solidFill>
              </a:rPr>
              <a:t>: Chemically stable but not bioactive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C00000"/>
                </a:solidFill>
              </a:rPr>
              <a:t>45% SiO</a:t>
            </a:r>
            <a:r>
              <a:rPr lang="en-US" sz="1200">
                <a:solidFill>
                  <a:srgbClr val="C00000"/>
                </a:solidFill>
              </a:rPr>
              <a:t>2</a:t>
            </a:r>
            <a:r>
              <a:rPr lang="en-US" sz="1800">
                <a:solidFill>
                  <a:srgbClr val="C00000"/>
                </a:solidFill>
              </a:rPr>
              <a:t>: Very bioactive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sp>
        <p:nvSpPr>
          <p:cNvPr id="69635" name="TextBox 14"/>
          <p:cNvSpPr txBox="1">
            <a:spLocks noChangeArrowheads="1"/>
          </p:cNvSpPr>
          <p:nvPr/>
        </p:nvSpPr>
        <p:spPr bwMode="auto">
          <a:xfrm>
            <a:off x="0" y="6289675"/>
            <a:ext cx="87058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100">
                <a:solidFill>
                  <a:srgbClr val="0000FF"/>
                </a:solidFill>
              </a:rPr>
              <a:t>C. Piconi, “Ceramics – Inert ceramics”, Comprehensive Biomaterials: Metallic, Ceramic and Polymeric Biomaterials, P. Ducheyne, Elsevier Ltd, 2011.</a:t>
            </a:r>
          </a:p>
        </p:txBody>
      </p:sp>
      <p:sp>
        <p:nvSpPr>
          <p:cNvPr id="69636" name="Rectangle 1"/>
          <p:cNvSpPr>
            <a:spLocks noChangeArrowheads="1"/>
          </p:cNvSpPr>
          <p:nvPr/>
        </p:nvSpPr>
        <p:spPr bwMode="auto">
          <a:xfrm>
            <a:off x="3419475" y="261938"/>
            <a:ext cx="3375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Bioactive Glass</a:t>
            </a:r>
          </a:p>
        </p:txBody>
      </p:sp>
      <p:pic>
        <p:nvPicPr>
          <p:cNvPr id="6963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7" r="17590" b="15982"/>
          <a:stretch>
            <a:fillRect/>
          </a:stretch>
        </p:blipFill>
        <p:spPr bwMode="auto">
          <a:xfrm>
            <a:off x="260350" y="1244600"/>
            <a:ext cx="5256213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TextBox 17"/>
          <p:cNvSpPr txBox="1">
            <a:spLocks noChangeArrowheads="1"/>
          </p:cNvSpPr>
          <p:nvPr/>
        </p:nvSpPr>
        <p:spPr bwMode="auto">
          <a:xfrm>
            <a:off x="142875" y="973138"/>
            <a:ext cx="4217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rgbClr val="FF0000"/>
                </a:solidFill>
              </a:rPr>
              <a:t>Mechanism of apatite layer formation</a:t>
            </a:r>
          </a:p>
        </p:txBody>
      </p:sp>
      <p:pic>
        <p:nvPicPr>
          <p:cNvPr id="6963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" t="82452"/>
          <a:stretch>
            <a:fillRect/>
          </a:stretch>
        </p:blipFill>
        <p:spPr bwMode="auto">
          <a:xfrm>
            <a:off x="260350" y="5445125"/>
            <a:ext cx="878522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0" name="TextBox 3"/>
          <p:cNvSpPr txBox="1">
            <a:spLocks noChangeArrowheads="1"/>
          </p:cNvSpPr>
          <p:nvPr/>
        </p:nvSpPr>
        <p:spPr bwMode="auto">
          <a:xfrm>
            <a:off x="5538788" y="1638300"/>
            <a:ext cx="3527425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A50021"/>
                </a:solidFill>
              </a:rPr>
              <a:t>Na ions are easily exchange with H</a:t>
            </a:r>
            <a:r>
              <a:rPr lang="en-US" sz="1800" baseline="30000">
                <a:solidFill>
                  <a:srgbClr val="A50021"/>
                </a:solidFill>
              </a:rPr>
              <a:t>+</a:t>
            </a:r>
            <a:r>
              <a:rPr lang="en-US" sz="1800">
                <a:solidFill>
                  <a:srgbClr val="A50021"/>
                </a:solidFill>
              </a:rPr>
              <a:t> from H</a:t>
            </a:r>
            <a:r>
              <a:rPr lang="en-US" sz="1200">
                <a:solidFill>
                  <a:srgbClr val="A50021"/>
                </a:solidFill>
              </a:rPr>
              <a:t>2</a:t>
            </a:r>
            <a:r>
              <a:rPr lang="en-US" sz="1800">
                <a:solidFill>
                  <a:srgbClr val="A50021"/>
                </a:solidFill>
              </a:rPr>
              <a:t>O when in contact with fluid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sz="1800">
              <a:solidFill>
                <a:srgbClr val="A5002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A50021"/>
                </a:solidFill>
              </a:rPr>
              <a:t>Render the surface Si-O</a:t>
            </a:r>
            <a:r>
              <a:rPr lang="en-US" sz="1200">
                <a:solidFill>
                  <a:srgbClr val="A50021"/>
                </a:solidFill>
              </a:rPr>
              <a:t>2</a:t>
            </a:r>
            <a:r>
              <a:rPr lang="en-US" sz="1800">
                <a:solidFill>
                  <a:srgbClr val="A50021"/>
                </a:solidFill>
              </a:rPr>
              <a:t> and H</a:t>
            </a:r>
            <a:r>
              <a:rPr lang="en-US" sz="1800" baseline="30000">
                <a:solidFill>
                  <a:srgbClr val="A50021"/>
                </a:solidFill>
              </a:rPr>
              <a:t>+</a:t>
            </a:r>
            <a:r>
              <a:rPr lang="en-US" sz="1800">
                <a:solidFill>
                  <a:srgbClr val="A50021"/>
                </a:solidFill>
              </a:rPr>
              <a:t> to form silanol Si-OH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sz="1800">
              <a:solidFill>
                <a:srgbClr val="A5002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A50021"/>
                </a:solidFill>
              </a:rPr>
              <a:t>More alkaline, increase pH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sz="1800">
              <a:solidFill>
                <a:srgbClr val="A5002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A50021"/>
                </a:solidFill>
              </a:rPr>
              <a:t>Trap Ca ions and induce apatite formation</a:t>
            </a:r>
          </a:p>
        </p:txBody>
      </p:sp>
      <p:sp>
        <p:nvSpPr>
          <p:cNvPr id="5" name="Down Arrow 4"/>
          <p:cNvSpPr/>
          <p:nvPr/>
        </p:nvSpPr>
        <p:spPr>
          <a:xfrm>
            <a:off x="7235825" y="2565400"/>
            <a:ext cx="215900" cy="215900"/>
          </a:xfrm>
          <a:prstGeom prst="downArrow">
            <a:avLst/>
          </a:prstGeom>
          <a:solidFill>
            <a:srgbClr val="CCFF66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7219950" y="3429000"/>
            <a:ext cx="217488" cy="215900"/>
          </a:xfrm>
          <a:prstGeom prst="downArrow">
            <a:avLst/>
          </a:prstGeom>
          <a:solidFill>
            <a:srgbClr val="CCFF66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7194550" y="3929063"/>
            <a:ext cx="215900" cy="215900"/>
          </a:xfrm>
          <a:prstGeom prst="downArrow">
            <a:avLst/>
          </a:prstGeom>
          <a:solidFill>
            <a:srgbClr val="CCFF66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sp>
        <p:nvSpPr>
          <p:cNvPr id="71683" name="Rectangle 1"/>
          <p:cNvSpPr>
            <a:spLocks noChangeArrowheads="1"/>
          </p:cNvSpPr>
          <p:nvPr/>
        </p:nvSpPr>
        <p:spPr bwMode="auto">
          <a:xfrm>
            <a:off x="3419475" y="261938"/>
            <a:ext cx="3375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Bioactive Glass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400869" y="969963"/>
          <a:ext cx="867645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lowchart: Summing Junction 2"/>
          <p:cNvSpPr/>
          <p:nvPr/>
        </p:nvSpPr>
        <p:spPr>
          <a:xfrm>
            <a:off x="395288" y="1989138"/>
            <a:ext cx="144462" cy="144462"/>
          </a:xfrm>
          <a:prstGeom prst="flowChartSummingJunction">
            <a:avLst/>
          </a:prstGeom>
          <a:ln>
            <a:solidFill>
              <a:srgbClr val="CC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Flowchart: Summing Junction 18"/>
          <p:cNvSpPr/>
          <p:nvPr/>
        </p:nvSpPr>
        <p:spPr>
          <a:xfrm>
            <a:off x="395288" y="2349500"/>
            <a:ext cx="144462" cy="142875"/>
          </a:xfrm>
          <a:prstGeom prst="flowChartSummingJunction">
            <a:avLst/>
          </a:prstGeom>
          <a:ln>
            <a:solidFill>
              <a:srgbClr val="CC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Flowchart: Summing Junction 21"/>
          <p:cNvSpPr/>
          <p:nvPr/>
        </p:nvSpPr>
        <p:spPr>
          <a:xfrm>
            <a:off x="395288" y="2924175"/>
            <a:ext cx="144462" cy="144463"/>
          </a:xfrm>
          <a:prstGeom prst="flowChartSummingJunction">
            <a:avLst/>
          </a:prstGeom>
          <a:ln>
            <a:solidFill>
              <a:srgbClr val="CC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Flowchart: Summing Junction 22"/>
          <p:cNvSpPr/>
          <p:nvPr/>
        </p:nvSpPr>
        <p:spPr>
          <a:xfrm>
            <a:off x="395288" y="3573463"/>
            <a:ext cx="144462" cy="142875"/>
          </a:xfrm>
          <a:prstGeom prst="flowChartSummingJunction">
            <a:avLst/>
          </a:prstGeom>
          <a:ln>
            <a:solidFill>
              <a:srgbClr val="CC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Flowchart: Summing Junction 23"/>
          <p:cNvSpPr/>
          <p:nvPr/>
        </p:nvSpPr>
        <p:spPr>
          <a:xfrm>
            <a:off x="4859338" y="1989138"/>
            <a:ext cx="144462" cy="144462"/>
          </a:xfrm>
          <a:prstGeom prst="flowChartSummingJunction">
            <a:avLst/>
          </a:prstGeom>
          <a:ln>
            <a:solidFill>
              <a:srgbClr val="CC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Flowchart: Summing Junction 24"/>
          <p:cNvSpPr/>
          <p:nvPr/>
        </p:nvSpPr>
        <p:spPr>
          <a:xfrm>
            <a:off x="4859338" y="2565400"/>
            <a:ext cx="144462" cy="142875"/>
          </a:xfrm>
          <a:prstGeom prst="flowChartSummingJunction">
            <a:avLst/>
          </a:prstGeom>
          <a:ln>
            <a:solidFill>
              <a:srgbClr val="CC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Flowchart: Summing Junction 25"/>
          <p:cNvSpPr/>
          <p:nvPr/>
        </p:nvSpPr>
        <p:spPr>
          <a:xfrm>
            <a:off x="4859338" y="3213100"/>
            <a:ext cx="144462" cy="144463"/>
          </a:xfrm>
          <a:prstGeom prst="flowChartSummingJunction">
            <a:avLst/>
          </a:prstGeom>
          <a:ln>
            <a:solidFill>
              <a:srgbClr val="CC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Flowchart: Summing Junction 26"/>
          <p:cNvSpPr/>
          <p:nvPr/>
        </p:nvSpPr>
        <p:spPr>
          <a:xfrm>
            <a:off x="4859338" y="3789363"/>
            <a:ext cx="144462" cy="144462"/>
          </a:xfrm>
          <a:prstGeom prst="flowChartSummingJunction">
            <a:avLst/>
          </a:prstGeom>
          <a:ln>
            <a:solidFill>
              <a:srgbClr val="CC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611188" y="4556125"/>
            <a:ext cx="0" cy="17272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611188" y="6283325"/>
            <a:ext cx="2944812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11188" y="4556125"/>
            <a:ext cx="360362" cy="17272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71550" y="4556125"/>
            <a:ext cx="792163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763713" y="4556125"/>
            <a:ext cx="215900" cy="8636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979613" y="5419725"/>
            <a:ext cx="544512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484438" y="5419725"/>
            <a:ext cx="358775" cy="72072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843213" y="6140450"/>
            <a:ext cx="64928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01" name="TextBox 67596"/>
          <p:cNvSpPr txBox="1">
            <a:spLocks noChangeArrowheads="1"/>
          </p:cNvSpPr>
          <p:nvPr/>
        </p:nvSpPr>
        <p:spPr bwMode="auto">
          <a:xfrm>
            <a:off x="647700" y="3970338"/>
            <a:ext cx="14398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A50021"/>
                </a:solidFill>
              </a:rPr>
              <a:t>Melting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600">
                <a:solidFill>
                  <a:srgbClr val="A50021"/>
                </a:solidFill>
              </a:rPr>
              <a:t>1350 – 1400</a:t>
            </a:r>
            <a:r>
              <a:rPr lang="en-US" sz="1600" baseline="30000">
                <a:solidFill>
                  <a:srgbClr val="A50021"/>
                </a:solidFill>
              </a:rPr>
              <a:t>o</a:t>
            </a:r>
            <a:r>
              <a:rPr lang="en-US" sz="1600">
                <a:solidFill>
                  <a:srgbClr val="A50021"/>
                </a:solidFill>
              </a:rPr>
              <a:t>C</a:t>
            </a:r>
          </a:p>
        </p:txBody>
      </p:sp>
      <p:sp>
        <p:nvSpPr>
          <p:cNvPr id="71702" name="TextBox 47"/>
          <p:cNvSpPr txBox="1">
            <a:spLocks noChangeArrowheads="1"/>
          </p:cNvSpPr>
          <p:nvPr/>
        </p:nvSpPr>
        <p:spPr bwMode="auto">
          <a:xfrm>
            <a:off x="1935163" y="4818063"/>
            <a:ext cx="11858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A50021"/>
                </a:solidFill>
              </a:rPr>
              <a:t>Annealing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600">
                <a:solidFill>
                  <a:srgbClr val="A50021"/>
                </a:solidFill>
              </a:rPr>
              <a:t>450 – 550</a:t>
            </a:r>
            <a:r>
              <a:rPr lang="en-US" sz="1600" baseline="30000">
                <a:solidFill>
                  <a:srgbClr val="A50021"/>
                </a:solidFill>
              </a:rPr>
              <a:t>o</a:t>
            </a:r>
            <a:r>
              <a:rPr lang="en-US" sz="1600">
                <a:solidFill>
                  <a:srgbClr val="A50021"/>
                </a:solidFill>
              </a:rPr>
              <a:t>C</a:t>
            </a:r>
          </a:p>
        </p:txBody>
      </p:sp>
      <p:sp>
        <p:nvSpPr>
          <p:cNvPr id="71703" name="TextBox 48"/>
          <p:cNvSpPr txBox="1">
            <a:spLocks noChangeArrowheads="1"/>
          </p:cNvSpPr>
          <p:nvPr/>
        </p:nvSpPr>
        <p:spPr bwMode="auto">
          <a:xfrm>
            <a:off x="2843213" y="5753100"/>
            <a:ext cx="18049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A50021"/>
                </a:solidFill>
              </a:rPr>
              <a:t>Room temperature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373188" y="6259513"/>
            <a:ext cx="890587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Time (h)</a:t>
            </a: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7325" y="5111750"/>
            <a:ext cx="3651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 baseline="30000" dirty="0" err="1">
                <a:solidFill>
                  <a:schemeClr val="accent5">
                    <a:lumMod val="50000"/>
                  </a:schemeClr>
                </a:solidFill>
              </a:rPr>
              <a:t>o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</a:rPr>
              <a:t>C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5364163" y="4556125"/>
            <a:ext cx="0" cy="17272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5364163" y="6283325"/>
            <a:ext cx="2943225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5364163" y="5881688"/>
            <a:ext cx="114300" cy="40163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5478463" y="5881688"/>
            <a:ext cx="7493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6205538" y="4824413"/>
            <a:ext cx="188912" cy="106362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405563" y="4802188"/>
            <a:ext cx="830262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7235825" y="4802188"/>
            <a:ext cx="360363" cy="133826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596188" y="6140450"/>
            <a:ext cx="6477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14" name="TextBox 60"/>
          <p:cNvSpPr txBox="1">
            <a:spLocks noChangeArrowheads="1"/>
          </p:cNvSpPr>
          <p:nvPr/>
        </p:nvSpPr>
        <p:spPr bwMode="auto">
          <a:xfrm>
            <a:off x="5487988" y="5280025"/>
            <a:ext cx="744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A50021"/>
                </a:solidFill>
              </a:rPr>
              <a:t>Drying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600">
                <a:solidFill>
                  <a:srgbClr val="A50021"/>
                </a:solidFill>
              </a:rPr>
              <a:t>110</a:t>
            </a:r>
            <a:r>
              <a:rPr lang="en-US" sz="1600" baseline="30000">
                <a:solidFill>
                  <a:srgbClr val="A50021"/>
                </a:solidFill>
              </a:rPr>
              <a:t>o</a:t>
            </a:r>
            <a:r>
              <a:rPr lang="en-US" sz="1600">
                <a:solidFill>
                  <a:srgbClr val="A50021"/>
                </a:solidFill>
              </a:rPr>
              <a:t>C</a:t>
            </a:r>
          </a:p>
        </p:txBody>
      </p:sp>
      <p:sp>
        <p:nvSpPr>
          <p:cNvPr id="71715" name="TextBox 61"/>
          <p:cNvSpPr txBox="1">
            <a:spLocks noChangeArrowheads="1"/>
          </p:cNvSpPr>
          <p:nvPr/>
        </p:nvSpPr>
        <p:spPr bwMode="auto">
          <a:xfrm>
            <a:off x="6284913" y="4217988"/>
            <a:ext cx="11858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A50021"/>
                </a:solidFill>
              </a:rPr>
              <a:t>Annealing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600">
                <a:solidFill>
                  <a:srgbClr val="A50021"/>
                </a:solidFill>
              </a:rPr>
              <a:t>350 – 700</a:t>
            </a:r>
            <a:r>
              <a:rPr lang="en-US" sz="1600" baseline="30000">
                <a:solidFill>
                  <a:srgbClr val="A50021"/>
                </a:solidFill>
              </a:rPr>
              <a:t>o</a:t>
            </a:r>
            <a:r>
              <a:rPr lang="en-US" sz="1600">
                <a:solidFill>
                  <a:srgbClr val="A50021"/>
                </a:solidFill>
              </a:rPr>
              <a:t>C</a:t>
            </a:r>
          </a:p>
        </p:txBody>
      </p:sp>
      <p:sp>
        <p:nvSpPr>
          <p:cNvPr id="71716" name="TextBox 62"/>
          <p:cNvSpPr txBox="1">
            <a:spLocks noChangeArrowheads="1"/>
          </p:cNvSpPr>
          <p:nvPr/>
        </p:nvSpPr>
        <p:spPr bwMode="auto">
          <a:xfrm>
            <a:off x="7596188" y="5789613"/>
            <a:ext cx="11795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A50021"/>
                </a:solidFill>
              </a:rPr>
              <a:t>Room temp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346825" y="6259513"/>
            <a:ext cx="889000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Time (h)</a:t>
            </a: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938713" y="5111750"/>
            <a:ext cx="366712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 baseline="30000" dirty="0" err="1">
                <a:solidFill>
                  <a:schemeClr val="accent5">
                    <a:lumMod val="50000"/>
                  </a:schemeClr>
                </a:solidFill>
              </a:rPr>
              <a:t>o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</a:rPr>
              <a:t>C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sp>
        <p:nvSpPr>
          <p:cNvPr id="73731" name="Rectangle 1"/>
          <p:cNvSpPr>
            <a:spLocks noChangeArrowheads="1"/>
          </p:cNvSpPr>
          <p:nvPr/>
        </p:nvSpPr>
        <p:spPr bwMode="auto">
          <a:xfrm>
            <a:off x="2954338" y="404813"/>
            <a:ext cx="52022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Bioactive Glass Ceramic</a:t>
            </a:r>
          </a:p>
        </p:txBody>
      </p:sp>
      <p:sp>
        <p:nvSpPr>
          <p:cNvPr id="73732" name="TextBox 38"/>
          <p:cNvSpPr txBox="1">
            <a:spLocks noChangeArrowheads="1"/>
          </p:cNvSpPr>
          <p:nvPr/>
        </p:nvSpPr>
        <p:spPr bwMode="auto">
          <a:xfrm>
            <a:off x="468313" y="1400175"/>
            <a:ext cx="83185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000">
                <a:solidFill>
                  <a:srgbClr val="FF0000"/>
                </a:solidFill>
              </a:rPr>
              <a:t>Bioactive glass ceramic: </a:t>
            </a:r>
            <a:r>
              <a:rPr lang="en-US" sz="2000"/>
              <a:t>Subjection of </a:t>
            </a:r>
            <a:r>
              <a:rPr lang="en-US" sz="2000">
                <a:solidFill>
                  <a:srgbClr val="0000FF"/>
                </a:solidFill>
              </a:rPr>
              <a:t>bioactive glass </a:t>
            </a:r>
            <a:r>
              <a:rPr lang="en-US" sz="2000"/>
              <a:t>to </a:t>
            </a:r>
            <a:r>
              <a:rPr lang="en-US" sz="2000">
                <a:solidFill>
                  <a:srgbClr val="0000FF"/>
                </a:solidFill>
              </a:rPr>
              <a:t>heat treatment </a:t>
            </a:r>
            <a:r>
              <a:rPr lang="en-US" sz="2000"/>
              <a:t>in converting its amorphous structure into crystalline structure for the purpose of </a:t>
            </a:r>
            <a:r>
              <a:rPr lang="en-US" sz="2000">
                <a:solidFill>
                  <a:srgbClr val="0000FF"/>
                </a:solidFill>
              </a:rPr>
              <a:t>mechanical strength improvement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200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2000"/>
              <a:t>Mostly used as load bearing implants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200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000"/>
          </a:p>
        </p:txBody>
      </p:sp>
      <p:sp>
        <p:nvSpPr>
          <p:cNvPr id="73733" name="TextBox 7"/>
          <p:cNvSpPr txBox="1">
            <a:spLocks noChangeArrowheads="1"/>
          </p:cNvSpPr>
          <p:nvPr/>
        </p:nvSpPr>
        <p:spPr bwMode="auto">
          <a:xfrm>
            <a:off x="104775" y="6178550"/>
            <a:ext cx="87058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100">
                <a:solidFill>
                  <a:srgbClr val="0000FF"/>
                </a:solidFill>
              </a:rPr>
              <a:t>C. Piconi, “Ceramics – Inert ceramics”, Comprehensive Biomaterials: Metallic, Ceramic and Polymeric Biomaterials, P. Ducheyne, Elsevier Ltd, 2011.</a:t>
            </a:r>
          </a:p>
        </p:txBody>
      </p:sp>
      <p:pic>
        <p:nvPicPr>
          <p:cNvPr id="7373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279775"/>
            <a:ext cx="479425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2032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Saidin`	</a:t>
            </a:r>
          </a:p>
        </p:txBody>
      </p:sp>
      <p:sp>
        <p:nvSpPr>
          <p:cNvPr id="75779" name="Rectangle 1"/>
          <p:cNvSpPr>
            <a:spLocks noChangeArrowheads="1"/>
          </p:cNvSpPr>
          <p:nvPr/>
        </p:nvSpPr>
        <p:spPr bwMode="auto">
          <a:xfrm>
            <a:off x="2954338" y="404813"/>
            <a:ext cx="52022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Bioactive Glass Ceramic</a:t>
            </a:r>
          </a:p>
        </p:txBody>
      </p:sp>
      <p:sp>
        <p:nvSpPr>
          <p:cNvPr id="75780" name="TextBox 7"/>
          <p:cNvSpPr txBox="1">
            <a:spLocks noChangeArrowheads="1"/>
          </p:cNvSpPr>
          <p:nvPr/>
        </p:nvSpPr>
        <p:spPr bwMode="auto">
          <a:xfrm>
            <a:off x="104775" y="6178550"/>
            <a:ext cx="87058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100">
                <a:solidFill>
                  <a:srgbClr val="0000FF"/>
                </a:solidFill>
              </a:rPr>
              <a:t>C. Piconi, “Ceramics – Inert ceramics”, Comprehensive Biomaterials: Metallic, Ceramic and Polymeric Biomaterials, P. Ducheyne, Elsevier Ltd, 2011.</a:t>
            </a:r>
          </a:p>
        </p:txBody>
      </p:sp>
      <p:sp>
        <p:nvSpPr>
          <p:cNvPr id="75781" name="TextBox 5"/>
          <p:cNvSpPr txBox="1">
            <a:spLocks noChangeArrowheads="1"/>
          </p:cNvSpPr>
          <p:nvPr/>
        </p:nvSpPr>
        <p:spPr bwMode="auto">
          <a:xfrm>
            <a:off x="498475" y="1476375"/>
            <a:ext cx="84661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000"/>
              <a:t>High crystallization            Low surface reactivity            Low material dissolution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200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000"/>
          </a:p>
        </p:txBody>
      </p:sp>
      <p:sp>
        <p:nvSpPr>
          <p:cNvPr id="2" name="Right Arrow 1"/>
          <p:cNvSpPr/>
          <p:nvPr/>
        </p:nvSpPr>
        <p:spPr>
          <a:xfrm>
            <a:off x="2627784" y="1548929"/>
            <a:ext cx="360040" cy="216024"/>
          </a:xfrm>
          <a:prstGeom prst="rightArrow">
            <a:avLst/>
          </a:prstGeom>
          <a:solidFill>
            <a:srgbClr val="CCFF33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616116" y="1548929"/>
            <a:ext cx="360040" cy="216024"/>
          </a:xfrm>
          <a:prstGeom prst="rightArrow">
            <a:avLst/>
          </a:prstGeom>
          <a:solidFill>
            <a:srgbClr val="CCFF33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578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00"/>
          <a:stretch>
            <a:fillRect/>
          </a:stretch>
        </p:blipFill>
        <p:spPr bwMode="auto">
          <a:xfrm>
            <a:off x="323850" y="2168525"/>
            <a:ext cx="454977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62"/>
          <a:stretch>
            <a:fillRect/>
          </a:stretch>
        </p:blipFill>
        <p:spPr bwMode="auto">
          <a:xfrm>
            <a:off x="4837113" y="2720975"/>
            <a:ext cx="4133850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4356100" y="333375"/>
            <a:ext cx="1897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Ceramic</a:t>
            </a:r>
          </a:p>
        </p:txBody>
      </p:sp>
      <p:sp>
        <p:nvSpPr>
          <p:cNvPr id="8195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sp>
        <p:nvSpPr>
          <p:cNvPr id="8196" name="TextBox 7"/>
          <p:cNvSpPr txBox="1">
            <a:spLocks noChangeArrowheads="1"/>
          </p:cNvSpPr>
          <p:nvPr/>
        </p:nvSpPr>
        <p:spPr bwMode="auto">
          <a:xfrm>
            <a:off x="196850" y="6308725"/>
            <a:ext cx="87058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100">
                <a:solidFill>
                  <a:srgbClr val="0000FF"/>
                </a:solidFill>
              </a:rPr>
              <a:t>http://www.substech.com/dokuwiki/doku.php?id=general_classification_of_ceramics</a:t>
            </a:r>
          </a:p>
        </p:txBody>
      </p:sp>
      <p:pic>
        <p:nvPicPr>
          <p:cNvPr id="8197" name="Picture 8" descr="Image 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5" y="1346200"/>
            <a:ext cx="609600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sp>
        <p:nvSpPr>
          <p:cNvPr id="77827" name="Rectangle 1"/>
          <p:cNvSpPr>
            <a:spLocks noChangeArrowheads="1"/>
          </p:cNvSpPr>
          <p:nvPr/>
        </p:nvSpPr>
        <p:spPr bwMode="auto">
          <a:xfrm>
            <a:off x="2979738" y="382588"/>
            <a:ext cx="4244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Calcium Phosphate</a:t>
            </a:r>
          </a:p>
        </p:txBody>
      </p:sp>
      <p:sp>
        <p:nvSpPr>
          <p:cNvPr id="77828" name="TextBox 38"/>
          <p:cNvSpPr txBox="1">
            <a:spLocks noChangeArrowheads="1"/>
          </p:cNvSpPr>
          <p:nvPr/>
        </p:nvSpPr>
        <p:spPr bwMode="auto">
          <a:xfrm>
            <a:off x="1116013" y="1220788"/>
            <a:ext cx="83185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sz="2000"/>
              <a:t>Crystalline materials with </a:t>
            </a:r>
            <a:r>
              <a:rPr lang="en-US" sz="2000">
                <a:solidFill>
                  <a:srgbClr val="0000FF"/>
                </a:solidFill>
              </a:rPr>
              <a:t>similar composition to bone minerals</a:t>
            </a:r>
          </a:p>
          <a:p>
            <a:endParaRPr lang="en-US" sz="2000"/>
          </a:p>
          <a:p>
            <a:endParaRPr lang="en-US" sz="2000"/>
          </a:p>
        </p:txBody>
      </p:sp>
      <p:sp>
        <p:nvSpPr>
          <p:cNvPr id="77829" name="TextBox 7"/>
          <p:cNvSpPr txBox="1">
            <a:spLocks noChangeArrowheads="1"/>
          </p:cNvSpPr>
          <p:nvPr/>
        </p:nvSpPr>
        <p:spPr bwMode="auto">
          <a:xfrm>
            <a:off x="104775" y="6308725"/>
            <a:ext cx="87058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100">
                <a:solidFill>
                  <a:srgbClr val="0000FF"/>
                </a:solidFill>
              </a:rPr>
              <a:t>C. Piconi, “Ceramics – Inert ceramics”, Comprehensive Biomaterials: Metallic, Ceramic and Polymeric Biomaterials, P. Ducheyne, Elsevier Ltd, 2011.</a:t>
            </a:r>
          </a:p>
        </p:txBody>
      </p:sp>
      <p:pic>
        <p:nvPicPr>
          <p:cNvPr id="7783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5" y="1730375"/>
            <a:ext cx="5400675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sp>
        <p:nvSpPr>
          <p:cNvPr id="79875" name="Rectangle 1"/>
          <p:cNvSpPr>
            <a:spLocks noChangeArrowheads="1"/>
          </p:cNvSpPr>
          <p:nvPr/>
        </p:nvSpPr>
        <p:spPr bwMode="auto">
          <a:xfrm>
            <a:off x="2990850" y="214313"/>
            <a:ext cx="4244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Calcium Phosphate</a:t>
            </a:r>
          </a:p>
        </p:txBody>
      </p:sp>
      <p:sp>
        <p:nvSpPr>
          <p:cNvPr id="79876" name="Rectangle 7"/>
          <p:cNvSpPr>
            <a:spLocks noChangeArrowheads="1"/>
          </p:cNvSpPr>
          <p:nvPr/>
        </p:nvSpPr>
        <p:spPr bwMode="auto">
          <a:xfrm>
            <a:off x="141288" y="6259513"/>
            <a:ext cx="88614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1100">
                <a:solidFill>
                  <a:srgbClr val="0000FF"/>
                </a:solidFill>
              </a:rPr>
              <a:t>C. Piconi, “Ceramics – Inert ceramics”, Comprehensive Biomaterials: Metallic, Ceramic and Polymeric Biomaterials, P. Ducheyne, Elsevier Ltd, 2011.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1100">
              <a:solidFill>
                <a:srgbClr val="0000FF"/>
              </a:solidFill>
            </a:endParaRPr>
          </a:p>
        </p:txBody>
      </p:sp>
      <p:pic>
        <p:nvPicPr>
          <p:cNvPr id="7987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22350"/>
            <a:ext cx="7718425" cy="529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sp>
        <p:nvSpPr>
          <p:cNvPr id="81923" name="Rectangle 1"/>
          <p:cNvSpPr>
            <a:spLocks noChangeArrowheads="1"/>
          </p:cNvSpPr>
          <p:nvPr/>
        </p:nvSpPr>
        <p:spPr bwMode="auto">
          <a:xfrm>
            <a:off x="2962275" y="0"/>
            <a:ext cx="4244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Calcium Phosphate</a:t>
            </a:r>
          </a:p>
        </p:txBody>
      </p:sp>
      <p:pic>
        <p:nvPicPr>
          <p:cNvPr id="8192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3"/>
          <a:stretch>
            <a:fillRect/>
          </a:stretch>
        </p:blipFill>
        <p:spPr bwMode="auto">
          <a:xfrm>
            <a:off x="1920875" y="692150"/>
            <a:ext cx="7154863" cy="576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sp>
        <p:nvSpPr>
          <p:cNvPr id="83971" name="Rectangle 1"/>
          <p:cNvSpPr>
            <a:spLocks noChangeArrowheads="1"/>
          </p:cNvSpPr>
          <p:nvPr/>
        </p:nvSpPr>
        <p:spPr bwMode="auto">
          <a:xfrm>
            <a:off x="2992438" y="233363"/>
            <a:ext cx="42433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Calcium Phosphate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39750" y="1147763"/>
            <a:ext cx="8318500" cy="6494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</a:rPr>
              <a:t>Hydroxyapatite (HA) – Ca</a:t>
            </a:r>
            <a:r>
              <a:rPr lang="en-US" sz="1400" b="1" dirty="0">
                <a:solidFill>
                  <a:srgbClr val="FF0000"/>
                </a:solidFill>
              </a:rPr>
              <a:t>10</a:t>
            </a:r>
            <a:r>
              <a:rPr lang="en-US" sz="2000" b="1" dirty="0">
                <a:solidFill>
                  <a:srgbClr val="FF0000"/>
                </a:solidFill>
              </a:rPr>
              <a:t>(PO</a:t>
            </a:r>
            <a:r>
              <a:rPr lang="en-US" sz="1400" b="1" dirty="0">
                <a:solidFill>
                  <a:srgbClr val="FF0000"/>
                </a:solidFill>
              </a:rPr>
              <a:t>4</a:t>
            </a:r>
            <a:r>
              <a:rPr lang="en-US" sz="2000" b="1" dirty="0">
                <a:solidFill>
                  <a:srgbClr val="FF0000"/>
                </a:solidFill>
              </a:rPr>
              <a:t>)</a:t>
            </a:r>
            <a:r>
              <a:rPr lang="en-US" sz="1400" b="1" dirty="0">
                <a:solidFill>
                  <a:srgbClr val="FF0000"/>
                </a:solidFill>
              </a:rPr>
              <a:t>6</a:t>
            </a:r>
            <a:r>
              <a:rPr lang="en-US" sz="2000" b="1" dirty="0">
                <a:solidFill>
                  <a:srgbClr val="FF0000"/>
                </a:solidFill>
              </a:rPr>
              <a:t>(OH)</a:t>
            </a:r>
            <a:r>
              <a:rPr lang="en-US" sz="1400" b="1" dirty="0">
                <a:solidFill>
                  <a:srgbClr val="FF0000"/>
                </a:solidFill>
              </a:rPr>
              <a:t>2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Stoichiometry </a:t>
            </a:r>
            <a:r>
              <a:rPr lang="en-US" dirty="0" err="1"/>
              <a:t>Ca</a:t>
            </a:r>
            <a:r>
              <a:rPr lang="en-US" dirty="0"/>
              <a:t>/P ratio: </a:t>
            </a:r>
            <a:r>
              <a:rPr lang="en-US" dirty="0">
                <a:solidFill>
                  <a:srgbClr val="0000FF"/>
                </a:solidFill>
              </a:rPr>
              <a:t>1.67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Natural bone composed of only 20% OH</a:t>
            </a:r>
            <a:r>
              <a:rPr lang="en-US" baseline="30000" dirty="0"/>
              <a:t>-</a:t>
            </a:r>
            <a:r>
              <a:rPr lang="en-US" dirty="0"/>
              <a:t> ions and 3 - 8% CO</a:t>
            </a:r>
            <a:r>
              <a:rPr lang="en-US" sz="1200" dirty="0"/>
              <a:t>3</a:t>
            </a:r>
            <a:r>
              <a:rPr lang="en-US" baseline="30000" dirty="0"/>
              <a:t>2- </a:t>
            </a:r>
            <a:r>
              <a:rPr lang="en-US" dirty="0"/>
              <a:t>ions present in HA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 err="1">
                <a:solidFill>
                  <a:srgbClr val="0000FF"/>
                </a:solidFill>
              </a:rPr>
              <a:t>Fluoroapatite</a:t>
            </a:r>
            <a:r>
              <a:rPr lang="en-US" dirty="0"/>
              <a:t> is </a:t>
            </a:r>
            <a:r>
              <a:rPr lang="en-US" dirty="0">
                <a:solidFill>
                  <a:srgbClr val="0000FF"/>
                </a:solidFill>
              </a:rPr>
              <a:t>more stable </a:t>
            </a:r>
            <a:r>
              <a:rPr lang="en-US" dirty="0"/>
              <a:t>than HA but </a:t>
            </a:r>
            <a:r>
              <a:rPr lang="en-US" dirty="0">
                <a:solidFill>
                  <a:srgbClr val="0000FF"/>
                </a:solidFill>
              </a:rPr>
              <a:t>less bioactive</a:t>
            </a:r>
            <a:r>
              <a:rPr lang="en-US" dirty="0"/>
              <a:t>; </a:t>
            </a:r>
            <a:r>
              <a:rPr lang="en-US" dirty="0">
                <a:solidFill>
                  <a:srgbClr val="0000FF"/>
                </a:solidFill>
              </a:rPr>
              <a:t>carbonated HA </a:t>
            </a:r>
            <a:r>
              <a:rPr lang="en-US" dirty="0"/>
              <a:t>is </a:t>
            </a:r>
            <a:r>
              <a:rPr lang="en-US" dirty="0">
                <a:solidFill>
                  <a:srgbClr val="0000FF"/>
                </a:solidFill>
              </a:rPr>
              <a:t>more soluble</a:t>
            </a:r>
            <a:r>
              <a:rPr lang="en-US" dirty="0"/>
              <a:t> and </a:t>
            </a:r>
            <a:r>
              <a:rPr lang="en-US" dirty="0">
                <a:solidFill>
                  <a:srgbClr val="0000FF"/>
                </a:solidFill>
              </a:rPr>
              <a:t>more bioactive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FF"/>
                </a:solidFill>
              </a:rPr>
              <a:t>Crystal lattice of HA </a:t>
            </a:r>
            <a:r>
              <a:rPr lang="en-US" dirty="0"/>
              <a:t>can be modified for </a:t>
            </a:r>
            <a:r>
              <a:rPr lang="en-US" dirty="0">
                <a:solidFill>
                  <a:srgbClr val="0000FF"/>
                </a:solidFill>
              </a:rPr>
              <a:t>ions substitution</a:t>
            </a:r>
            <a:r>
              <a:rPr lang="en-US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Metal </a:t>
            </a:r>
            <a:r>
              <a:rPr lang="en-US" dirty="0" err="1"/>
              <a:t>cation</a:t>
            </a:r>
            <a:r>
              <a:rPr lang="en-US" dirty="0"/>
              <a:t> (Ag</a:t>
            </a:r>
            <a:r>
              <a:rPr lang="en-US" baseline="30000" dirty="0"/>
              <a:t>2+</a:t>
            </a:r>
            <a:r>
              <a:rPr lang="en-US" dirty="0"/>
              <a:t>, Mg</a:t>
            </a:r>
            <a:r>
              <a:rPr lang="en-US" baseline="30000" dirty="0"/>
              <a:t>2+</a:t>
            </a:r>
            <a:r>
              <a:rPr lang="en-US" dirty="0"/>
              <a:t>, Na</a:t>
            </a:r>
            <a:r>
              <a:rPr lang="en-US" baseline="30000" dirty="0"/>
              <a:t>2+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) will substitute Ca</a:t>
            </a:r>
            <a:r>
              <a:rPr lang="en-US" baseline="30000" dirty="0"/>
              <a:t>2+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Anion (CO</a:t>
            </a:r>
            <a:r>
              <a:rPr lang="en-US" sz="1200" dirty="0"/>
              <a:t>3</a:t>
            </a:r>
            <a:r>
              <a:rPr lang="en-US" baseline="30000" dirty="0"/>
              <a:t>2-</a:t>
            </a:r>
            <a:r>
              <a:rPr lang="en-US" dirty="0"/>
              <a:t>, SO</a:t>
            </a:r>
            <a:r>
              <a:rPr lang="en-US" sz="1200" dirty="0"/>
              <a:t>4</a:t>
            </a:r>
            <a:r>
              <a:rPr lang="en-US" baseline="30000" dirty="0"/>
              <a:t>2-</a:t>
            </a:r>
            <a:r>
              <a:rPr lang="en-US" dirty="0"/>
              <a:t>, SiO</a:t>
            </a:r>
            <a:r>
              <a:rPr lang="en-US" sz="1200" dirty="0"/>
              <a:t>4</a:t>
            </a:r>
            <a:r>
              <a:rPr lang="en-US" baseline="30000" dirty="0"/>
              <a:t>4-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) will substitute PO</a:t>
            </a:r>
            <a:r>
              <a:rPr lang="en-US" sz="1200" dirty="0"/>
              <a:t>4</a:t>
            </a:r>
            <a:r>
              <a:rPr lang="en-US" baseline="30000" dirty="0"/>
              <a:t>3-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Solubility and bioactivity of HA depends on: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Crystal lattice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Substitution/dopant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dirty="0" err="1"/>
              <a:t>Ca</a:t>
            </a:r>
            <a:r>
              <a:rPr lang="en-US" dirty="0"/>
              <a:t>/P ratio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dirty="0" err="1"/>
              <a:t>Crystallinity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627784" y="4277713"/>
            <a:ext cx="4104456" cy="1887591"/>
          </a:xfrm>
          <a:prstGeom prst="roundRect">
            <a:avLst/>
          </a:prstGeom>
          <a:solidFill>
            <a:srgbClr val="CC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6021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sp>
        <p:nvSpPr>
          <p:cNvPr id="86022" name="Rectangle 1"/>
          <p:cNvSpPr>
            <a:spLocks noChangeArrowheads="1"/>
          </p:cNvSpPr>
          <p:nvPr/>
        </p:nvSpPr>
        <p:spPr bwMode="auto">
          <a:xfrm>
            <a:off x="2992438" y="233363"/>
            <a:ext cx="42433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Calcium Phosphate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87388" y="1173163"/>
            <a:ext cx="8318500" cy="314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 err="1">
                <a:solidFill>
                  <a:srgbClr val="FF0000"/>
                </a:solidFill>
              </a:rPr>
              <a:t>Tricalcium</a:t>
            </a:r>
            <a:r>
              <a:rPr lang="en-US" sz="2000" b="1" dirty="0">
                <a:solidFill>
                  <a:srgbClr val="FF0000"/>
                </a:solidFill>
              </a:rPr>
              <a:t> phosphate (TCP) – Ca</a:t>
            </a:r>
            <a:r>
              <a:rPr lang="en-US" sz="1400" b="1" dirty="0">
                <a:solidFill>
                  <a:srgbClr val="FF0000"/>
                </a:solidFill>
              </a:rPr>
              <a:t>3</a:t>
            </a:r>
            <a:r>
              <a:rPr lang="en-US" sz="2000" b="1" dirty="0">
                <a:solidFill>
                  <a:srgbClr val="FF0000"/>
                </a:solidFill>
              </a:rPr>
              <a:t>(PO</a:t>
            </a:r>
            <a:r>
              <a:rPr lang="en-US" sz="1400" b="1" dirty="0">
                <a:solidFill>
                  <a:srgbClr val="FF0000"/>
                </a:solidFill>
              </a:rPr>
              <a:t>4</a:t>
            </a:r>
            <a:r>
              <a:rPr lang="en-US" sz="2000" b="1" dirty="0">
                <a:solidFill>
                  <a:srgbClr val="FF0000"/>
                </a:solidFill>
              </a:rPr>
              <a:t>)</a:t>
            </a:r>
            <a:r>
              <a:rPr lang="en-US" sz="1400" b="1" dirty="0">
                <a:solidFill>
                  <a:srgbClr val="FF0000"/>
                </a:solidFill>
              </a:rPr>
              <a:t>2</a:t>
            </a:r>
            <a:endParaRPr lang="en-US" sz="2000" dirty="0"/>
          </a:p>
          <a:p>
            <a:pPr>
              <a:defRPr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There are three polymorphic structures: </a:t>
            </a:r>
            <a:r>
              <a:rPr lang="el-GR" sz="2000" dirty="0">
                <a:solidFill>
                  <a:srgbClr val="0000FF"/>
                </a:solidFill>
              </a:rPr>
              <a:t>α</a:t>
            </a:r>
            <a:r>
              <a:rPr lang="en-US" sz="2000" dirty="0">
                <a:solidFill>
                  <a:srgbClr val="0000FF"/>
                </a:solidFill>
              </a:rPr>
              <a:t>-TCP, ß-TCP, </a:t>
            </a:r>
            <a:r>
              <a:rPr lang="el-GR" sz="2000" dirty="0">
                <a:solidFill>
                  <a:srgbClr val="0000FF"/>
                </a:solidFill>
              </a:rPr>
              <a:t>α</a:t>
            </a:r>
            <a:r>
              <a:rPr lang="en-US" sz="2000" dirty="0">
                <a:solidFill>
                  <a:srgbClr val="0000FF"/>
                </a:solidFill>
              </a:rPr>
              <a:t>’-TCP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Higher </a:t>
            </a:r>
            <a:r>
              <a:rPr lang="en-US" sz="2000" dirty="0" err="1"/>
              <a:t>resorption</a:t>
            </a:r>
            <a:r>
              <a:rPr lang="en-US" sz="2000" dirty="0"/>
              <a:t> compared to other </a:t>
            </a:r>
            <a:r>
              <a:rPr lang="en-US" sz="2000" dirty="0" err="1"/>
              <a:t>CaP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Commonly used as </a:t>
            </a:r>
            <a:r>
              <a:rPr lang="en-US" sz="2000" dirty="0">
                <a:solidFill>
                  <a:srgbClr val="0000FF"/>
                </a:solidFill>
              </a:rPr>
              <a:t>bone graft materials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err="1"/>
              <a:t>Ca</a:t>
            </a:r>
            <a:r>
              <a:rPr lang="en-US" sz="2000" dirty="0"/>
              <a:t>/P ratio: 1.5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86024" name="TextBox 4"/>
          <p:cNvSpPr txBox="1">
            <a:spLocks noChangeArrowheads="1"/>
          </p:cNvSpPr>
          <p:nvPr/>
        </p:nvSpPr>
        <p:spPr bwMode="auto">
          <a:xfrm>
            <a:off x="539750" y="4313238"/>
            <a:ext cx="8466138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/>
              <a:t>Rate of calcium dissolution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000"/>
              <a:t>TTCP </a:t>
            </a:r>
            <a:r>
              <a:rPr lang="en-US" sz="2800" b="1">
                <a:solidFill>
                  <a:srgbClr val="00B0F0"/>
                </a:solidFill>
              </a:rPr>
              <a:t>&gt;</a:t>
            </a:r>
            <a:r>
              <a:rPr lang="en-US" sz="2000"/>
              <a:t> </a:t>
            </a:r>
            <a:r>
              <a:rPr lang="el-GR" sz="2000"/>
              <a:t>α</a:t>
            </a:r>
            <a:r>
              <a:rPr lang="en-US" sz="2000"/>
              <a:t>-TCP </a:t>
            </a:r>
            <a:r>
              <a:rPr lang="en-US" sz="2800" b="1">
                <a:solidFill>
                  <a:srgbClr val="00B0F0"/>
                </a:solidFill>
              </a:rPr>
              <a:t>&gt;</a:t>
            </a:r>
            <a:r>
              <a:rPr lang="en-US" sz="2000"/>
              <a:t> ß-TCP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sz="200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000"/>
              <a:t>Rate of phosphate dissolution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l-GR" sz="2000"/>
              <a:t>α</a:t>
            </a:r>
            <a:r>
              <a:rPr lang="en-US" sz="2000"/>
              <a:t>-TCP </a:t>
            </a:r>
            <a:r>
              <a:rPr lang="en-US" sz="2800" b="1">
                <a:solidFill>
                  <a:srgbClr val="00B0F0"/>
                </a:solidFill>
              </a:rPr>
              <a:t>&gt;</a:t>
            </a:r>
            <a:r>
              <a:rPr lang="en-US" sz="2000"/>
              <a:t> ß-TCP </a:t>
            </a:r>
            <a:r>
              <a:rPr lang="en-US" sz="2800" b="1">
                <a:solidFill>
                  <a:srgbClr val="00B0F0"/>
                </a:solidFill>
              </a:rPr>
              <a:t>&gt; </a:t>
            </a:r>
            <a:r>
              <a:rPr lang="en-US" sz="2000"/>
              <a:t>TTCP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sz="2000"/>
          </a:p>
          <a:p>
            <a:pPr algn="ctr">
              <a:spcBef>
                <a:spcPct val="0"/>
              </a:spcBef>
              <a:buFontTx/>
              <a:buNone/>
            </a:pPr>
            <a:endParaRPr lang="en-US" sz="2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169170" y="1258983"/>
            <a:ext cx="3724005" cy="1017889"/>
          </a:xfrm>
          <a:prstGeom prst="roundRect">
            <a:avLst/>
          </a:prstGeom>
          <a:solidFill>
            <a:srgbClr val="CC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8069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sp>
        <p:nvSpPr>
          <p:cNvPr id="88070" name="Rectangle 1"/>
          <p:cNvSpPr>
            <a:spLocks noChangeArrowheads="1"/>
          </p:cNvSpPr>
          <p:nvPr/>
        </p:nvSpPr>
        <p:spPr bwMode="auto">
          <a:xfrm>
            <a:off x="2979738" y="382588"/>
            <a:ext cx="4244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Calcium Phosphate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68313" y="1187450"/>
            <a:ext cx="532447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/>
              <a:t>Example of XRD spectra: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FF0000"/>
                </a:solidFill>
              </a:rPr>
              <a:t>Hydroxyapatite</a:t>
            </a:r>
            <a:r>
              <a:rPr lang="en-US" sz="2000" dirty="0"/>
              <a:t> (HA) – Ca</a:t>
            </a:r>
            <a:r>
              <a:rPr lang="en-US" sz="1400" dirty="0"/>
              <a:t>10</a:t>
            </a:r>
            <a:r>
              <a:rPr lang="en-US" sz="2000" dirty="0"/>
              <a:t>(PO</a:t>
            </a:r>
            <a:r>
              <a:rPr lang="en-US" sz="1400" dirty="0"/>
              <a:t>4</a:t>
            </a:r>
            <a:r>
              <a:rPr lang="en-US" sz="2000" dirty="0"/>
              <a:t>)</a:t>
            </a:r>
            <a:r>
              <a:rPr lang="en-US" sz="1400" dirty="0"/>
              <a:t>6(</a:t>
            </a:r>
            <a:r>
              <a:rPr lang="en-US" sz="2000" dirty="0"/>
              <a:t>OH)</a:t>
            </a:r>
            <a:r>
              <a:rPr lang="en-US" sz="1400" dirty="0"/>
              <a:t>2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solidFill>
                  <a:srgbClr val="FF0000"/>
                </a:solidFill>
              </a:rPr>
              <a:t>Tricalcium</a:t>
            </a:r>
            <a:r>
              <a:rPr lang="en-US" sz="2000" dirty="0">
                <a:solidFill>
                  <a:srgbClr val="FF0000"/>
                </a:solidFill>
              </a:rPr>
              <a:t> phosphate </a:t>
            </a:r>
            <a:r>
              <a:rPr lang="en-US" sz="2000" dirty="0"/>
              <a:t>(TCP) – Ca</a:t>
            </a:r>
            <a:r>
              <a:rPr lang="en-US" sz="1400" dirty="0"/>
              <a:t>3</a:t>
            </a:r>
            <a:r>
              <a:rPr lang="en-US" sz="2000" dirty="0"/>
              <a:t>(PO</a:t>
            </a:r>
            <a:r>
              <a:rPr lang="en-US" sz="1400" dirty="0"/>
              <a:t>4</a:t>
            </a:r>
            <a:r>
              <a:rPr lang="en-US" sz="2000" dirty="0"/>
              <a:t>)</a:t>
            </a:r>
            <a:r>
              <a:rPr lang="en-US" sz="1400" dirty="0"/>
              <a:t>2</a:t>
            </a:r>
            <a:endParaRPr lang="en-US" sz="2000" dirty="0"/>
          </a:p>
          <a:p>
            <a:pPr>
              <a:defRPr/>
            </a:pPr>
            <a:endParaRPr lang="en-US" sz="2000" dirty="0"/>
          </a:p>
        </p:txBody>
      </p:sp>
      <p:pic>
        <p:nvPicPr>
          <p:cNvPr id="88072" name="Picture 2" descr="Image 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544763"/>
            <a:ext cx="4365625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3" name="Rectangle 7"/>
          <p:cNvSpPr>
            <a:spLocks noChangeArrowheads="1"/>
          </p:cNvSpPr>
          <p:nvPr/>
        </p:nvSpPr>
        <p:spPr bwMode="auto">
          <a:xfrm>
            <a:off x="101600" y="5935663"/>
            <a:ext cx="88630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sz="1100">
                <a:solidFill>
                  <a:srgbClr val="0000FF"/>
                </a:solidFill>
                <a:latin typeface="Droid Serif"/>
              </a:rPr>
              <a:t>D. S. H. Lee, Y. Pai, S. Chang</a:t>
            </a:r>
            <a:r>
              <a:rPr lang="en-US" sz="1100">
                <a:solidFill>
                  <a:srgbClr val="0000FF"/>
                </a:solidFill>
                <a:latin typeface="Droid Serif"/>
              </a:rPr>
              <a:t>in, “Effect of thermal treatment of the hydroxyapatite powders on the micropore and microstructure of porous biphasic calcium phosphate composite granules”, </a:t>
            </a:r>
            <a:r>
              <a:rPr lang="en-US" sz="1100" i="1">
                <a:solidFill>
                  <a:srgbClr val="0000FF"/>
                </a:solidFill>
                <a:latin typeface="Droid Serif"/>
              </a:rPr>
              <a:t>Journal of Biomaterials and Nanobiotechnology</a:t>
            </a:r>
            <a:r>
              <a:rPr lang="en-US" sz="1100">
                <a:solidFill>
                  <a:srgbClr val="0000FF"/>
                </a:solidFill>
                <a:latin typeface="Droid Serif"/>
              </a:rPr>
              <a:t>, vol. 4, pp. 1-5, 2013.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1100">
                <a:solidFill>
                  <a:srgbClr val="0000FF"/>
                </a:solidFill>
              </a:rPr>
              <a:t>C. Piconi, “Ceramics – Inert ceramics”, Comprehensive Biomaterials: Metallic, Ceramic and Polymeric Biomaterials, P. Ducheyne, Elsevier Ltd, 2011.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1100">
              <a:solidFill>
                <a:srgbClr val="0000FF"/>
              </a:solidFill>
            </a:endParaRPr>
          </a:p>
        </p:txBody>
      </p:sp>
      <p:sp>
        <p:nvSpPr>
          <p:cNvPr id="88074" name="TextBox 1"/>
          <p:cNvSpPr txBox="1">
            <a:spLocks noChangeArrowheads="1"/>
          </p:cNvSpPr>
          <p:nvPr/>
        </p:nvSpPr>
        <p:spPr bwMode="auto">
          <a:xfrm>
            <a:off x="5148263" y="1444625"/>
            <a:ext cx="3816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800"/>
              <a:t>Specific compound determination can be done by referring to </a:t>
            </a:r>
            <a:r>
              <a:rPr lang="en-US" sz="1800" b="1">
                <a:solidFill>
                  <a:srgbClr val="FF0000"/>
                </a:solidFill>
              </a:rPr>
              <a:t>JCPDS </a:t>
            </a:r>
            <a:r>
              <a:rPr lang="en-US" sz="1800"/>
              <a:t>data</a:t>
            </a:r>
          </a:p>
        </p:txBody>
      </p:sp>
      <p:pic>
        <p:nvPicPr>
          <p:cNvPr id="8807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582863"/>
            <a:ext cx="4038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sp>
        <p:nvSpPr>
          <p:cNvPr id="90115" name="Rectangle 1"/>
          <p:cNvSpPr>
            <a:spLocks noChangeArrowheads="1"/>
          </p:cNvSpPr>
          <p:nvPr/>
        </p:nvSpPr>
        <p:spPr bwMode="auto">
          <a:xfrm>
            <a:off x="2741613" y="330200"/>
            <a:ext cx="4244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Calcium Phosphate</a:t>
            </a:r>
          </a:p>
        </p:txBody>
      </p:sp>
      <p:pic>
        <p:nvPicPr>
          <p:cNvPr id="9011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474788"/>
            <a:ext cx="5807075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7" name="Rectangle 1"/>
          <p:cNvSpPr>
            <a:spLocks noChangeArrowheads="1"/>
          </p:cNvSpPr>
          <p:nvPr/>
        </p:nvSpPr>
        <p:spPr bwMode="auto">
          <a:xfrm>
            <a:off x="179388" y="6237288"/>
            <a:ext cx="9144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sz="1100">
                <a:solidFill>
                  <a:srgbClr val="0000FF"/>
                </a:solidFill>
              </a:rPr>
              <a:t>C. Piconi, “Ceramics – Inert ceramics”, Comprehensive Biomaterials: Metallic, Ceramic and Polymeric Biomaterials, P. Ducheyne, Elsevier Ltd, 2011.</a:t>
            </a:r>
          </a:p>
          <a:p>
            <a:endParaRPr lang="en-US" sz="1100">
              <a:solidFill>
                <a:srgbClr val="0000FF"/>
              </a:solidFill>
            </a:endParaRPr>
          </a:p>
        </p:txBody>
      </p:sp>
      <p:sp>
        <p:nvSpPr>
          <p:cNvPr id="90118" name="TextBox 4"/>
          <p:cNvSpPr txBox="1">
            <a:spLocks noChangeArrowheads="1"/>
          </p:cNvSpPr>
          <p:nvPr/>
        </p:nvSpPr>
        <p:spPr bwMode="auto">
          <a:xfrm>
            <a:off x="1979613" y="5435600"/>
            <a:ext cx="4987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>
                <a:solidFill>
                  <a:srgbClr val="A50021"/>
                </a:solidFill>
              </a:rPr>
              <a:t>Low ilog K</a:t>
            </a:r>
            <a:r>
              <a:rPr lang="en-US" sz="1400" i="1">
                <a:solidFill>
                  <a:srgbClr val="A50021"/>
                </a:solidFill>
              </a:rPr>
              <a:t>sp</a:t>
            </a:r>
            <a:r>
              <a:rPr lang="en-US">
                <a:solidFill>
                  <a:srgbClr val="A50021"/>
                </a:solidFill>
              </a:rPr>
              <a:t> value : High solubility and degradation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sp>
        <p:nvSpPr>
          <p:cNvPr id="92163" name="Rectangle 1"/>
          <p:cNvSpPr>
            <a:spLocks noChangeArrowheads="1"/>
          </p:cNvSpPr>
          <p:nvPr/>
        </p:nvSpPr>
        <p:spPr bwMode="auto">
          <a:xfrm>
            <a:off x="2992438" y="233363"/>
            <a:ext cx="42433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Calcium Phosphate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-972616" y="941136"/>
          <a:ext cx="835292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2165" name="TextBox 3"/>
          <p:cNvSpPr txBox="1">
            <a:spLocks noChangeArrowheads="1"/>
          </p:cNvSpPr>
          <p:nvPr/>
        </p:nvSpPr>
        <p:spPr bwMode="auto">
          <a:xfrm>
            <a:off x="6011863" y="1484313"/>
            <a:ext cx="2844800" cy="440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000"/>
              <a:t>All methods involve the </a:t>
            </a:r>
            <a:r>
              <a:rPr lang="en-US" sz="2000">
                <a:solidFill>
                  <a:srgbClr val="0000FF"/>
                </a:solidFill>
              </a:rPr>
              <a:t>combination of calcium precursor and phosphorus precursor</a:t>
            </a:r>
          </a:p>
          <a:p>
            <a:pPr>
              <a:spcBef>
                <a:spcPct val="0"/>
              </a:spcBef>
            </a:pPr>
            <a:endParaRPr lang="en-US" sz="2000"/>
          </a:p>
          <a:p>
            <a:pPr>
              <a:spcBef>
                <a:spcPct val="0"/>
              </a:spcBef>
            </a:pPr>
            <a:r>
              <a:rPr lang="en-US" sz="2000"/>
              <a:t>CaP powders will be </a:t>
            </a:r>
            <a:r>
              <a:rPr lang="en-US" sz="2000">
                <a:solidFill>
                  <a:srgbClr val="0000FF"/>
                </a:solidFill>
              </a:rPr>
              <a:t>dried</a:t>
            </a:r>
            <a:r>
              <a:rPr lang="en-US" sz="2000"/>
              <a:t> to remove excess water or to evaporate solvent</a:t>
            </a:r>
          </a:p>
          <a:p>
            <a:pPr>
              <a:spcBef>
                <a:spcPct val="0"/>
              </a:spcBef>
            </a:pPr>
            <a:endParaRPr lang="en-US" sz="2000"/>
          </a:p>
          <a:p>
            <a:pPr>
              <a:spcBef>
                <a:spcPct val="0"/>
              </a:spcBef>
            </a:pPr>
            <a:r>
              <a:rPr lang="en-US" sz="2000"/>
              <a:t>Finally, the powders will be </a:t>
            </a:r>
            <a:r>
              <a:rPr lang="en-US" sz="2000">
                <a:solidFill>
                  <a:srgbClr val="0000FF"/>
                </a:solidFill>
              </a:rPr>
              <a:t>sintered</a:t>
            </a:r>
            <a:r>
              <a:rPr lang="en-US" sz="2000"/>
              <a:t> to improve its crystallinity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sp>
        <p:nvSpPr>
          <p:cNvPr id="94211" name="Rectangle 1"/>
          <p:cNvSpPr>
            <a:spLocks noChangeArrowheads="1"/>
          </p:cNvSpPr>
          <p:nvPr/>
        </p:nvSpPr>
        <p:spPr bwMode="auto">
          <a:xfrm>
            <a:off x="2962275" y="0"/>
            <a:ext cx="4244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Calcium Phosphate</a:t>
            </a:r>
          </a:p>
        </p:txBody>
      </p:sp>
      <p:sp>
        <p:nvSpPr>
          <p:cNvPr id="94212" name="Rectangle 1"/>
          <p:cNvSpPr>
            <a:spLocks noChangeArrowheads="1"/>
          </p:cNvSpPr>
          <p:nvPr/>
        </p:nvSpPr>
        <p:spPr bwMode="auto">
          <a:xfrm>
            <a:off x="179388" y="6237288"/>
            <a:ext cx="9144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sz="1100">
                <a:solidFill>
                  <a:srgbClr val="0000FF"/>
                </a:solidFill>
              </a:rPr>
              <a:t>C. Piconi, “Ceramics – Inert ceramics”, Comprehensive Biomaterials: Metallic, Ceramic and Polymeric Biomaterials, P. Ducheyne, Elsevier Ltd, 2011.</a:t>
            </a:r>
          </a:p>
          <a:p>
            <a:endParaRPr lang="en-US" sz="1100">
              <a:solidFill>
                <a:srgbClr val="0000FF"/>
              </a:solidFill>
            </a:endParaRPr>
          </a:p>
        </p:txBody>
      </p:sp>
      <p:sp>
        <p:nvSpPr>
          <p:cNvPr id="94213" name="TextBox 4"/>
          <p:cNvSpPr txBox="1">
            <a:spLocks noChangeArrowheads="1"/>
          </p:cNvSpPr>
          <p:nvPr/>
        </p:nvSpPr>
        <p:spPr bwMode="auto">
          <a:xfrm>
            <a:off x="468313" y="2781300"/>
            <a:ext cx="17954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sz="2000">
                <a:solidFill>
                  <a:srgbClr val="A50021"/>
                </a:solidFill>
              </a:rPr>
              <a:t>Thermal </a:t>
            </a:r>
          </a:p>
          <a:p>
            <a:r>
              <a:rPr lang="en-US" sz="2000">
                <a:solidFill>
                  <a:srgbClr val="A50021"/>
                </a:solidFill>
              </a:rPr>
              <a:t>decomposition </a:t>
            </a:r>
          </a:p>
          <a:p>
            <a:r>
              <a:rPr lang="en-US" sz="2000">
                <a:solidFill>
                  <a:srgbClr val="A50021"/>
                </a:solidFill>
              </a:rPr>
              <a:t>of CaP</a:t>
            </a:r>
          </a:p>
        </p:txBody>
      </p:sp>
      <p:pic>
        <p:nvPicPr>
          <p:cNvPr id="9421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646113"/>
            <a:ext cx="6176962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Image 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1"/>
          <a:stretch>
            <a:fillRect/>
          </a:stretch>
        </p:blipFill>
        <p:spPr bwMode="auto">
          <a:xfrm>
            <a:off x="4568825" y="3695700"/>
            <a:ext cx="4508500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2287588" y="409575"/>
            <a:ext cx="58689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Introduction to Bioceramic</a:t>
            </a:r>
          </a:p>
        </p:txBody>
      </p:sp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812800" y="3373438"/>
            <a:ext cx="3305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rgbClr val="FF0000"/>
                </a:solidFill>
              </a:rPr>
              <a:t>Implantable ceramic </a:t>
            </a:r>
          </a:p>
        </p:txBody>
      </p:sp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6350" y="5827713"/>
            <a:ext cx="87058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100">
                <a:solidFill>
                  <a:srgbClr val="0000FF"/>
                </a:solidFill>
                <a:hlinkClick r:id="rId4"/>
              </a:rPr>
              <a:t>http://www.ceramisys.com/bone_graft_substitutes.html</a:t>
            </a:r>
            <a:endParaRPr lang="en-US" sz="110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1100">
                <a:solidFill>
                  <a:srgbClr val="0000FF"/>
                </a:solidFill>
                <a:hlinkClick r:id="rId5"/>
              </a:rPr>
              <a:t>http://tlzzirconia.blogspot.my/</a:t>
            </a:r>
            <a:endParaRPr lang="en-US" sz="110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1100">
                <a:solidFill>
                  <a:srgbClr val="0000FF"/>
                </a:solidFill>
                <a:hlinkClick r:id="rId6"/>
              </a:rPr>
              <a:t>http://apsmaterials.com/biomedical/</a:t>
            </a:r>
            <a:endParaRPr lang="en-US" sz="110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1100">
                <a:solidFill>
                  <a:srgbClr val="0000FF"/>
                </a:solidFill>
              </a:rPr>
              <a:t>http://siddharthatrust.com/2013/04/bone-cement-in-orthopaedics-powerpoint-presentation/</a:t>
            </a:r>
          </a:p>
        </p:txBody>
      </p:sp>
      <p:pic>
        <p:nvPicPr>
          <p:cNvPr id="10247" name="Picture 4" descr="Image resul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8" r="56461"/>
          <a:stretch>
            <a:fillRect/>
          </a:stretch>
        </p:blipFill>
        <p:spPr bwMode="auto">
          <a:xfrm>
            <a:off x="5903913" y="1511300"/>
            <a:ext cx="29718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6" descr="Image resul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3765550"/>
            <a:ext cx="3217863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0" descr="Image resul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1" r="16254"/>
          <a:stretch>
            <a:fillRect/>
          </a:stretch>
        </p:blipFill>
        <p:spPr bwMode="auto">
          <a:xfrm>
            <a:off x="4087813" y="1193800"/>
            <a:ext cx="2087562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TextBox 2"/>
          <p:cNvSpPr txBox="1">
            <a:spLocks noChangeArrowheads="1"/>
          </p:cNvSpPr>
          <p:nvPr/>
        </p:nvSpPr>
        <p:spPr bwMode="auto">
          <a:xfrm>
            <a:off x="4589463" y="3063875"/>
            <a:ext cx="1292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>
                <a:solidFill>
                  <a:srgbClr val="A50021"/>
                </a:solidFill>
              </a:rPr>
              <a:t>Bone cement</a:t>
            </a:r>
          </a:p>
        </p:txBody>
      </p:sp>
      <p:sp>
        <p:nvSpPr>
          <p:cNvPr id="10251" name="TextBox 11"/>
          <p:cNvSpPr txBox="1">
            <a:spLocks noChangeArrowheads="1"/>
          </p:cNvSpPr>
          <p:nvPr/>
        </p:nvSpPr>
        <p:spPr bwMode="auto">
          <a:xfrm>
            <a:off x="7716838" y="1155700"/>
            <a:ext cx="13065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>
                <a:solidFill>
                  <a:srgbClr val="A50021"/>
                </a:solidFill>
              </a:rPr>
              <a:t>Bone scaffold</a:t>
            </a:r>
          </a:p>
        </p:txBody>
      </p:sp>
      <p:sp>
        <p:nvSpPr>
          <p:cNvPr id="10252" name="TextBox 12"/>
          <p:cNvSpPr txBox="1">
            <a:spLocks noChangeArrowheads="1"/>
          </p:cNvSpPr>
          <p:nvPr/>
        </p:nvSpPr>
        <p:spPr bwMode="auto">
          <a:xfrm>
            <a:off x="2662238" y="5195888"/>
            <a:ext cx="15970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>
                <a:solidFill>
                  <a:srgbClr val="A50021"/>
                </a:solidFill>
              </a:rPr>
              <a:t>Prosthesis crown</a:t>
            </a:r>
          </a:p>
        </p:txBody>
      </p:sp>
      <p:sp>
        <p:nvSpPr>
          <p:cNvPr id="10253" name="TextBox 13"/>
          <p:cNvSpPr txBox="1">
            <a:spLocks noChangeArrowheads="1"/>
          </p:cNvSpPr>
          <p:nvPr/>
        </p:nvSpPr>
        <p:spPr bwMode="auto">
          <a:xfrm>
            <a:off x="7539038" y="3767138"/>
            <a:ext cx="1481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>
                <a:solidFill>
                  <a:srgbClr val="A50021"/>
                </a:solidFill>
              </a:rPr>
              <a:t>Implant coating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34541" y="1376383"/>
            <a:ext cx="3508160" cy="1772048"/>
          </a:xfrm>
          <a:prstGeom prst="rect">
            <a:avLst/>
          </a:prstGeom>
          <a:solidFill>
            <a:srgbClr val="CCFF6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en-US" sz="2400" b="1" u="sng" dirty="0" err="1" smtClean="0">
                <a:solidFill>
                  <a:srgbClr val="FF0000"/>
                </a:solidFill>
              </a:rPr>
              <a:t>Bioceramic</a:t>
            </a:r>
            <a:endParaRPr lang="en-US" altLang="en-US" sz="2400" b="1" u="sng" dirty="0" smtClean="0">
              <a:solidFill>
                <a:srgbClr val="FF0000"/>
              </a:solidFill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solidFill>
                  <a:srgbClr val="0000FF"/>
                </a:solidFill>
              </a:rPr>
              <a:t>The class of ceramics used for repair and replacement of diseased and damaged parts of the organ.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endParaRPr lang="en-US" altLang="en-US" sz="2400" dirty="0" smtClean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2320925" y="549275"/>
            <a:ext cx="5868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Introduction to Bioceramic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057400" y="4953000"/>
            <a:ext cx="3475038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2" eaLnBrk="1" hangingPunct="1">
              <a:lnSpc>
                <a:spcPct val="90000"/>
              </a:lnSpc>
              <a:buFontTx/>
              <a:buChar char="•"/>
            </a:pPr>
            <a:endParaRPr lang="en-US" sz="20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539552" y="1556792"/>
          <a:ext cx="9289032" cy="6068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1844675" y="5695950"/>
            <a:ext cx="425450" cy="360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1862138" y="525463"/>
            <a:ext cx="58689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Introduction to Bioceramic</a:t>
            </a:r>
          </a:p>
        </p:txBody>
      </p:sp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539552" y="1314916"/>
          <a:ext cx="8110462" cy="2320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341" name="TextBox 3"/>
          <p:cNvSpPr txBox="1">
            <a:spLocks noChangeArrowheads="1"/>
          </p:cNvSpPr>
          <p:nvPr/>
        </p:nvSpPr>
        <p:spPr bwMode="auto">
          <a:xfrm>
            <a:off x="755650" y="3860800"/>
            <a:ext cx="28416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C00000"/>
                </a:solidFill>
              </a:rPr>
              <a:t>Alumina, Al</a:t>
            </a:r>
            <a:r>
              <a:rPr lang="en-US" sz="1200">
                <a:solidFill>
                  <a:srgbClr val="C00000"/>
                </a:solidFill>
              </a:rPr>
              <a:t>2</a:t>
            </a:r>
            <a:r>
              <a:rPr lang="en-US" sz="1800">
                <a:solidFill>
                  <a:srgbClr val="C00000"/>
                </a:solidFill>
              </a:rPr>
              <a:t>O</a:t>
            </a:r>
            <a:r>
              <a:rPr lang="en-US" sz="1200">
                <a:solidFill>
                  <a:srgbClr val="C00000"/>
                </a:solidFill>
              </a:rPr>
              <a:t>3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C00000"/>
                </a:solidFill>
              </a:rPr>
              <a:t>Zirconia, ZrO</a:t>
            </a:r>
            <a:r>
              <a:rPr lang="en-US" sz="1200">
                <a:solidFill>
                  <a:srgbClr val="C00000"/>
                </a:solidFill>
              </a:rPr>
              <a:t>2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C00000"/>
                </a:solidFill>
              </a:rPr>
              <a:t>Carbon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C00000"/>
                </a:solidFill>
              </a:rPr>
              <a:t>Sintered hydroxyapatite, HA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C00000"/>
                </a:solidFill>
              </a:rPr>
              <a:t>Silicon nitride, Si</a:t>
            </a:r>
            <a:r>
              <a:rPr lang="en-US" sz="1200">
                <a:solidFill>
                  <a:srgbClr val="C00000"/>
                </a:solidFill>
              </a:rPr>
              <a:t>3</a:t>
            </a:r>
            <a:r>
              <a:rPr lang="en-US" sz="1800">
                <a:solidFill>
                  <a:srgbClr val="C00000"/>
                </a:solidFill>
              </a:rPr>
              <a:t>N</a:t>
            </a:r>
            <a:r>
              <a:rPr lang="en-US" sz="1200">
                <a:solidFill>
                  <a:srgbClr val="C00000"/>
                </a:solidFill>
              </a:rPr>
              <a:t>4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C00000"/>
                </a:solidFill>
              </a:rPr>
              <a:t>Silicon carbide, SiC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C00000"/>
                </a:solidFill>
              </a:rPr>
              <a:t>Calcium aluminate, CaAl</a:t>
            </a:r>
            <a:r>
              <a:rPr lang="en-US" sz="1200">
                <a:solidFill>
                  <a:srgbClr val="C00000"/>
                </a:solidFill>
              </a:rPr>
              <a:t>2</a:t>
            </a:r>
            <a:r>
              <a:rPr lang="en-US" sz="1800">
                <a:solidFill>
                  <a:srgbClr val="C00000"/>
                </a:solidFill>
              </a:rPr>
              <a:t>O</a:t>
            </a:r>
            <a:r>
              <a:rPr lang="en-US" sz="120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4342" name="TextBox 9"/>
          <p:cNvSpPr txBox="1">
            <a:spLocks noChangeArrowheads="1"/>
          </p:cNvSpPr>
          <p:nvPr/>
        </p:nvSpPr>
        <p:spPr bwMode="auto">
          <a:xfrm>
            <a:off x="3851275" y="3860800"/>
            <a:ext cx="146208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008000"/>
                </a:solidFill>
              </a:rPr>
              <a:t>HA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008000"/>
                </a:solidFill>
              </a:rPr>
              <a:t>Bioglass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008000"/>
                </a:solidFill>
              </a:rPr>
              <a:t>Glass ceramic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sz="1200">
              <a:solidFill>
                <a:srgbClr val="008000"/>
              </a:solidFill>
            </a:endParaRPr>
          </a:p>
        </p:txBody>
      </p:sp>
      <p:sp>
        <p:nvSpPr>
          <p:cNvPr id="14343" name="TextBox 10"/>
          <p:cNvSpPr txBox="1">
            <a:spLocks noChangeArrowheads="1"/>
          </p:cNvSpPr>
          <p:nvPr/>
        </p:nvSpPr>
        <p:spPr bwMode="auto">
          <a:xfrm>
            <a:off x="5373688" y="3859213"/>
            <a:ext cx="3136900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FF9900"/>
                </a:solidFill>
              </a:rPr>
              <a:t>Calcium sulphate, CaSO</a:t>
            </a:r>
            <a:r>
              <a:rPr lang="en-US" sz="1200">
                <a:solidFill>
                  <a:srgbClr val="FF9900"/>
                </a:solidFill>
              </a:rPr>
              <a:t>4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FF9900"/>
                </a:solidFill>
              </a:rPr>
              <a:t>Coral calcium carbonate, CaCO</a:t>
            </a:r>
            <a:r>
              <a:rPr lang="en-US" sz="1200">
                <a:solidFill>
                  <a:srgbClr val="FF9900"/>
                </a:solidFill>
              </a:rPr>
              <a:t>3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FF9900"/>
                </a:solidFill>
              </a:rPr>
              <a:t>Calcium phosphate, CaP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l-GR" sz="1800">
                <a:solidFill>
                  <a:srgbClr val="FF9900"/>
                </a:solidFill>
              </a:rPr>
              <a:t>α</a:t>
            </a:r>
            <a:r>
              <a:rPr lang="en-US" sz="1800">
                <a:solidFill>
                  <a:srgbClr val="FF9900"/>
                </a:solidFill>
              </a:rPr>
              <a:t>-TCP, ß-TCP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FF9900"/>
                </a:solidFill>
              </a:rPr>
              <a:t>OCP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FF9900"/>
                </a:solidFill>
              </a:rPr>
              <a:t>DCP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FF9900"/>
                </a:solidFill>
              </a:rPr>
              <a:t>TTCP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2916238" y="450850"/>
            <a:ext cx="466566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Bioceramic Materials</a:t>
            </a:r>
          </a:p>
        </p:txBody>
      </p:sp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1076126" y="1428023"/>
          <a:ext cx="7970017" cy="5313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5868144" y="1484784"/>
            <a:ext cx="1277920" cy="1212402"/>
            <a:chOff x="2127726" y="632819"/>
            <a:chExt cx="1136220" cy="1191437"/>
          </a:xfrm>
          <a:solidFill>
            <a:srgbClr val="FFFF99"/>
          </a:solidFill>
        </p:grpSpPr>
        <p:sp>
          <p:nvSpPr>
            <p:cNvPr id="10" name="Oval 9"/>
            <p:cNvSpPr/>
            <p:nvPr/>
          </p:nvSpPr>
          <p:spPr>
            <a:xfrm>
              <a:off x="2127726" y="632819"/>
              <a:ext cx="1136220" cy="119143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0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4"/>
            <p:cNvSpPr/>
            <p:nvPr/>
          </p:nvSpPr>
          <p:spPr>
            <a:xfrm>
              <a:off x="2294122" y="807301"/>
              <a:ext cx="803428" cy="8424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" tIns="22860" rIns="22860" bIns="2286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Carbon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283968" y="3582912"/>
            <a:ext cx="1584176" cy="1451692"/>
            <a:chOff x="5536386" y="2004905"/>
            <a:chExt cx="1136220" cy="1191437"/>
          </a:xfrm>
          <a:solidFill>
            <a:srgbClr val="FFCCFF"/>
          </a:solidFill>
        </p:grpSpPr>
        <p:sp>
          <p:nvSpPr>
            <p:cNvPr id="13" name="Oval 12"/>
            <p:cNvSpPr/>
            <p:nvPr/>
          </p:nvSpPr>
          <p:spPr>
            <a:xfrm>
              <a:off x="5536386" y="2004905"/>
              <a:ext cx="1136220" cy="119143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0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4"/>
            <p:cNvSpPr/>
            <p:nvPr/>
          </p:nvSpPr>
          <p:spPr>
            <a:xfrm>
              <a:off x="5702782" y="2179386"/>
              <a:ext cx="803428" cy="8424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" tIns="22860" rIns="22860" bIns="2286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Other bio-ceramics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3995738" y="311150"/>
            <a:ext cx="19700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984807"/>
                </a:solidFill>
              </a:rPr>
              <a:t>Alumina</a:t>
            </a:r>
          </a:p>
        </p:txBody>
      </p:sp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7235825" y="4445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>
                <a:solidFill>
                  <a:srgbClr val="00CC99"/>
                </a:solidFill>
                <a:latin typeface="Adobe Caslon Pro Bold" panose="0205070206050A020403" pitchFamily="18" charset="0"/>
              </a:rPr>
              <a:t>Dr. Syafiqah Saidin</a:t>
            </a: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654050" y="1241425"/>
            <a:ext cx="8281988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102870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0000FF"/>
                </a:solidFill>
              </a:rPr>
              <a:t>Dense, hard, wear resistance and stable </a:t>
            </a:r>
            <a:r>
              <a:rPr lang="en-US" sz="2200"/>
              <a:t>in chemical environment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200"/>
              <a:t>Widely used in the application of </a:t>
            </a:r>
            <a:r>
              <a:rPr lang="en-US" sz="2200">
                <a:solidFill>
                  <a:srgbClr val="FF0000"/>
                </a:solidFill>
              </a:rPr>
              <a:t>total hip joint replacement </a:t>
            </a:r>
            <a:r>
              <a:rPr lang="en-US" sz="2200"/>
              <a:t>as materials for femoral head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200"/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3259138" y="3017838"/>
            <a:ext cx="4708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FF0000"/>
                </a:solidFill>
              </a:rPr>
              <a:t>Ceramic utilization in total hip joint replacement</a:t>
            </a:r>
          </a:p>
        </p:txBody>
      </p:sp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125413" y="6126163"/>
            <a:ext cx="87058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100">
                <a:solidFill>
                  <a:srgbClr val="0000FF"/>
                </a:solidFill>
              </a:rPr>
              <a:t>C. Piconi, “Ceramics – Inert ceramics”, Comprehensive Biomaterials: Metallic, Ceramic and Polymeric Biomaterials, P. Ducheyne, Elsevier Ltd, 2011.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100">
                <a:solidFill>
                  <a:srgbClr val="0000FF"/>
                </a:solidFill>
              </a:rPr>
              <a:t>http://www.zimmer.com/medical-professionals/products/hip/continuum-acetabular-system.html</a:t>
            </a:r>
          </a:p>
        </p:txBody>
      </p:sp>
      <p:pic>
        <p:nvPicPr>
          <p:cNvPr id="18439" name="Picture 8" descr="Image 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2428875"/>
            <a:ext cx="298608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0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4591050"/>
            <a:ext cx="2376488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own Arrow 1"/>
          <p:cNvSpPr/>
          <p:nvPr/>
        </p:nvSpPr>
        <p:spPr>
          <a:xfrm>
            <a:off x="1187450" y="4076700"/>
            <a:ext cx="215900" cy="431800"/>
          </a:xfrm>
          <a:prstGeom prst="downArrow">
            <a:avLst/>
          </a:prstGeom>
          <a:solidFill>
            <a:srgbClr val="CCFF66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8442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609975"/>
            <a:ext cx="5084762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8839</TotalTime>
  <Words>2871</Words>
  <Application>Microsoft Office PowerPoint</Application>
  <PresentationFormat>On-screen Show (4:3)</PresentationFormat>
  <Paragraphs>526</Paragraphs>
  <Slides>48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9" baseType="lpstr">
      <vt:lpstr>MS PGothic</vt:lpstr>
      <vt:lpstr>Adobe Caslon Pro Bold</vt:lpstr>
      <vt:lpstr>Arial</vt:lpstr>
      <vt:lpstr>Batang</vt:lpstr>
      <vt:lpstr>Bell MT</vt:lpstr>
      <vt:lpstr>Calibri</vt:lpstr>
      <vt:lpstr>Courier New</vt:lpstr>
      <vt:lpstr>Droid Serif</vt:lpstr>
      <vt:lpstr>FrutigerLTW02</vt:lpstr>
      <vt:lpstr>Times New Roman</vt:lpstr>
      <vt:lpstr>Office Theme</vt:lpstr>
      <vt:lpstr>CHAPTER 4 Biomaterials Ceramic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feddy</dc:creator>
  <cp:lastModifiedBy>User</cp:lastModifiedBy>
  <cp:revision>344</cp:revision>
  <dcterms:created xsi:type="dcterms:W3CDTF">2013-09-06T00:21:50Z</dcterms:created>
  <dcterms:modified xsi:type="dcterms:W3CDTF">2020-04-11T19:12:02Z</dcterms:modified>
</cp:coreProperties>
</file>