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sldIdLst>
    <p:sldId id="256" r:id="rId2"/>
    <p:sldId id="257" r:id="rId3"/>
    <p:sldId id="361" r:id="rId4"/>
    <p:sldId id="258" r:id="rId5"/>
    <p:sldId id="259" r:id="rId6"/>
    <p:sldId id="260" r:id="rId7"/>
    <p:sldId id="261" r:id="rId8"/>
    <p:sldId id="262" r:id="rId9"/>
    <p:sldId id="263" r:id="rId10"/>
    <p:sldId id="264" r:id="rId11"/>
    <p:sldId id="358" r:id="rId12"/>
    <p:sldId id="265" r:id="rId13"/>
    <p:sldId id="266" r:id="rId14"/>
    <p:sldId id="267" r:id="rId15"/>
    <p:sldId id="268" r:id="rId16"/>
    <p:sldId id="269" r:id="rId17"/>
    <p:sldId id="353" r:id="rId18"/>
    <p:sldId id="335" r:id="rId19"/>
    <p:sldId id="336" r:id="rId20"/>
    <p:sldId id="337" r:id="rId21"/>
    <p:sldId id="338" r:id="rId22"/>
    <p:sldId id="339" r:id="rId23"/>
    <p:sldId id="340" r:id="rId24"/>
    <p:sldId id="271" r:id="rId25"/>
    <p:sldId id="272" r:id="rId26"/>
    <p:sldId id="273" r:id="rId27"/>
    <p:sldId id="274" r:id="rId28"/>
    <p:sldId id="359" r:id="rId29"/>
    <p:sldId id="275" r:id="rId30"/>
    <p:sldId id="315" r:id="rId31"/>
    <p:sldId id="279" r:id="rId32"/>
    <p:sldId id="280" r:id="rId33"/>
    <p:sldId id="281" r:id="rId34"/>
    <p:sldId id="282" r:id="rId35"/>
    <p:sldId id="283" r:id="rId36"/>
    <p:sldId id="285" r:id="rId37"/>
    <p:sldId id="286" r:id="rId38"/>
    <p:sldId id="284" r:id="rId39"/>
    <p:sldId id="287" r:id="rId40"/>
    <p:sldId id="296" r:id="rId41"/>
    <p:sldId id="288" r:id="rId42"/>
    <p:sldId id="297" r:id="rId43"/>
    <p:sldId id="289" r:id="rId44"/>
    <p:sldId id="290" r:id="rId45"/>
    <p:sldId id="360" r:id="rId46"/>
    <p:sldId id="291" r:id="rId47"/>
    <p:sldId id="292" r:id="rId48"/>
    <p:sldId id="293" r:id="rId49"/>
    <p:sldId id="316" r:id="rId50"/>
    <p:sldId id="317" r:id="rId51"/>
    <p:sldId id="318" r:id="rId52"/>
    <p:sldId id="294" r:id="rId53"/>
    <p:sldId id="304" r:id="rId54"/>
    <p:sldId id="298" r:id="rId55"/>
    <p:sldId id="305" r:id="rId56"/>
    <p:sldId id="299" r:id="rId57"/>
    <p:sldId id="357" r:id="rId58"/>
    <p:sldId id="300" r:id="rId59"/>
    <p:sldId id="301" r:id="rId60"/>
    <p:sldId id="302" r:id="rId61"/>
    <p:sldId id="344" r:id="rId62"/>
    <p:sldId id="345" r:id="rId63"/>
    <p:sldId id="346" r:id="rId64"/>
    <p:sldId id="347" r:id="rId65"/>
    <p:sldId id="348" r:id="rId66"/>
    <p:sldId id="303" r:id="rId67"/>
    <p:sldId id="356" r:id="rId68"/>
    <p:sldId id="321" r:id="rId69"/>
    <p:sldId id="354" r:id="rId70"/>
    <p:sldId id="322" r:id="rId71"/>
    <p:sldId id="323" r:id="rId72"/>
    <p:sldId id="306" r:id="rId73"/>
    <p:sldId id="324" r:id="rId74"/>
    <p:sldId id="308" r:id="rId75"/>
    <p:sldId id="309" r:id="rId76"/>
    <p:sldId id="325" r:id="rId77"/>
    <p:sldId id="326" r:id="rId78"/>
    <p:sldId id="327" r:id="rId79"/>
    <p:sldId id="328" r:id="rId80"/>
    <p:sldId id="329" r:id="rId81"/>
    <p:sldId id="330" r:id="rId82"/>
    <p:sldId id="331" r:id="rId83"/>
    <p:sldId id="332" r:id="rId84"/>
    <p:sldId id="333" r:id="rId85"/>
    <p:sldId id="334" r:id="rId86"/>
    <p:sldId id="352" r:id="rId87"/>
    <p:sldId id="355" r:id="rId88"/>
    <p:sldId id="341" r:id="rId89"/>
    <p:sldId id="342" r:id="rId90"/>
    <p:sldId id="310" r:id="rId91"/>
    <p:sldId id="313" r:id="rId92"/>
    <p:sldId id="311" r:id="rId93"/>
    <p:sldId id="314" r:id="rId94"/>
    <p:sldId id="349" r:id="rId95"/>
    <p:sldId id="350" r:id="rId96"/>
    <p:sldId id="351" r:id="rId9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5FBEB-71F3-4BBF-8947-985950F22E8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CEAC925-C9C7-47DC-BEEF-6D5D04037853}">
      <dgm:prSet phldrT="[Text]" custT="1"/>
      <dgm:spPr/>
      <dgm:t>
        <a:bodyPr/>
        <a:lstStyle/>
        <a:p>
          <a:r>
            <a:rPr lang="en-US" sz="1700" dirty="0" smtClean="0"/>
            <a:t> </a:t>
          </a:r>
          <a:r>
            <a:rPr lang="en-US" sz="1600" b="1" dirty="0" smtClean="0"/>
            <a:t>In 1978,</a:t>
          </a:r>
        </a:p>
        <a:p>
          <a:r>
            <a:rPr lang="en-US" sz="1600" b="1" dirty="0" smtClean="0"/>
            <a:t> </a:t>
          </a:r>
          <a:r>
            <a:rPr lang="en-US" sz="1600" b="1" u="sng" dirty="0" smtClean="0"/>
            <a:t>Fritz </a:t>
          </a:r>
          <a:r>
            <a:rPr lang="en-US" sz="1600" b="1" u="sng" dirty="0" err="1" smtClean="0"/>
            <a:t>Vogtle</a:t>
          </a:r>
          <a:r>
            <a:rPr lang="en-US" sz="1600" b="1" u="none" dirty="0" smtClean="0"/>
            <a:t> </a:t>
          </a:r>
        </a:p>
        <a:p>
          <a:r>
            <a:rPr lang="en-US" sz="1600" b="1" dirty="0" smtClean="0"/>
            <a:t>Synthesized</a:t>
          </a:r>
        </a:p>
        <a:p>
          <a:r>
            <a:rPr lang="en-US" sz="1600" b="1" dirty="0" smtClean="0"/>
            <a:t>the first “cascade</a:t>
          </a:r>
        </a:p>
        <a:p>
          <a:r>
            <a:rPr lang="en-US" sz="1600" b="1" dirty="0" smtClean="0"/>
            <a:t>molecules”. </a:t>
          </a:r>
          <a:endParaRPr lang="en-US" sz="1600" b="1" u="sng" dirty="0"/>
        </a:p>
      </dgm:t>
    </dgm:pt>
    <dgm:pt modelId="{6BFD7999-B3BD-413F-96F1-8435A2D02334}" type="parTrans" cxnId="{8E63B9C7-3C92-444E-A008-0F5702BE9169}">
      <dgm:prSet/>
      <dgm:spPr/>
      <dgm:t>
        <a:bodyPr/>
        <a:lstStyle/>
        <a:p>
          <a:endParaRPr lang="en-US"/>
        </a:p>
      </dgm:t>
    </dgm:pt>
    <dgm:pt modelId="{EF99792B-3127-40A8-802F-57E5D559FBD3}" type="sibTrans" cxnId="{8E63B9C7-3C92-444E-A008-0F5702BE9169}">
      <dgm:prSet/>
      <dgm:spPr/>
      <dgm:t>
        <a:bodyPr/>
        <a:lstStyle/>
        <a:p>
          <a:endParaRPr lang="en-US"/>
        </a:p>
      </dgm:t>
    </dgm:pt>
    <dgm:pt modelId="{112D1CCC-4682-478F-9D26-CB11B02C97EE}">
      <dgm:prSet phldrT="[Text]" custT="1"/>
      <dgm:spPr/>
      <dgm:t>
        <a:bodyPr/>
        <a:lstStyle/>
        <a:p>
          <a:pPr>
            <a:lnSpc>
              <a:spcPct val="100000"/>
            </a:lnSpc>
          </a:pPr>
          <a:r>
            <a:rPr lang="en-US" sz="1600" b="1" dirty="0" smtClean="0"/>
            <a:t> In 1985, </a:t>
          </a:r>
          <a:r>
            <a:rPr lang="en-US" sz="1600" b="1" u="sng" dirty="0" smtClean="0"/>
            <a:t>Donald</a:t>
          </a:r>
        </a:p>
        <a:p>
          <a:pPr>
            <a:lnSpc>
              <a:spcPct val="100000"/>
            </a:lnSpc>
          </a:pPr>
          <a:r>
            <a:rPr lang="en-US" sz="1600" b="1" u="sng" dirty="0" smtClean="0"/>
            <a:t>A. </a:t>
          </a:r>
          <a:r>
            <a:rPr lang="en-US" sz="1600" b="1" u="sng" dirty="0" err="1" smtClean="0"/>
            <a:t>Tomalia</a:t>
          </a:r>
          <a:r>
            <a:rPr lang="en-US" sz="1600" b="1" dirty="0" smtClean="0"/>
            <a:t>,</a:t>
          </a:r>
        </a:p>
        <a:p>
          <a:pPr>
            <a:lnSpc>
              <a:spcPct val="100000"/>
            </a:lnSpc>
          </a:pPr>
          <a:r>
            <a:rPr lang="en-US" sz="1600" b="1" dirty="0" smtClean="0"/>
            <a:t>synthesized the first family of dendrimers.</a:t>
          </a:r>
          <a:endParaRPr lang="en-US" sz="1600" b="1" dirty="0"/>
        </a:p>
      </dgm:t>
    </dgm:pt>
    <dgm:pt modelId="{9D747B85-E5D3-474F-962F-1D4560BD45A7}" type="parTrans" cxnId="{B4D8BFD7-A50A-48A1-BC4D-9BF79E8CC9D4}">
      <dgm:prSet/>
      <dgm:spPr/>
      <dgm:t>
        <a:bodyPr/>
        <a:lstStyle/>
        <a:p>
          <a:endParaRPr lang="en-US"/>
        </a:p>
      </dgm:t>
    </dgm:pt>
    <dgm:pt modelId="{4C677CCA-ECB9-4768-BE9C-80A045F84118}" type="sibTrans" cxnId="{B4D8BFD7-A50A-48A1-BC4D-9BF79E8CC9D4}">
      <dgm:prSet/>
      <dgm:spPr/>
      <dgm:t>
        <a:bodyPr/>
        <a:lstStyle/>
        <a:p>
          <a:endParaRPr lang="en-US"/>
        </a:p>
      </dgm:t>
    </dgm:pt>
    <dgm:pt modelId="{57A21C39-45C8-4105-8F08-16C4511D5D71}">
      <dgm:prSet phldrT="[Text]" custT="1"/>
      <dgm:spPr/>
      <dgm:t>
        <a:bodyPr/>
        <a:lstStyle/>
        <a:p>
          <a:endParaRPr lang="en-US" sz="1600" b="1" u="sng" dirty="0" smtClean="0"/>
        </a:p>
        <a:p>
          <a:r>
            <a:rPr lang="en-US" sz="1600" b="1" u="sng" dirty="0" err="1" smtClean="0"/>
            <a:t>Newkome’s</a:t>
          </a:r>
          <a:endParaRPr lang="en-US" sz="1600" b="1" u="sng" dirty="0" smtClean="0"/>
        </a:p>
        <a:p>
          <a:r>
            <a:rPr lang="en-US" sz="1600" b="1" u="sng" dirty="0" smtClean="0"/>
            <a:t>group</a:t>
          </a:r>
        </a:p>
        <a:p>
          <a:r>
            <a:rPr lang="en-US" sz="1600" b="1" dirty="0" smtClean="0"/>
            <a:t>Independently</a:t>
          </a:r>
        </a:p>
        <a:p>
          <a:r>
            <a:rPr lang="en-US" sz="1600" b="1" dirty="0" smtClean="0"/>
            <a:t>Reported</a:t>
          </a:r>
        </a:p>
        <a:p>
          <a:r>
            <a:rPr lang="en-US" sz="1600" b="1" dirty="0" smtClean="0"/>
            <a:t>synthesis of</a:t>
          </a:r>
        </a:p>
        <a:p>
          <a:r>
            <a:rPr lang="en-US" sz="1600" b="1" dirty="0" smtClean="0"/>
            <a:t>Similar</a:t>
          </a:r>
        </a:p>
        <a:p>
          <a:r>
            <a:rPr lang="en-US" sz="1600" b="1" dirty="0" smtClean="0"/>
            <a:t>Macromolecules &amp;</a:t>
          </a:r>
        </a:p>
        <a:p>
          <a:r>
            <a:rPr lang="en-US" sz="1600" b="1" dirty="0" smtClean="0"/>
            <a:t>name them</a:t>
          </a:r>
        </a:p>
        <a:p>
          <a:r>
            <a:rPr lang="en-US" sz="1600" b="1" dirty="0" smtClean="0"/>
            <a:t>as a “</a:t>
          </a:r>
          <a:r>
            <a:rPr lang="en-US" sz="1600" b="1" i="1" dirty="0" err="1" smtClean="0"/>
            <a:t>arborols</a:t>
          </a:r>
          <a:r>
            <a:rPr lang="en-US" sz="1600" b="1" i="1" dirty="0" smtClean="0"/>
            <a:t>”. </a:t>
          </a:r>
          <a:endParaRPr lang="en-US" sz="1600" b="1" dirty="0"/>
        </a:p>
      </dgm:t>
    </dgm:pt>
    <dgm:pt modelId="{AA6C2348-5C66-4761-BCF7-B4DAEC83E606}" type="parTrans" cxnId="{A6F771E4-3C23-4909-A12D-E41527038DA6}">
      <dgm:prSet/>
      <dgm:spPr/>
      <dgm:t>
        <a:bodyPr/>
        <a:lstStyle/>
        <a:p>
          <a:endParaRPr lang="en-US"/>
        </a:p>
      </dgm:t>
    </dgm:pt>
    <dgm:pt modelId="{644CC824-61D2-4430-8348-110438B441DF}" type="sibTrans" cxnId="{A6F771E4-3C23-4909-A12D-E41527038DA6}">
      <dgm:prSet/>
      <dgm:spPr/>
      <dgm:t>
        <a:bodyPr/>
        <a:lstStyle/>
        <a:p>
          <a:endParaRPr lang="en-US"/>
        </a:p>
      </dgm:t>
    </dgm:pt>
    <dgm:pt modelId="{6F50A3D1-E453-4750-A254-F74F389CCD81}">
      <dgm:prSet/>
      <dgm:spPr/>
      <dgm:t>
        <a:bodyPr/>
        <a:lstStyle/>
        <a:p>
          <a:endParaRPr lang="en-US" dirty="0"/>
        </a:p>
      </dgm:t>
    </dgm:pt>
    <dgm:pt modelId="{BB67FFAE-81F7-474C-8233-83EE011C124A}" type="parTrans" cxnId="{74E10168-33E2-4F4F-9F87-8AE61F69247C}">
      <dgm:prSet/>
      <dgm:spPr/>
      <dgm:t>
        <a:bodyPr/>
        <a:lstStyle/>
        <a:p>
          <a:endParaRPr lang="en-US"/>
        </a:p>
      </dgm:t>
    </dgm:pt>
    <dgm:pt modelId="{F3819078-D521-4090-B553-4A4B123088C2}" type="sibTrans" cxnId="{74E10168-33E2-4F4F-9F87-8AE61F69247C}">
      <dgm:prSet/>
      <dgm:spPr/>
      <dgm:t>
        <a:bodyPr/>
        <a:lstStyle/>
        <a:p>
          <a:endParaRPr lang="en-US"/>
        </a:p>
      </dgm:t>
    </dgm:pt>
    <dgm:pt modelId="{F5959685-642E-44DC-8B3A-3CB419D90550}" type="pres">
      <dgm:prSet presAssocID="{89C5FBEB-71F3-4BBF-8947-985950F22E8D}" presName="arrowDiagram" presStyleCnt="0">
        <dgm:presLayoutVars>
          <dgm:chMax val="5"/>
          <dgm:dir/>
          <dgm:resizeHandles val="exact"/>
        </dgm:presLayoutVars>
      </dgm:prSet>
      <dgm:spPr/>
      <dgm:t>
        <a:bodyPr/>
        <a:lstStyle/>
        <a:p>
          <a:endParaRPr lang="en-IN"/>
        </a:p>
      </dgm:t>
    </dgm:pt>
    <dgm:pt modelId="{68BEC276-401D-461E-A2BE-C5FFEDA7A9C6}" type="pres">
      <dgm:prSet presAssocID="{89C5FBEB-71F3-4BBF-8947-985950F22E8D}" presName="arrow" presStyleLbl="bgShp" presStyleIdx="0" presStyleCnt="1"/>
      <dgm:spPr>
        <a:solidFill>
          <a:schemeClr val="accent2">
            <a:lumMod val="40000"/>
            <a:lumOff val="60000"/>
          </a:schemeClr>
        </a:solidFill>
      </dgm:spPr>
      <dgm:t>
        <a:bodyPr/>
        <a:lstStyle/>
        <a:p>
          <a:pPr rtl="1"/>
          <a:endParaRPr lang="ar-EG"/>
        </a:p>
      </dgm:t>
    </dgm:pt>
    <dgm:pt modelId="{F59265A7-F25B-4A2D-938D-35A6062E900A}" type="pres">
      <dgm:prSet presAssocID="{89C5FBEB-71F3-4BBF-8947-985950F22E8D}" presName="arrowDiagram3" presStyleCnt="0"/>
      <dgm:spPr/>
    </dgm:pt>
    <dgm:pt modelId="{92B2A18B-797F-4CFD-BD33-B25B51A84104}" type="pres">
      <dgm:prSet presAssocID="{3CEAC925-C9C7-47DC-BEEF-6D5D04037853}" presName="bullet3a" presStyleLbl="node1" presStyleIdx="0" presStyleCnt="3"/>
      <dgm:spPr/>
    </dgm:pt>
    <dgm:pt modelId="{BB244FD0-4DB9-4D57-81F3-0EAD8524D6B1}" type="pres">
      <dgm:prSet presAssocID="{3CEAC925-C9C7-47DC-BEEF-6D5D04037853}" presName="textBox3a" presStyleLbl="revTx" presStyleIdx="0" presStyleCnt="3">
        <dgm:presLayoutVars>
          <dgm:bulletEnabled val="1"/>
        </dgm:presLayoutVars>
      </dgm:prSet>
      <dgm:spPr/>
      <dgm:t>
        <a:bodyPr/>
        <a:lstStyle/>
        <a:p>
          <a:endParaRPr lang="en-US"/>
        </a:p>
      </dgm:t>
    </dgm:pt>
    <dgm:pt modelId="{EF9FC8F0-1E9D-4BC8-9E8E-A8C99E3D9F36}" type="pres">
      <dgm:prSet presAssocID="{112D1CCC-4682-478F-9D26-CB11B02C97EE}" presName="bullet3b" presStyleLbl="node1" presStyleIdx="1" presStyleCnt="3"/>
      <dgm:spPr/>
    </dgm:pt>
    <dgm:pt modelId="{CE7AADA7-1CCE-4836-8FC4-AB8A595F0FAF}" type="pres">
      <dgm:prSet presAssocID="{112D1CCC-4682-478F-9D26-CB11B02C97EE}" presName="textBox3b" presStyleLbl="revTx" presStyleIdx="1" presStyleCnt="3">
        <dgm:presLayoutVars>
          <dgm:bulletEnabled val="1"/>
        </dgm:presLayoutVars>
      </dgm:prSet>
      <dgm:spPr/>
      <dgm:t>
        <a:bodyPr/>
        <a:lstStyle/>
        <a:p>
          <a:endParaRPr lang="en-US"/>
        </a:p>
      </dgm:t>
    </dgm:pt>
    <dgm:pt modelId="{3184BB54-D8C2-4540-A308-3D0532B001AE}" type="pres">
      <dgm:prSet presAssocID="{57A21C39-45C8-4105-8F08-16C4511D5D71}" presName="bullet3c" presStyleLbl="node1" presStyleIdx="2" presStyleCnt="3"/>
      <dgm:spPr/>
    </dgm:pt>
    <dgm:pt modelId="{AD150797-1AAF-458B-B38E-CD311277505F}" type="pres">
      <dgm:prSet presAssocID="{57A21C39-45C8-4105-8F08-16C4511D5D71}" presName="textBox3c" presStyleLbl="revTx" presStyleIdx="2" presStyleCnt="3" custScaleX="128849" custLinFactNeighborX="16479" custLinFactNeighborY="-6641">
        <dgm:presLayoutVars>
          <dgm:bulletEnabled val="1"/>
        </dgm:presLayoutVars>
      </dgm:prSet>
      <dgm:spPr/>
      <dgm:t>
        <a:bodyPr/>
        <a:lstStyle/>
        <a:p>
          <a:endParaRPr lang="en-US"/>
        </a:p>
      </dgm:t>
    </dgm:pt>
  </dgm:ptLst>
  <dgm:cxnLst>
    <dgm:cxn modelId="{A6F771E4-3C23-4909-A12D-E41527038DA6}" srcId="{89C5FBEB-71F3-4BBF-8947-985950F22E8D}" destId="{57A21C39-45C8-4105-8F08-16C4511D5D71}" srcOrd="2" destOrd="0" parTransId="{AA6C2348-5C66-4761-BCF7-B4DAEC83E606}" sibTransId="{644CC824-61D2-4430-8348-110438B441DF}"/>
    <dgm:cxn modelId="{56BFDB1A-BC17-42E7-8956-2399E11A977D}" type="presOf" srcId="{3CEAC925-C9C7-47DC-BEEF-6D5D04037853}" destId="{BB244FD0-4DB9-4D57-81F3-0EAD8524D6B1}" srcOrd="0" destOrd="0" presId="urn:microsoft.com/office/officeart/2005/8/layout/arrow2"/>
    <dgm:cxn modelId="{44A71569-3F8D-4155-95F1-4619800FEDFD}" type="presOf" srcId="{89C5FBEB-71F3-4BBF-8947-985950F22E8D}" destId="{F5959685-642E-44DC-8B3A-3CB419D90550}" srcOrd="0" destOrd="0" presId="urn:microsoft.com/office/officeart/2005/8/layout/arrow2"/>
    <dgm:cxn modelId="{C66ED906-326C-46D9-8262-DFF6C8891CB4}" type="presOf" srcId="{57A21C39-45C8-4105-8F08-16C4511D5D71}" destId="{AD150797-1AAF-458B-B38E-CD311277505F}" srcOrd="0" destOrd="0" presId="urn:microsoft.com/office/officeart/2005/8/layout/arrow2"/>
    <dgm:cxn modelId="{68463C06-D912-417E-A7C8-8465EAD9F0B1}" type="presOf" srcId="{112D1CCC-4682-478F-9D26-CB11B02C97EE}" destId="{CE7AADA7-1CCE-4836-8FC4-AB8A595F0FAF}" srcOrd="0" destOrd="0" presId="urn:microsoft.com/office/officeart/2005/8/layout/arrow2"/>
    <dgm:cxn modelId="{E945B685-45CF-41B8-93C2-6347EA759A93}" type="presOf" srcId="{6F50A3D1-E453-4750-A254-F74F389CCD81}" destId="{AD150797-1AAF-458B-B38E-CD311277505F}" srcOrd="0" destOrd="1" presId="urn:microsoft.com/office/officeart/2005/8/layout/arrow2"/>
    <dgm:cxn modelId="{74E10168-33E2-4F4F-9F87-8AE61F69247C}" srcId="{57A21C39-45C8-4105-8F08-16C4511D5D71}" destId="{6F50A3D1-E453-4750-A254-F74F389CCD81}" srcOrd="0" destOrd="0" parTransId="{BB67FFAE-81F7-474C-8233-83EE011C124A}" sibTransId="{F3819078-D521-4090-B553-4A4B123088C2}"/>
    <dgm:cxn modelId="{B4D8BFD7-A50A-48A1-BC4D-9BF79E8CC9D4}" srcId="{89C5FBEB-71F3-4BBF-8947-985950F22E8D}" destId="{112D1CCC-4682-478F-9D26-CB11B02C97EE}" srcOrd="1" destOrd="0" parTransId="{9D747B85-E5D3-474F-962F-1D4560BD45A7}" sibTransId="{4C677CCA-ECB9-4768-BE9C-80A045F84118}"/>
    <dgm:cxn modelId="{8E63B9C7-3C92-444E-A008-0F5702BE9169}" srcId="{89C5FBEB-71F3-4BBF-8947-985950F22E8D}" destId="{3CEAC925-C9C7-47DC-BEEF-6D5D04037853}" srcOrd="0" destOrd="0" parTransId="{6BFD7999-B3BD-413F-96F1-8435A2D02334}" sibTransId="{EF99792B-3127-40A8-802F-57E5D559FBD3}"/>
    <dgm:cxn modelId="{BCCDF7EF-49EA-4BBA-9611-972200EC1152}" type="presParOf" srcId="{F5959685-642E-44DC-8B3A-3CB419D90550}" destId="{68BEC276-401D-461E-A2BE-C5FFEDA7A9C6}" srcOrd="0" destOrd="0" presId="urn:microsoft.com/office/officeart/2005/8/layout/arrow2"/>
    <dgm:cxn modelId="{E22BC475-7402-42DB-9B16-EA87206CD4BC}" type="presParOf" srcId="{F5959685-642E-44DC-8B3A-3CB419D90550}" destId="{F59265A7-F25B-4A2D-938D-35A6062E900A}" srcOrd="1" destOrd="0" presId="urn:microsoft.com/office/officeart/2005/8/layout/arrow2"/>
    <dgm:cxn modelId="{95A38B45-424F-4D22-8435-ED26E7455959}" type="presParOf" srcId="{F59265A7-F25B-4A2D-938D-35A6062E900A}" destId="{92B2A18B-797F-4CFD-BD33-B25B51A84104}" srcOrd="0" destOrd="0" presId="urn:microsoft.com/office/officeart/2005/8/layout/arrow2"/>
    <dgm:cxn modelId="{2F8E3E6A-496C-4284-AC6C-71AA342CBFDE}" type="presParOf" srcId="{F59265A7-F25B-4A2D-938D-35A6062E900A}" destId="{BB244FD0-4DB9-4D57-81F3-0EAD8524D6B1}" srcOrd="1" destOrd="0" presId="urn:microsoft.com/office/officeart/2005/8/layout/arrow2"/>
    <dgm:cxn modelId="{80CC57F9-29B0-4E32-89FD-FB88F72E6A9E}" type="presParOf" srcId="{F59265A7-F25B-4A2D-938D-35A6062E900A}" destId="{EF9FC8F0-1E9D-4BC8-9E8E-A8C99E3D9F36}" srcOrd="2" destOrd="0" presId="urn:microsoft.com/office/officeart/2005/8/layout/arrow2"/>
    <dgm:cxn modelId="{38630A11-546A-45CA-B685-775CD9DEBEAD}" type="presParOf" srcId="{F59265A7-F25B-4A2D-938D-35A6062E900A}" destId="{CE7AADA7-1CCE-4836-8FC4-AB8A595F0FAF}" srcOrd="3" destOrd="0" presId="urn:microsoft.com/office/officeart/2005/8/layout/arrow2"/>
    <dgm:cxn modelId="{75F926E1-F542-47EB-811D-51777F81D7B4}" type="presParOf" srcId="{F59265A7-F25B-4A2D-938D-35A6062E900A}" destId="{3184BB54-D8C2-4540-A308-3D0532B001AE}" srcOrd="4" destOrd="0" presId="urn:microsoft.com/office/officeart/2005/8/layout/arrow2"/>
    <dgm:cxn modelId="{F22F1DEA-8C18-4BD3-929F-F4B4D1B6B51C}" type="presParOf" srcId="{F59265A7-F25B-4A2D-938D-35A6062E900A}" destId="{AD150797-1AAF-458B-B38E-CD311277505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EC276-401D-461E-A2BE-C5FFEDA7A9C6}">
      <dsp:nvSpPr>
        <dsp:cNvPr id="0" name=""/>
        <dsp:cNvSpPr/>
      </dsp:nvSpPr>
      <dsp:spPr>
        <a:xfrm>
          <a:off x="331469" y="0"/>
          <a:ext cx="7566660" cy="4729163"/>
        </a:xfrm>
        <a:prstGeom prst="swooshArrow">
          <a:avLst>
            <a:gd name="adj1" fmla="val 25000"/>
            <a:gd name="adj2" fmla="val 25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92B2A18B-797F-4CFD-BD33-B25B51A84104}">
      <dsp:nvSpPr>
        <dsp:cNvPr id="0" name=""/>
        <dsp:cNvSpPr/>
      </dsp:nvSpPr>
      <dsp:spPr>
        <a:xfrm>
          <a:off x="1292435" y="3264068"/>
          <a:ext cx="196733" cy="1967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44FD0-4DB9-4D57-81F3-0EAD8524D6B1}">
      <dsp:nvSpPr>
        <dsp:cNvPr id="0" name=""/>
        <dsp:cNvSpPr/>
      </dsp:nvSpPr>
      <dsp:spPr>
        <a:xfrm>
          <a:off x="1390802" y="3362434"/>
          <a:ext cx="1763031" cy="1366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45" tIns="0" rIns="0" bIns="0" numCol="1" spcCol="1270" anchor="t" anchorCtr="0">
          <a:noAutofit/>
        </a:bodyPr>
        <a:lstStyle/>
        <a:p>
          <a:pPr lvl="0" algn="l" defTabSz="755650">
            <a:lnSpc>
              <a:spcPct val="90000"/>
            </a:lnSpc>
            <a:spcBef>
              <a:spcPct val="0"/>
            </a:spcBef>
            <a:spcAft>
              <a:spcPct val="35000"/>
            </a:spcAft>
          </a:pPr>
          <a:r>
            <a:rPr lang="en-US" sz="1700" kern="1200" dirty="0" smtClean="0"/>
            <a:t> </a:t>
          </a:r>
          <a:r>
            <a:rPr lang="en-US" sz="1600" b="1" kern="1200" dirty="0" smtClean="0"/>
            <a:t>In 1978,</a:t>
          </a:r>
        </a:p>
        <a:p>
          <a:pPr lvl="0" algn="l" defTabSz="755650">
            <a:lnSpc>
              <a:spcPct val="90000"/>
            </a:lnSpc>
            <a:spcBef>
              <a:spcPct val="0"/>
            </a:spcBef>
            <a:spcAft>
              <a:spcPct val="35000"/>
            </a:spcAft>
          </a:pPr>
          <a:r>
            <a:rPr lang="en-US" sz="1600" b="1" kern="1200" dirty="0" smtClean="0"/>
            <a:t> </a:t>
          </a:r>
          <a:r>
            <a:rPr lang="en-US" sz="1600" b="1" u="sng" kern="1200" dirty="0" smtClean="0"/>
            <a:t>Fritz </a:t>
          </a:r>
          <a:r>
            <a:rPr lang="en-US" sz="1600" b="1" u="sng" kern="1200" dirty="0" err="1" smtClean="0"/>
            <a:t>Vogtle</a:t>
          </a:r>
          <a:r>
            <a:rPr lang="en-US" sz="1600" b="1" u="none" kern="1200" dirty="0" smtClean="0"/>
            <a:t> </a:t>
          </a:r>
        </a:p>
        <a:p>
          <a:pPr lvl="0" algn="l" defTabSz="755650">
            <a:lnSpc>
              <a:spcPct val="90000"/>
            </a:lnSpc>
            <a:spcBef>
              <a:spcPct val="0"/>
            </a:spcBef>
            <a:spcAft>
              <a:spcPct val="35000"/>
            </a:spcAft>
          </a:pPr>
          <a:r>
            <a:rPr lang="en-US" sz="1600" b="1" kern="1200" dirty="0" smtClean="0"/>
            <a:t>Synthesized</a:t>
          </a:r>
        </a:p>
        <a:p>
          <a:pPr lvl="0" algn="l" defTabSz="755650">
            <a:lnSpc>
              <a:spcPct val="90000"/>
            </a:lnSpc>
            <a:spcBef>
              <a:spcPct val="0"/>
            </a:spcBef>
            <a:spcAft>
              <a:spcPct val="35000"/>
            </a:spcAft>
          </a:pPr>
          <a:r>
            <a:rPr lang="en-US" sz="1600" b="1" kern="1200" dirty="0" smtClean="0"/>
            <a:t>the first “cascade</a:t>
          </a:r>
        </a:p>
        <a:p>
          <a:pPr lvl="0" algn="l" defTabSz="755650">
            <a:lnSpc>
              <a:spcPct val="90000"/>
            </a:lnSpc>
            <a:spcBef>
              <a:spcPct val="0"/>
            </a:spcBef>
            <a:spcAft>
              <a:spcPct val="35000"/>
            </a:spcAft>
          </a:pPr>
          <a:r>
            <a:rPr lang="en-US" sz="1600" b="1" kern="1200" dirty="0" smtClean="0"/>
            <a:t>molecules”. </a:t>
          </a:r>
          <a:endParaRPr lang="en-US" sz="1600" b="1" u="sng" kern="1200" dirty="0"/>
        </a:p>
      </dsp:txBody>
      <dsp:txXfrm>
        <a:off x="1390802" y="3362434"/>
        <a:ext cx="1763031" cy="1366728"/>
      </dsp:txXfrm>
    </dsp:sp>
    <dsp:sp modelId="{EF9FC8F0-1E9D-4BC8-9E8E-A8C99E3D9F36}">
      <dsp:nvSpPr>
        <dsp:cNvPr id="0" name=""/>
        <dsp:cNvSpPr/>
      </dsp:nvSpPr>
      <dsp:spPr>
        <a:xfrm>
          <a:off x="3028984" y="1978681"/>
          <a:ext cx="355633" cy="355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AADA7-1CCE-4836-8FC4-AB8A595F0FAF}">
      <dsp:nvSpPr>
        <dsp:cNvPr id="0" name=""/>
        <dsp:cNvSpPr/>
      </dsp:nvSpPr>
      <dsp:spPr>
        <a:xfrm>
          <a:off x="3206800" y="2156498"/>
          <a:ext cx="1815998" cy="257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43" tIns="0" rIns="0" bIns="0" numCol="1" spcCol="1270" anchor="t" anchorCtr="0">
          <a:noAutofit/>
        </a:bodyPr>
        <a:lstStyle/>
        <a:p>
          <a:pPr lvl="0" algn="l" defTabSz="711200">
            <a:lnSpc>
              <a:spcPct val="100000"/>
            </a:lnSpc>
            <a:spcBef>
              <a:spcPct val="0"/>
            </a:spcBef>
            <a:spcAft>
              <a:spcPct val="35000"/>
            </a:spcAft>
          </a:pPr>
          <a:r>
            <a:rPr lang="en-US" sz="1600" b="1" kern="1200" dirty="0" smtClean="0"/>
            <a:t> In 1985, </a:t>
          </a:r>
          <a:r>
            <a:rPr lang="en-US" sz="1600" b="1" u="sng" kern="1200" dirty="0" smtClean="0"/>
            <a:t>Donald</a:t>
          </a:r>
        </a:p>
        <a:p>
          <a:pPr lvl="0" algn="l" defTabSz="711200">
            <a:lnSpc>
              <a:spcPct val="100000"/>
            </a:lnSpc>
            <a:spcBef>
              <a:spcPct val="0"/>
            </a:spcBef>
            <a:spcAft>
              <a:spcPct val="35000"/>
            </a:spcAft>
          </a:pPr>
          <a:r>
            <a:rPr lang="en-US" sz="1600" b="1" u="sng" kern="1200" dirty="0" smtClean="0"/>
            <a:t>A. </a:t>
          </a:r>
          <a:r>
            <a:rPr lang="en-US" sz="1600" b="1" u="sng" kern="1200" dirty="0" err="1" smtClean="0"/>
            <a:t>Tomalia</a:t>
          </a:r>
          <a:r>
            <a:rPr lang="en-US" sz="1600" b="1" kern="1200" dirty="0" smtClean="0"/>
            <a:t>,</a:t>
          </a:r>
        </a:p>
        <a:p>
          <a:pPr lvl="0" algn="l" defTabSz="711200">
            <a:lnSpc>
              <a:spcPct val="100000"/>
            </a:lnSpc>
            <a:spcBef>
              <a:spcPct val="0"/>
            </a:spcBef>
            <a:spcAft>
              <a:spcPct val="35000"/>
            </a:spcAft>
          </a:pPr>
          <a:r>
            <a:rPr lang="en-US" sz="1600" b="1" kern="1200" dirty="0" smtClean="0"/>
            <a:t>synthesized the first family of dendrimers.</a:t>
          </a:r>
          <a:endParaRPr lang="en-US" sz="1600" b="1" kern="1200" dirty="0"/>
        </a:p>
      </dsp:txBody>
      <dsp:txXfrm>
        <a:off x="3206800" y="2156498"/>
        <a:ext cx="1815998" cy="2572664"/>
      </dsp:txXfrm>
    </dsp:sp>
    <dsp:sp modelId="{3184BB54-D8C2-4540-A308-3D0532B001AE}">
      <dsp:nvSpPr>
        <dsp:cNvPr id="0" name=""/>
        <dsp:cNvSpPr/>
      </dsp:nvSpPr>
      <dsp:spPr>
        <a:xfrm>
          <a:off x="5117382" y="1196478"/>
          <a:ext cx="491832" cy="4918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50797-1AAF-458B-B38E-CD311277505F}">
      <dsp:nvSpPr>
        <dsp:cNvPr id="0" name=""/>
        <dsp:cNvSpPr/>
      </dsp:nvSpPr>
      <dsp:spPr>
        <a:xfrm>
          <a:off x="5400608" y="1224120"/>
          <a:ext cx="2339896" cy="3286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12" tIns="0" rIns="0" bIns="0" numCol="1" spcCol="1270" anchor="t" anchorCtr="0">
          <a:noAutofit/>
        </a:bodyPr>
        <a:lstStyle/>
        <a:p>
          <a:pPr lvl="0" algn="l" defTabSz="711200">
            <a:lnSpc>
              <a:spcPct val="90000"/>
            </a:lnSpc>
            <a:spcBef>
              <a:spcPct val="0"/>
            </a:spcBef>
            <a:spcAft>
              <a:spcPct val="35000"/>
            </a:spcAft>
          </a:pPr>
          <a:endParaRPr lang="en-US" sz="1600" b="1" u="sng" kern="1200" dirty="0" smtClean="0"/>
        </a:p>
        <a:p>
          <a:pPr lvl="0" algn="l" defTabSz="711200">
            <a:lnSpc>
              <a:spcPct val="90000"/>
            </a:lnSpc>
            <a:spcBef>
              <a:spcPct val="0"/>
            </a:spcBef>
            <a:spcAft>
              <a:spcPct val="35000"/>
            </a:spcAft>
          </a:pPr>
          <a:r>
            <a:rPr lang="en-US" sz="1600" b="1" u="sng" kern="1200" dirty="0" err="1" smtClean="0"/>
            <a:t>Newkome’s</a:t>
          </a:r>
          <a:endParaRPr lang="en-US" sz="1600" b="1" u="sng" kern="1200" dirty="0" smtClean="0"/>
        </a:p>
        <a:p>
          <a:pPr lvl="0" algn="l" defTabSz="711200">
            <a:lnSpc>
              <a:spcPct val="90000"/>
            </a:lnSpc>
            <a:spcBef>
              <a:spcPct val="0"/>
            </a:spcBef>
            <a:spcAft>
              <a:spcPct val="35000"/>
            </a:spcAft>
          </a:pPr>
          <a:r>
            <a:rPr lang="en-US" sz="1600" b="1" u="sng" kern="1200" dirty="0" smtClean="0"/>
            <a:t>group</a:t>
          </a:r>
        </a:p>
        <a:p>
          <a:pPr lvl="0" algn="l" defTabSz="711200">
            <a:lnSpc>
              <a:spcPct val="90000"/>
            </a:lnSpc>
            <a:spcBef>
              <a:spcPct val="0"/>
            </a:spcBef>
            <a:spcAft>
              <a:spcPct val="35000"/>
            </a:spcAft>
          </a:pPr>
          <a:r>
            <a:rPr lang="en-US" sz="1600" b="1" kern="1200" dirty="0" smtClean="0"/>
            <a:t>Independently</a:t>
          </a:r>
        </a:p>
        <a:p>
          <a:pPr lvl="0" algn="l" defTabSz="711200">
            <a:lnSpc>
              <a:spcPct val="90000"/>
            </a:lnSpc>
            <a:spcBef>
              <a:spcPct val="0"/>
            </a:spcBef>
            <a:spcAft>
              <a:spcPct val="35000"/>
            </a:spcAft>
          </a:pPr>
          <a:r>
            <a:rPr lang="en-US" sz="1600" b="1" kern="1200" dirty="0" smtClean="0"/>
            <a:t>Reported</a:t>
          </a:r>
        </a:p>
        <a:p>
          <a:pPr lvl="0" algn="l" defTabSz="711200">
            <a:lnSpc>
              <a:spcPct val="90000"/>
            </a:lnSpc>
            <a:spcBef>
              <a:spcPct val="0"/>
            </a:spcBef>
            <a:spcAft>
              <a:spcPct val="35000"/>
            </a:spcAft>
          </a:pPr>
          <a:r>
            <a:rPr lang="en-US" sz="1600" b="1" kern="1200" dirty="0" smtClean="0"/>
            <a:t>synthesis of</a:t>
          </a:r>
        </a:p>
        <a:p>
          <a:pPr lvl="0" algn="l" defTabSz="711200">
            <a:lnSpc>
              <a:spcPct val="90000"/>
            </a:lnSpc>
            <a:spcBef>
              <a:spcPct val="0"/>
            </a:spcBef>
            <a:spcAft>
              <a:spcPct val="35000"/>
            </a:spcAft>
          </a:pPr>
          <a:r>
            <a:rPr lang="en-US" sz="1600" b="1" kern="1200" dirty="0" smtClean="0"/>
            <a:t>Similar</a:t>
          </a:r>
        </a:p>
        <a:p>
          <a:pPr lvl="0" algn="l" defTabSz="711200">
            <a:lnSpc>
              <a:spcPct val="90000"/>
            </a:lnSpc>
            <a:spcBef>
              <a:spcPct val="0"/>
            </a:spcBef>
            <a:spcAft>
              <a:spcPct val="35000"/>
            </a:spcAft>
          </a:pPr>
          <a:r>
            <a:rPr lang="en-US" sz="1600" b="1" kern="1200" dirty="0" smtClean="0"/>
            <a:t>Macromolecules &amp;</a:t>
          </a:r>
        </a:p>
        <a:p>
          <a:pPr lvl="0" algn="l" defTabSz="711200">
            <a:lnSpc>
              <a:spcPct val="90000"/>
            </a:lnSpc>
            <a:spcBef>
              <a:spcPct val="0"/>
            </a:spcBef>
            <a:spcAft>
              <a:spcPct val="35000"/>
            </a:spcAft>
          </a:pPr>
          <a:r>
            <a:rPr lang="en-US" sz="1600" b="1" kern="1200" dirty="0" smtClean="0"/>
            <a:t>name them</a:t>
          </a:r>
        </a:p>
        <a:p>
          <a:pPr lvl="0" algn="l" defTabSz="711200">
            <a:lnSpc>
              <a:spcPct val="90000"/>
            </a:lnSpc>
            <a:spcBef>
              <a:spcPct val="0"/>
            </a:spcBef>
            <a:spcAft>
              <a:spcPct val="35000"/>
            </a:spcAft>
          </a:pPr>
          <a:r>
            <a:rPr lang="en-US" sz="1600" b="1" kern="1200" dirty="0" smtClean="0"/>
            <a:t>as a “</a:t>
          </a:r>
          <a:r>
            <a:rPr lang="en-US" sz="1600" b="1" i="1" kern="1200" dirty="0" err="1" smtClean="0"/>
            <a:t>arborols</a:t>
          </a:r>
          <a:r>
            <a:rPr lang="en-US" sz="1600" b="1" i="1" kern="1200" dirty="0" smtClean="0"/>
            <a:t>”. </a:t>
          </a:r>
          <a:endParaRPr lang="en-US" sz="1600" b="1" kern="1200" dirty="0"/>
        </a:p>
        <a:p>
          <a:pPr marL="285750" lvl="1" indent="-285750" algn="l" defTabSz="1600200">
            <a:lnSpc>
              <a:spcPct val="90000"/>
            </a:lnSpc>
            <a:spcBef>
              <a:spcPct val="0"/>
            </a:spcBef>
            <a:spcAft>
              <a:spcPct val="15000"/>
            </a:spcAft>
            <a:buChar char="••"/>
          </a:pPr>
          <a:endParaRPr lang="en-US" sz="3600" kern="1200" dirty="0"/>
        </a:p>
      </dsp:txBody>
      <dsp:txXfrm>
        <a:off x="5400608" y="1224120"/>
        <a:ext cx="2339896" cy="328676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B8ABB09-4A1D-463E-8065-109CC2B7EFAA}" type="datetimeFigureOut">
              <a:rPr lang="ar-SA" smtClean="0"/>
              <a:t>22/08/1441</a:t>
            </a:fld>
            <a:endParaRPr lang="ar-SA"/>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1B8ABB09-4A1D-463E-8065-109CC2B7EFAA}" type="datetimeFigureOut">
              <a:rPr lang="ar-SA" smtClean="0"/>
              <a:t>22/08/1441</a:t>
            </a:fld>
            <a:endParaRPr lang="ar-SA"/>
          </a:p>
        </p:txBody>
      </p:sp>
      <p:sp>
        <p:nvSpPr>
          <p:cNvPr id="27" name="عنصر نائب لرقم الشريحة 26"/>
          <p:cNvSpPr>
            <a:spLocks noGrp="1"/>
          </p:cNvSpPr>
          <p:nvPr>
            <p:ph type="sldNum" sz="quarter" idx="11"/>
          </p:nvPr>
        </p:nvSpPr>
        <p:spPr/>
        <p:txBody>
          <a:bodyPr rtlCol="0"/>
          <a:lstStyle/>
          <a:p>
            <a:fld id="{0B34F065-1154-456A-91E3-76DE8E75E17B}" type="slidenum">
              <a:rPr lang="ar-SA" smtClean="0"/>
              <a:t>‹#›</a:t>
            </a:fld>
            <a:endParaRPr lang="ar-SA"/>
          </a:p>
        </p:txBody>
      </p:sp>
      <p:sp>
        <p:nvSpPr>
          <p:cNvPr id="28" name="عنصر نائب للتذييل 27"/>
          <p:cNvSpPr>
            <a:spLocks noGrp="1"/>
          </p:cNvSpPr>
          <p:nvPr>
            <p:ph type="ftr" sz="quarter" idx="12"/>
          </p:nvPr>
        </p:nvSpPr>
        <p:spPr/>
        <p:txBody>
          <a:bodyPr rtlCol="0"/>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B8ABB09-4A1D-463E-8065-109CC2B7EFAA}" type="datetimeFigureOut">
              <a:rPr lang="ar-SA" smtClean="0"/>
              <a:t>22/08/1441</a:t>
            </a:fld>
            <a:endParaRPr lang="ar-SA"/>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a:p>
        </p:txBody>
      </p:sp>
      <p:sp>
        <p:nvSpPr>
          <p:cNvPr id="5" name="عنصر نائب لرقم الشريحة 4"/>
          <p:cNvSpPr>
            <a:spLocks noGrp="1"/>
          </p:cNvSpPr>
          <p:nvPr>
            <p:ph type="sldNum" sz="quarter" idx="12"/>
          </p:nvPr>
        </p:nvSpPr>
        <p:spPr>
          <a:xfrm>
            <a:off x="8174736" y="2272"/>
            <a:ext cx="762000" cy="365760"/>
          </a:xfrm>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B8ABB09-4A1D-463E-8065-109CC2B7EFAA}" type="datetimeFigureOut">
              <a:rPr lang="ar-SA" smtClean="0"/>
              <a:t>22/08/1441</a:t>
            </a:fld>
            <a:endParaRPr lang="ar-SA"/>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Click_chemistry"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en.wikipedia.org/wiki/Azide_alkyne_Huisgen_cycloaddition" TargetMode="External"/><Relationship Id="rId5" Type="http://schemas.openxmlformats.org/officeDocument/2006/relationships/hyperlink" Target="http://en.wikipedia.org/wiki/Thiol-yne_reaction" TargetMode="External"/><Relationship Id="rId4" Type="http://schemas.openxmlformats.org/officeDocument/2006/relationships/hyperlink" Target="http://en.wikipedia.org/wiki/Diels-Alder_reactio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8256" y="2780928"/>
            <a:ext cx="8458200" cy="1027113"/>
          </a:xfrm>
        </p:spPr>
        <p:txBody>
          <a:bodyPr/>
          <a:lstStyle/>
          <a:p>
            <a:r>
              <a:rPr lang="en-US" altLang="ar-EG" b="1" dirty="0" smtClean="0">
                <a:latin typeface="Arial Rounded MT Bold" pitchFamily="34" charset="0"/>
              </a:rPr>
              <a:t>DENDRIMERS</a:t>
            </a:r>
            <a:endParaRPr lang="ar-EG" dirty="0"/>
          </a:p>
        </p:txBody>
      </p:sp>
      <p:sp>
        <p:nvSpPr>
          <p:cNvPr id="3" name="عنوان فرعي 2"/>
          <p:cNvSpPr>
            <a:spLocks noGrp="1"/>
          </p:cNvSpPr>
          <p:nvPr>
            <p:ph type="subTitle" idx="1"/>
          </p:nvPr>
        </p:nvSpPr>
        <p:spPr>
          <a:xfrm>
            <a:off x="503744" y="4869160"/>
            <a:ext cx="7571184" cy="1752600"/>
          </a:xfrm>
        </p:spPr>
        <p:txBody>
          <a:bodyPr/>
          <a:lstStyle/>
          <a:p>
            <a:pPr algn="ctr"/>
            <a:r>
              <a:rPr lang="en-US" dirty="0" smtClean="0"/>
              <a:t>By: </a:t>
            </a:r>
            <a:r>
              <a:rPr lang="en-US" dirty="0" err="1" smtClean="0"/>
              <a:t>Badie</a:t>
            </a:r>
            <a:r>
              <a:rPr lang="en-US" dirty="0" smtClean="0"/>
              <a:t> </a:t>
            </a:r>
            <a:r>
              <a:rPr lang="en-US" dirty="0" err="1" smtClean="0"/>
              <a:t>Zomlut</a:t>
            </a:r>
            <a:endParaRPr lang="en-US" dirty="0" smtClean="0"/>
          </a:p>
          <a:p>
            <a:pPr algn="ctr"/>
            <a:r>
              <a:rPr lang="en-US" dirty="0" err="1" smtClean="0"/>
              <a:t>Omara</a:t>
            </a:r>
            <a:r>
              <a:rPr lang="ar-SA" dirty="0" smtClean="0"/>
              <a:t> </a:t>
            </a:r>
            <a:r>
              <a:rPr lang="en-US" dirty="0" smtClean="0"/>
              <a:t>Under supervision: </a:t>
            </a:r>
            <a:r>
              <a:rPr lang="en-US" dirty="0" err="1" smtClean="0"/>
              <a:t>Ph.D</a:t>
            </a:r>
            <a:r>
              <a:rPr lang="en-US" dirty="0" smtClean="0"/>
              <a:t> </a:t>
            </a:r>
            <a:r>
              <a:rPr lang="en-US" dirty="0" err="1" smtClean="0"/>
              <a:t>Hend</a:t>
            </a:r>
            <a:r>
              <a:rPr lang="en-US" dirty="0" smtClean="0"/>
              <a:t> Abu</a:t>
            </a:r>
            <a:endParaRPr lang="ar-EG"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813690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83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908721"/>
            <a:ext cx="7840082" cy="4824535"/>
          </a:xfrm>
        </p:spPr>
      </p:pic>
      <p:sp>
        <p:nvSpPr>
          <p:cNvPr id="5" name="TextBox 11"/>
          <p:cNvSpPr txBox="1"/>
          <p:nvPr/>
        </p:nvSpPr>
        <p:spPr>
          <a:xfrm>
            <a:off x="357188" y="5786438"/>
            <a:ext cx="8031236" cy="892552"/>
          </a:xfrm>
          <a:prstGeom prst="rect">
            <a:avLst/>
          </a:prstGeom>
          <a:noFill/>
        </p:spPr>
        <p:txBody>
          <a:bodyPr wrap="square">
            <a:spAutoFit/>
          </a:bodyPr>
          <a:lstStyle/>
          <a:p>
            <a:pPr algn="ctr">
              <a:defRPr/>
            </a:pPr>
            <a:r>
              <a:rPr lang="en-US" sz="2600" dirty="0" smtClean="0">
                <a:cs typeface="Arial" charset="0"/>
              </a:rPr>
              <a:t>dimensional </a:t>
            </a:r>
            <a:r>
              <a:rPr lang="en-US" sz="2600" dirty="0">
                <a:cs typeface="Arial" charset="0"/>
              </a:rPr>
              <a:t>projection of dendrimer core shell architecture  for G-4.5 PAMAM Dendrimers</a:t>
            </a:r>
          </a:p>
        </p:txBody>
      </p:sp>
    </p:spTree>
    <p:extLst>
      <p:ext uri="{BB962C8B-B14F-4D97-AF65-F5344CB8AC3E}">
        <p14:creationId xmlns:p14="http://schemas.microsoft.com/office/powerpoint/2010/main" val="1092462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Desktop\FEATURE-dendrimers-395_tcm18-86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568951"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42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692696"/>
            <a:ext cx="8229600" cy="1066800"/>
          </a:xfrm>
        </p:spPr>
        <p:txBody>
          <a:bodyPr>
            <a:normAutofit/>
          </a:bodyPr>
          <a:lstStyle/>
          <a:p>
            <a:pPr algn="ctr"/>
            <a:r>
              <a:rPr lang="en-US" altLang="ar-EG" sz="3600" dirty="0">
                <a:latin typeface="Aharoni" panose="02010803020104030203" pitchFamily="2" charset="-79"/>
                <a:cs typeface="Aharoni" panose="02010803020104030203" pitchFamily="2" charset="-79"/>
              </a:rPr>
              <a:t>UNIQUENESS OF DENDRIMERS</a:t>
            </a:r>
            <a:endParaRPr lang="ar-EG" sz="3600" dirty="0">
              <a:latin typeface="Aharoni" panose="02010803020104030203" pitchFamily="2" charset="-79"/>
            </a:endParaRPr>
          </a:p>
        </p:txBody>
      </p:sp>
      <p:sp>
        <p:nvSpPr>
          <p:cNvPr id="3" name="عنصر نائب للمحتوى 2"/>
          <p:cNvSpPr>
            <a:spLocks noGrp="1"/>
          </p:cNvSpPr>
          <p:nvPr>
            <p:ph idx="1"/>
          </p:nvPr>
        </p:nvSpPr>
        <p:spPr>
          <a:xfrm>
            <a:off x="457200" y="1772816"/>
            <a:ext cx="8229600" cy="4801720"/>
          </a:xfrm>
        </p:spPr>
        <p:txBody>
          <a:bodyPr>
            <a:normAutofit/>
          </a:bodyPr>
          <a:lstStyle/>
          <a:p>
            <a:pPr algn="l" rtl="0"/>
            <a:r>
              <a:rPr lang="en-US" dirty="0">
                <a:effectLst>
                  <a:outerShdw blurRad="38100" dist="38100" dir="2700000" algn="tl">
                    <a:srgbClr val="000000">
                      <a:alpha val="43137"/>
                    </a:srgbClr>
                  </a:outerShdw>
                </a:effectLst>
              </a:rPr>
              <a:t>Architecture </a:t>
            </a:r>
          </a:p>
          <a:p>
            <a:pPr marL="566738" indent="-215900" algn="l" rtl="0">
              <a:buFontTx/>
              <a:buNone/>
              <a:defRPr/>
            </a:pPr>
            <a:r>
              <a:rPr lang="en-US" dirty="0" smtClean="0"/>
              <a:t>- Dendrimers </a:t>
            </a:r>
            <a:r>
              <a:rPr lang="en-US" dirty="0"/>
              <a:t>shows improved physical and chemical </a:t>
            </a:r>
            <a:r>
              <a:rPr lang="en-US" dirty="0" smtClean="0"/>
              <a:t>properties </a:t>
            </a:r>
            <a:r>
              <a:rPr lang="en-US" dirty="0"/>
              <a:t>due to their molecular architecture. </a:t>
            </a:r>
          </a:p>
          <a:p>
            <a:pPr marL="566738" indent="-566738" algn="l" rtl="0">
              <a:buFontTx/>
              <a:buNone/>
              <a:defRPr/>
            </a:pPr>
            <a:r>
              <a:rPr lang="en-US" dirty="0"/>
              <a:t>    - The dendrimers shape depend on the generation </a:t>
            </a:r>
            <a:r>
              <a:rPr lang="en-US" dirty="0" smtClean="0"/>
              <a:t>. </a:t>
            </a:r>
          </a:p>
          <a:p>
            <a:pPr marL="566738" indent="-566738" algn="l" rtl="0">
              <a:buFontTx/>
              <a:buNone/>
              <a:defRPr/>
            </a:pPr>
            <a:r>
              <a:rPr lang="en-US" dirty="0" smtClean="0"/>
              <a:t>    - lower </a:t>
            </a:r>
            <a:r>
              <a:rPr lang="en-US" dirty="0"/>
              <a:t>generation shows open planar elliptical shape  while higher generation shows compact-spherical shape</a:t>
            </a:r>
            <a:r>
              <a:rPr lang="en-US" dirty="0" smtClean="0"/>
              <a:t>.</a:t>
            </a:r>
          </a:p>
          <a:p>
            <a:pPr marL="109728" indent="0" algn="l" rtl="0">
              <a:buNone/>
              <a:defRPr/>
            </a:pPr>
            <a:endParaRPr lang="ar-EG" sz="2400" dirty="0"/>
          </a:p>
        </p:txBody>
      </p:sp>
    </p:spTree>
    <p:extLst>
      <p:ext uri="{BB962C8B-B14F-4D97-AF65-F5344CB8AC3E}">
        <p14:creationId xmlns:p14="http://schemas.microsoft.com/office/powerpoint/2010/main" val="1199281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a:bodyPr>
          <a:lstStyle/>
          <a:p>
            <a:pPr algn="l" rtl="0">
              <a:defRPr/>
            </a:pPr>
            <a:r>
              <a:rPr lang="en-US" dirty="0">
                <a:effectLst>
                  <a:outerShdw blurRad="38100" dist="38100" dir="2700000" algn="tl">
                    <a:srgbClr val="000000">
                      <a:alpha val="43137"/>
                    </a:srgbClr>
                  </a:outerShdw>
                </a:effectLst>
              </a:rPr>
              <a:t>Solubility</a:t>
            </a:r>
            <a:r>
              <a:rPr lang="en-US" i="1" dirty="0"/>
              <a:t> </a:t>
            </a:r>
          </a:p>
          <a:p>
            <a:pPr marL="566738" indent="-219075" algn="l" rtl="0">
              <a:buFontTx/>
              <a:buChar char="-"/>
              <a:defRPr/>
            </a:pPr>
            <a:r>
              <a:rPr lang="en-US" dirty="0"/>
              <a:t>Surface groups of the dendrimers plays an </a:t>
            </a:r>
            <a:r>
              <a:rPr lang="en-US" dirty="0" smtClean="0"/>
              <a:t>important role </a:t>
            </a:r>
            <a:r>
              <a:rPr lang="en-US" dirty="0"/>
              <a:t>in the solubility of dendrimers.</a:t>
            </a:r>
          </a:p>
          <a:p>
            <a:pPr marL="566738" indent="-219075" algn="l" rtl="0">
              <a:buFontTx/>
              <a:buChar char="-"/>
              <a:defRPr/>
            </a:pPr>
            <a:r>
              <a:rPr lang="en-US" dirty="0"/>
              <a:t>If the surface end groups are hydrophobic in nature, then dendrimers are soluble in nonpolar </a:t>
            </a:r>
            <a:r>
              <a:rPr lang="en-US" dirty="0" smtClean="0"/>
              <a:t>solvent</a:t>
            </a:r>
          </a:p>
          <a:p>
            <a:pPr marL="566738" indent="-219075" algn="l" rtl="0">
              <a:buFontTx/>
              <a:buChar char="-"/>
              <a:defRPr/>
            </a:pPr>
            <a:r>
              <a:rPr lang="en-US" dirty="0"/>
              <a:t>If the surface end groups are hydrophilic in nature and dendrimers are soluble in polar solvent. </a:t>
            </a:r>
          </a:p>
          <a:p>
            <a:pPr marL="566738" indent="-219075" algn="l" rtl="0">
              <a:buFontTx/>
              <a:buChar char="-"/>
              <a:defRPr/>
            </a:pPr>
            <a:r>
              <a:rPr lang="en-US" dirty="0"/>
              <a:t>The high solubility, miscibility and reactivity and binding capacity of dendrimers is due to the presence of many chain end groups.</a:t>
            </a:r>
          </a:p>
          <a:p>
            <a:pPr marL="566738" indent="-219075" algn="l" rtl="0">
              <a:buFontTx/>
              <a:buChar char="-"/>
              <a:defRPr/>
            </a:pPr>
            <a:endParaRPr lang="en-US" dirty="0" smtClean="0"/>
          </a:p>
          <a:p>
            <a:pPr marL="566738" indent="-219075" algn="l" rtl="0">
              <a:buFontTx/>
              <a:buChar char="-"/>
              <a:defRPr/>
            </a:pPr>
            <a:endParaRPr lang="ar-EG" dirty="0"/>
          </a:p>
        </p:txBody>
      </p:sp>
    </p:spTree>
    <p:extLst>
      <p:ext uri="{BB962C8B-B14F-4D97-AF65-F5344CB8AC3E}">
        <p14:creationId xmlns:p14="http://schemas.microsoft.com/office/powerpoint/2010/main" val="185718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737824"/>
          </a:xfrm>
        </p:spPr>
        <p:txBody>
          <a:bodyPr/>
          <a:lstStyle/>
          <a:p>
            <a:pPr marL="347663" indent="-347663" algn="l" rtl="0">
              <a:buFont typeface="Arial" panose="020B0604020202020204" pitchFamily="34" charset="0"/>
              <a:buChar char="•"/>
              <a:defRPr/>
            </a:pPr>
            <a:r>
              <a:rPr lang="en-US" dirty="0" err="1">
                <a:effectLst>
                  <a:outerShdw blurRad="38100" dist="38100" dir="2700000" algn="tl">
                    <a:srgbClr val="000000">
                      <a:alpha val="43137"/>
                    </a:srgbClr>
                  </a:outerShdw>
                </a:effectLst>
              </a:rPr>
              <a:t>Monodispersity</a:t>
            </a:r>
            <a:r>
              <a:rPr lang="en-US" dirty="0">
                <a:effectLst>
                  <a:outerShdw blurRad="38100" dist="38100" dir="2700000" algn="tl">
                    <a:srgbClr val="000000">
                      <a:alpha val="43137"/>
                    </a:srgbClr>
                  </a:outerShdw>
                </a:effectLst>
              </a:rPr>
              <a:t> </a:t>
            </a:r>
          </a:p>
          <a:p>
            <a:pPr marL="566738" indent="-219075" algn="l" rtl="0">
              <a:buFontTx/>
              <a:buChar char="-"/>
              <a:defRPr/>
            </a:pPr>
            <a:r>
              <a:rPr lang="en-US" dirty="0"/>
              <a:t>Dendrimers are monodisperse in nature i.e. they have </a:t>
            </a:r>
            <a:r>
              <a:rPr lang="en-US" dirty="0" err="1"/>
              <a:t>isomolecular</a:t>
            </a:r>
            <a:r>
              <a:rPr lang="en-US" dirty="0"/>
              <a:t> species, whose molecular size, shape and disposition of organic moieties are adjusted and controlled</a:t>
            </a:r>
          </a:p>
          <a:p>
            <a:pPr algn="l" rtl="0">
              <a:defRPr/>
            </a:pPr>
            <a:r>
              <a:rPr lang="en-US" dirty="0">
                <a:effectLst>
                  <a:outerShdw blurRad="38100" dist="38100" dir="2700000" algn="tl">
                    <a:srgbClr val="000000">
                      <a:alpha val="43137"/>
                    </a:srgbClr>
                  </a:outerShdw>
                </a:effectLst>
              </a:rPr>
              <a:t>Viscosity</a:t>
            </a:r>
          </a:p>
          <a:p>
            <a:pPr marL="617538" indent="-269875" algn="l" rtl="0">
              <a:buFontTx/>
              <a:buChar char="-"/>
              <a:tabLst>
                <a:tab pos="623888" algn="l"/>
              </a:tabLst>
              <a:defRPr/>
            </a:pPr>
            <a:r>
              <a:rPr lang="en-US" dirty="0"/>
              <a:t>In solution dendrimers form a tightly packed ball which influences its rheological properties.</a:t>
            </a:r>
          </a:p>
          <a:p>
            <a:pPr marL="617538" indent="-269875" algn="l" rtl="0">
              <a:buFontTx/>
              <a:buChar char="-"/>
              <a:tabLst>
                <a:tab pos="623888" algn="l"/>
              </a:tabLst>
              <a:defRPr/>
            </a:pPr>
            <a:r>
              <a:rPr lang="en-US" dirty="0"/>
              <a:t>The intrinsic viscosity dendrimers solution does not exhibit linear relationship with mass but it is highest for a specific generation and then it begins to decrease. </a:t>
            </a:r>
          </a:p>
        </p:txBody>
      </p:sp>
    </p:spTree>
    <p:extLst>
      <p:ext uri="{BB962C8B-B14F-4D97-AF65-F5344CB8AC3E}">
        <p14:creationId xmlns:p14="http://schemas.microsoft.com/office/powerpoint/2010/main" val="3997056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Autofit/>
          </a:bodyPr>
          <a:lstStyle/>
          <a:p>
            <a:pPr marL="347663" indent="-347663" algn="l" rtl="0">
              <a:tabLst>
                <a:tab pos="347663" algn="l"/>
              </a:tabLst>
              <a:defRPr/>
            </a:pPr>
            <a:r>
              <a:rPr lang="en-US" dirty="0" smtClean="0">
                <a:effectLst>
                  <a:outerShdw blurRad="38100" dist="38100" dir="2700000" algn="tl">
                    <a:srgbClr val="000000">
                      <a:alpha val="43137"/>
                    </a:srgbClr>
                  </a:outerShdw>
                </a:effectLst>
              </a:rPr>
              <a:t>Electrostatic </a:t>
            </a:r>
            <a:r>
              <a:rPr lang="en-US" dirty="0">
                <a:effectLst>
                  <a:outerShdw blurRad="38100" dist="38100" dir="2700000" algn="tl">
                    <a:srgbClr val="000000">
                      <a:alpha val="43137"/>
                    </a:srgbClr>
                  </a:outerShdw>
                </a:effectLst>
              </a:rPr>
              <a:t>interactions  </a:t>
            </a:r>
          </a:p>
          <a:p>
            <a:pPr marL="623888" indent="-276225" algn="l" rtl="0">
              <a:buFontTx/>
              <a:buChar char="-"/>
              <a:tabLst>
                <a:tab pos="347663" algn="l"/>
              </a:tabLst>
              <a:defRPr/>
            </a:pPr>
            <a:r>
              <a:rPr lang="en-US" dirty="0"/>
              <a:t>Molecular recognition events at dendrimer surfaces are distinguished by the large number of often identical end-groups presented by the dendritic host.</a:t>
            </a:r>
          </a:p>
          <a:p>
            <a:pPr marL="623888" indent="-276225" algn="l" rtl="0">
              <a:buFontTx/>
              <a:buChar char="-"/>
              <a:tabLst>
                <a:tab pos="347663" algn="l"/>
              </a:tabLst>
              <a:defRPr/>
            </a:pPr>
            <a:r>
              <a:rPr lang="en-US" dirty="0"/>
              <a:t>When these groups are charged, the surface may have as a polyelectrolyte and is likely to electrostatically attract oppositely charged </a:t>
            </a:r>
            <a:r>
              <a:rPr lang="en-US" dirty="0" smtClean="0"/>
              <a:t>molecules.</a:t>
            </a:r>
          </a:p>
          <a:p>
            <a:pPr algn="l" rtl="0">
              <a:defRPr/>
            </a:pPr>
            <a:r>
              <a:rPr lang="en-US" dirty="0">
                <a:effectLst>
                  <a:outerShdw blurRad="38100" dist="38100" dir="2700000" algn="tl">
                    <a:srgbClr val="000000">
                      <a:alpha val="43137"/>
                    </a:srgbClr>
                  </a:outerShdw>
                </a:effectLst>
              </a:rPr>
              <a:t>Self-assembling dendrimers </a:t>
            </a:r>
          </a:p>
          <a:p>
            <a:pPr marL="566738" indent="-220663" algn="l" rtl="0">
              <a:buFontTx/>
              <a:buChar char="-"/>
              <a:defRPr/>
            </a:pPr>
            <a:r>
              <a:rPr lang="en-US" dirty="0"/>
              <a:t>Self-assembly is the spontaneous, precise association of chemical species by specific, complementary intermolecular forces</a:t>
            </a:r>
          </a:p>
          <a:p>
            <a:pPr marL="623888" indent="-276225" algn="l" rtl="0">
              <a:buFontTx/>
              <a:buChar char="-"/>
              <a:tabLst>
                <a:tab pos="347663" algn="l"/>
              </a:tabLst>
              <a:defRPr/>
            </a:pPr>
            <a:endParaRPr lang="en-US" dirty="0" smtClean="0"/>
          </a:p>
          <a:p>
            <a:pPr marL="109728" indent="0" algn="l" rtl="0">
              <a:buNone/>
            </a:pPr>
            <a:endParaRPr lang="ar-EG" dirty="0"/>
          </a:p>
        </p:txBody>
      </p:sp>
    </p:spTree>
    <p:extLst>
      <p:ext uri="{BB962C8B-B14F-4D97-AF65-F5344CB8AC3E}">
        <p14:creationId xmlns:p14="http://schemas.microsoft.com/office/powerpoint/2010/main" val="2153201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defRPr/>
            </a:pPr>
            <a:r>
              <a:rPr lang="en-US" dirty="0">
                <a:effectLst>
                  <a:outerShdw blurRad="38100" dist="38100" dir="2700000" algn="tl">
                    <a:srgbClr val="000000">
                      <a:alpha val="43137"/>
                    </a:srgbClr>
                  </a:outerShdw>
                </a:effectLst>
              </a:rPr>
              <a:t>Covalent conjugation strategies </a:t>
            </a:r>
          </a:p>
          <a:p>
            <a:pPr marL="566738" indent="-219075" algn="l" rtl="0">
              <a:buFontTx/>
              <a:buChar char="-"/>
              <a:defRPr/>
            </a:pPr>
            <a:r>
              <a:rPr lang="en-US" dirty="0"/>
              <a:t>The conjugated dendritic assembly functions as pro-drug where, upon internalization into the target cell, the conjugate must be liberated to activate the </a:t>
            </a:r>
            <a:r>
              <a:rPr lang="en-US" dirty="0" smtClean="0"/>
              <a:t>drug.</a:t>
            </a:r>
          </a:p>
          <a:p>
            <a:pPr marL="347663" indent="-347663" algn="l" rtl="0">
              <a:buFont typeface="Arial" panose="020B0604020202020204" pitchFamily="34" charset="0"/>
              <a:buChar char="•"/>
              <a:defRPr/>
            </a:pPr>
            <a:r>
              <a:rPr lang="en-US" dirty="0" err="1">
                <a:effectLst>
                  <a:outerShdw blurRad="38100" dist="38100" dir="2700000" algn="tl">
                    <a:srgbClr val="000000">
                      <a:alpha val="43137"/>
                    </a:srgbClr>
                  </a:outerShdw>
                </a:effectLst>
              </a:rPr>
              <a:t>Polyvalency</a:t>
            </a:r>
            <a:r>
              <a:rPr lang="en-US" dirty="0">
                <a:effectLst>
                  <a:outerShdw blurRad="38100" dist="38100" dir="2700000" algn="tl">
                    <a:srgbClr val="000000">
                      <a:alpha val="43137"/>
                    </a:srgbClr>
                  </a:outerShdw>
                </a:effectLst>
              </a:rPr>
              <a:t>  </a:t>
            </a:r>
          </a:p>
          <a:p>
            <a:pPr marL="566738" indent="-220663" algn="l" rtl="0">
              <a:buFontTx/>
              <a:buChar char="-"/>
              <a:defRPr/>
            </a:pPr>
            <a:r>
              <a:rPr lang="en-US" dirty="0" err="1"/>
              <a:t>Polyvalency</a:t>
            </a:r>
            <a:r>
              <a:rPr lang="en-US" dirty="0"/>
              <a:t> is useful as it provides for versatile functionalization</a:t>
            </a:r>
          </a:p>
          <a:p>
            <a:pPr marL="566738" indent="-220663" algn="l" rtl="0">
              <a:buFontTx/>
              <a:buChar char="-"/>
              <a:defRPr/>
            </a:pPr>
            <a:r>
              <a:rPr lang="en-US" dirty="0"/>
              <a:t>It is also extremely important to produce multiple interactions with biological receptor sites, for example, in the design of antiviral therapeutic agents.  </a:t>
            </a:r>
            <a:endParaRPr lang="ar-EG" dirty="0">
              <a:effectLst>
                <a:outerShdw blurRad="38100" dist="38100" dir="2700000" algn="tl">
                  <a:srgbClr val="000000">
                    <a:alpha val="43137"/>
                  </a:srgbClr>
                </a:outerShdw>
              </a:effectLst>
            </a:endParaRPr>
          </a:p>
          <a:p>
            <a:pPr marL="566738" indent="-219075" algn="l" rtl="0">
              <a:buFontTx/>
              <a:buChar char="-"/>
              <a:defRPr/>
            </a:pPr>
            <a:endParaRPr lang="ar-EG" dirty="0"/>
          </a:p>
        </p:txBody>
      </p:sp>
    </p:spTree>
    <p:extLst>
      <p:ext uri="{BB962C8B-B14F-4D97-AF65-F5344CB8AC3E}">
        <p14:creationId xmlns:p14="http://schemas.microsoft.com/office/powerpoint/2010/main" val="104545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521441" cy="594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65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92696"/>
            <a:ext cx="8229600" cy="864096"/>
          </a:xfrm>
        </p:spPr>
        <p:txBody>
          <a:bodyPr/>
          <a:lstStyle/>
          <a:p>
            <a:pPr algn="ctr"/>
            <a:r>
              <a:rPr lang="en-US" sz="3800" b="1" dirty="0">
                <a:latin typeface="Aharoni" panose="02010803020104030203" pitchFamily="2" charset="-79"/>
                <a:cs typeface="Aharoni" panose="02010803020104030203" pitchFamily="2" charset="-79"/>
              </a:rPr>
              <a:t>I</a:t>
            </a:r>
            <a:r>
              <a:rPr lang="en-US" sz="3800" dirty="0">
                <a:latin typeface="Aharoni" panose="02010803020104030203" pitchFamily="2" charset="-79"/>
                <a:cs typeface="Aharoni" panose="02010803020104030203" pitchFamily="2" charset="-79"/>
              </a:rPr>
              <a:t>deal Properties of Dendrimers</a:t>
            </a:r>
            <a:endParaRPr lang="ar-EG" sz="3800" dirty="0">
              <a:latin typeface="Aharoni" panose="02010803020104030203" pitchFamily="2" charset="-79"/>
            </a:endParaRPr>
          </a:p>
        </p:txBody>
      </p:sp>
      <p:sp>
        <p:nvSpPr>
          <p:cNvPr id="3" name="عنصر نائب للمحتوى 2"/>
          <p:cNvSpPr>
            <a:spLocks noGrp="1"/>
          </p:cNvSpPr>
          <p:nvPr>
            <p:ph idx="1"/>
          </p:nvPr>
        </p:nvSpPr>
        <p:spPr>
          <a:xfrm>
            <a:off x="457200" y="1484784"/>
            <a:ext cx="8229600" cy="5089752"/>
          </a:xfrm>
        </p:spPr>
        <p:txBody>
          <a:bodyPr>
            <a:normAutofit fontScale="92500"/>
          </a:bodyPr>
          <a:lstStyle/>
          <a:p>
            <a:pPr algn="l" rtl="0"/>
            <a:r>
              <a:rPr lang="en-US" dirty="0" smtClean="0">
                <a:effectLst>
                  <a:outerShdw blurRad="38100" dist="38100" dir="2700000" algn="tl">
                    <a:srgbClr val="000000">
                      <a:alpha val="43137"/>
                    </a:srgbClr>
                  </a:outerShdw>
                </a:effectLst>
              </a:rPr>
              <a:t>Inert </a:t>
            </a:r>
            <a:r>
              <a:rPr lang="en-US" dirty="0">
                <a:effectLst>
                  <a:outerShdw blurRad="38100" dist="38100" dir="2700000" algn="tl">
                    <a:srgbClr val="000000">
                      <a:alpha val="43137"/>
                    </a:srgbClr>
                  </a:outerShdw>
                </a:effectLst>
              </a:rPr>
              <a:t>and non-toxic;</a:t>
            </a:r>
          </a:p>
          <a:p>
            <a:pPr algn="l" rtl="0"/>
            <a:r>
              <a:rPr lang="en-US" dirty="0" smtClean="0">
                <a:effectLst>
                  <a:outerShdw blurRad="38100" dist="38100" dir="2700000" algn="tl">
                    <a:srgbClr val="000000">
                      <a:alpha val="43137"/>
                    </a:srgbClr>
                  </a:outerShdw>
                </a:effectLst>
              </a:rPr>
              <a:t>Biodegradable</a:t>
            </a:r>
            <a:r>
              <a:rPr lang="en-US" dirty="0">
                <a:effectLst>
                  <a:outerShdw blurRad="38100" dist="38100" dir="2700000" algn="tl">
                    <a:srgbClr val="000000">
                      <a:alpha val="43137"/>
                    </a:srgbClr>
                  </a:outerShdw>
                </a:effectLst>
              </a:rPr>
              <a:t>;</a:t>
            </a:r>
          </a:p>
          <a:p>
            <a:pPr algn="l" rtl="0"/>
            <a:r>
              <a:rPr lang="en-US" dirty="0" smtClean="0">
                <a:effectLst>
                  <a:outerShdw blurRad="38100" dist="38100" dir="2700000" algn="tl">
                    <a:srgbClr val="000000">
                      <a:alpha val="43137"/>
                    </a:srgbClr>
                  </a:outerShdw>
                </a:effectLst>
              </a:rPr>
              <a:t>Non-immunogenic</a:t>
            </a:r>
            <a:r>
              <a:rPr lang="en-US" dirty="0">
                <a:effectLst>
                  <a:outerShdw blurRad="38100" dist="38100" dir="2700000" algn="tl">
                    <a:srgbClr val="000000">
                      <a:alpha val="43137"/>
                    </a:srgbClr>
                  </a:outerShdw>
                </a:effectLst>
              </a:rPr>
              <a:t>;</a:t>
            </a:r>
          </a:p>
          <a:p>
            <a:pPr algn="l" rtl="0"/>
            <a:r>
              <a:rPr lang="en-US" dirty="0" smtClean="0">
                <a:effectLst>
                  <a:outerShdw blurRad="38100" dist="38100" dir="2700000" algn="tl">
                    <a:srgbClr val="000000">
                      <a:alpha val="43137"/>
                    </a:srgbClr>
                  </a:outerShdw>
                </a:effectLst>
              </a:rPr>
              <a:t>Able </a:t>
            </a:r>
            <a:r>
              <a:rPr lang="en-US" dirty="0">
                <a:effectLst>
                  <a:outerShdw blurRad="38100" dist="38100" dir="2700000" algn="tl">
                    <a:srgbClr val="000000">
                      <a:alpha val="43137"/>
                    </a:srgbClr>
                  </a:outerShdw>
                </a:effectLst>
              </a:rPr>
              <a:t>to cross barriers such as intestine, blood-tissue</a:t>
            </a:r>
          </a:p>
          <a:p>
            <a:pPr marL="109728" indent="0" algn="l" rtl="0">
              <a:buNone/>
            </a:pPr>
            <a:r>
              <a:rPr lang="en-US" dirty="0" smtClean="0">
                <a:effectLst>
                  <a:outerShdw blurRad="38100" dist="38100" dir="2700000" algn="tl">
                    <a:srgbClr val="000000">
                      <a:alpha val="43137"/>
                    </a:srgbClr>
                  </a:outerShdw>
                </a:effectLst>
              </a:rPr>
              <a:t>   barriers</a:t>
            </a:r>
            <a:r>
              <a:rPr lang="en-US" dirty="0">
                <a:effectLst>
                  <a:outerShdw blurRad="38100" dist="38100" dir="2700000" algn="tl">
                    <a:srgbClr val="000000">
                      <a:alpha val="43137"/>
                    </a:srgbClr>
                  </a:outerShdw>
                </a:effectLst>
              </a:rPr>
              <a:t>, cell membranes </a:t>
            </a:r>
            <a:r>
              <a:rPr lang="en-US" dirty="0" err="1">
                <a:effectLst>
                  <a:outerShdw blurRad="38100" dist="38100" dir="2700000" algn="tl">
                    <a:srgbClr val="000000">
                      <a:alpha val="43137"/>
                    </a:srgbClr>
                  </a:outerShdw>
                </a:effectLst>
              </a:rPr>
              <a:t>etc</a:t>
            </a:r>
            <a:r>
              <a:rPr lang="en-US" dirty="0">
                <a:effectLst>
                  <a:outerShdw blurRad="38100" dist="38100" dir="2700000" algn="tl">
                    <a:srgbClr val="000000">
                      <a:alpha val="43137"/>
                    </a:srgbClr>
                  </a:outerShdw>
                </a:effectLst>
              </a:rPr>
              <a:t>;</a:t>
            </a:r>
          </a:p>
          <a:p>
            <a:pPr algn="l" rtl="0"/>
            <a:r>
              <a:rPr lang="en-US" dirty="0" smtClean="0">
                <a:effectLst>
                  <a:outerShdw blurRad="38100" dist="38100" dir="2700000" algn="tl">
                    <a:srgbClr val="000000">
                      <a:alpha val="43137"/>
                    </a:srgbClr>
                  </a:outerShdw>
                </a:effectLst>
              </a:rPr>
              <a:t>Able </a:t>
            </a:r>
            <a:r>
              <a:rPr lang="en-US" dirty="0">
                <a:effectLst>
                  <a:outerShdw blurRad="38100" dist="38100" dir="2700000" algn="tl">
                    <a:srgbClr val="000000">
                      <a:alpha val="43137"/>
                    </a:srgbClr>
                  </a:outerShdw>
                </a:effectLst>
              </a:rPr>
              <a:t>to stay in circulation for the time needed to</a:t>
            </a:r>
          </a:p>
          <a:p>
            <a:pPr marL="109728" indent="0" algn="l" rtl="0">
              <a:buNone/>
            </a:pPr>
            <a:r>
              <a:rPr lang="en-US" dirty="0" smtClean="0">
                <a:effectLst>
                  <a:outerShdw blurRad="38100" dist="38100" dir="2700000" algn="tl">
                    <a:srgbClr val="000000">
                      <a:alpha val="43137"/>
                    </a:srgbClr>
                  </a:outerShdw>
                </a:effectLst>
              </a:rPr>
              <a:t>   have </a:t>
            </a:r>
            <a:r>
              <a:rPr lang="en-US" dirty="0">
                <a:effectLst>
                  <a:outerShdw blurRad="38100" dist="38100" dir="2700000" algn="tl">
                    <a:srgbClr val="000000">
                      <a:alpha val="43137"/>
                    </a:srgbClr>
                  </a:outerShdw>
                </a:effectLst>
              </a:rPr>
              <a:t>a clinical effect;</a:t>
            </a:r>
          </a:p>
          <a:p>
            <a:pPr algn="l" rtl="0"/>
            <a:r>
              <a:rPr lang="en-US" dirty="0" smtClean="0">
                <a:effectLst>
                  <a:outerShdw blurRad="38100" dist="38100" dir="2700000" algn="tl">
                    <a:srgbClr val="000000">
                      <a:alpha val="43137"/>
                    </a:srgbClr>
                  </a:outerShdw>
                </a:effectLst>
              </a:rPr>
              <a:t>Able </a:t>
            </a:r>
            <a:r>
              <a:rPr lang="en-US" dirty="0">
                <a:effectLst>
                  <a:outerShdw blurRad="38100" dist="38100" dir="2700000" algn="tl">
                    <a:srgbClr val="000000">
                      <a:alpha val="43137"/>
                    </a:srgbClr>
                  </a:outerShdw>
                </a:effectLst>
              </a:rPr>
              <a:t>to target to specific structures;</a:t>
            </a:r>
          </a:p>
          <a:p>
            <a:pPr algn="l" rtl="0"/>
            <a:r>
              <a:rPr lang="en-US" dirty="0" smtClean="0">
                <a:effectLst>
                  <a:outerShdw blurRad="38100" dist="38100" dir="2700000" algn="tl">
                    <a:srgbClr val="000000">
                      <a:alpha val="43137"/>
                    </a:srgbClr>
                  </a:outerShdw>
                </a:effectLst>
              </a:rPr>
              <a:t>Compatible </a:t>
            </a:r>
            <a:r>
              <a:rPr lang="en-US" dirty="0">
                <a:effectLst>
                  <a:outerShdw blurRad="38100" dist="38100" dir="2700000" algn="tl">
                    <a:srgbClr val="000000">
                      <a:alpha val="43137"/>
                    </a:srgbClr>
                  </a:outerShdw>
                </a:effectLst>
              </a:rPr>
              <a:t>with guest molecules;</a:t>
            </a:r>
          </a:p>
          <a:p>
            <a:pPr algn="l" rtl="0"/>
            <a:r>
              <a:rPr lang="en-US" dirty="0" smtClean="0">
                <a:effectLst>
                  <a:outerShdw blurRad="38100" dist="38100" dir="2700000" algn="tl">
                    <a:srgbClr val="000000">
                      <a:alpha val="43137"/>
                    </a:srgbClr>
                  </a:outerShdw>
                </a:effectLst>
              </a:rPr>
              <a:t>Must </a:t>
            </a:r>
            <a:r>
              <a:rPr lang="en-US" dirty="0">
                <a:effectLst>
                  <a:outerShdw blurRad="38100" dist="38100" dir="2700000" algn="tl">
                    <a:srgbClr val="000000">
                      <a:alpha val="43137"/>
                    </a:srgbClr>
                  </a:outerShdw>
                </a:effectLst>
              </a:rPr>
              <a:t>protect the drug until it reaches to the desired</a:t>
            </a:r>
          </a:p>
          <a:p>
            <a:pPr marL="109728" indent="0" algn="l" rtl="0">
              <a:buNone/>
            </a:pPr>
            <a:r>
              <a:rPr lang="en-US" dirty="0" smtClean="0">
                <a:effectLst>
                  <a:outerShdw blurRad="38100" dist="38100" dir="2700000" algn="tl">
                    <a:srgbClr val="000000">
                      <a:alpha val="43137"/>
                    </a:srgbClr>
                  </a:outerShdw>
                </a:effectLst>
              </a:rPr>
              <a:t>    site </a:t>
            </a:r>
            <a:r>
              <a:rPr lang="en-US" dirty="0">
                <a:effectLst>
                  <a:outerShdw blurRad="38100" dist="38100" dir="2700000" algn="tl">
                    <a:srgbClr val="000000">
                      <a:alpha val="43137"/>
                    </a:srgbClr>
                  </a:outerShdw>
                </a:effectLst>
              </a:rPr>
              <a:t>of action and release the drug.</a:t>
            </a: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75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764704"/>
            <a:ext cx="8229600" cy="1066800"/>
          </a:xfrm>
        </p:spPr>
        <p:txBody>
          <a:bodyPr>
            <a:noAutofit/>
          </a:bodyPr>
          <a:lstStyle/>
          <a:p>
            <a:pPr algn="ctr" rtl="0"/>
            <a:r>
              <a:rPr lang="en-US" sz="3800" b="1" dirty="0" smtClean="0">
                <a:latin typeface="Aharoni" panose="02010803020104030203" pitchFamily="2" charset="-79"/>
                <a:cs typeface="Aharoni" panose="02010803020104030203" pitchFamily="2" charset="-79"/>
              </a:rPr>
              <a:t>PHYSICOCHEMICAL PROPERTIES OF DENDRIMERS</a:t>
            </a:r>
            <a:endParaRPr lang="ar-EG" sz="3800" dirty="0">
              <a:latin typeface="Aharoni" panose="02010803020104030203" pitchFamily="2" charset="-79"/>
            </a:endParaRPr>
          </a:p>
        </p:txBody>
      </p:sp>
      <p:sp>
        <p:nvSpPr>
          <p:cNvPr id="3" name="عنصر نائب للمحتوى 2"/>
          <p:cNvSpPr>
            <a:spLocks noGrp="1"/>
          </p:cNvSpPr>
          <p:nvPr>
            <p:ph idx="1"/>
          </p:nvPr>
        </p:nvSpPr>
        <p:spPr>
          <a:xfrm>
            <a:off x="457200" y="1916832"/>
            <a:ext cx="8229600" cy="4657704"/>
          </a:xfrm>
        </p:spPr>
        <p:txBody>
          <a:bodyPr/>
          <a:lstStyle/>
          <a:p>
            <a:pPr algn="l" rtl="0"/>
            <a:r>
              <a:rPr lang="en-US" dirty="0"/>
              <a:t>Nanoscale sized that have similar dimensions </a:t>
            </a:r>
            <a:r>
              <a:rPr lang="en-US" dirty="0" smtClean="0"/>
              <a:t>to important </a:t>
            </a:r>
            <a:r>
              <a:rPr lang="en-US" dirty="0"/>
              <a:t>bio-building blocks, such as proteins, DNA etc</a:t>
            </a:r>
            <a:r>
              <a:rPr lang="en-US" dirty="0" smtClean="0"/>
              <a:t>.</a:t>
            </a:r>
          </a:p>
          <a:p>
            <a:pPr algn="l" rtl="0"/>
            <a:r>
              <a:rPr lang="en-US" dirty="0"/>
              <a:t>It improves the pharmacokinetic </a:t>
            </a:r>
            <a:r>
              <a:rPr lang="en-US" dirty="0" smtClean="0"/>
              <a:t>and pharmacodynamics </a:t>
            </a:r>
            <a:r>
              <a:rPr lang="en-US" dirty="0"/>
              <a:t>properties of a drug so that there is </a:t>
            </a:r>
            <a:r>
              <a:rPr lang="en-US" dirty="0" smtClean="0"/>
              <a:t>also an </a:t>
            </a:r>
            <a:r>
              <a:rPr lang="en-US" dirty="0"/>
              <a:t>increase in bioavailability</a:t>
            </a:r>
            <a:r>
              <a:rPr lang="en-US" dirty="0" smtClean="0"/>
              <a:t>.</a:t>
            </a:r>
          </a:p>
          <a:p>
            <a:pPr algn="l" rtl="0"/>
            <a:r>
              <a:rPr lang="en-US" dirty="0"/>
              <a:t>Multiple numbers of terminal surface groups </a:t>
            </a:r>
            <a:r>
              <a:rPr lang="en-US" dirty="0" smtClean="0"/>
              <a:t>suitable </a:t>
            </a:r>
            <a:r>
              <a:rPr lang="en-US" dirty="0"/>
              <a:t>for bio-conjugation of drugs, signaling </a:t>
            </a:r>
            <a:r>
              <a:rPr lang="en-US" dirty="0" smtClean="0"/>
              <a:t>groups, targeting </a:t>
            </a:r>
            <a:r>
              <a:rPr lang="en-US" dirty="0"/>
              <a:t>moieties or biocompatibility groups.</a:t>
            </a:r>
            <a:endParaRPr lang="ar-EG" dirty="0"/>
          </a:p>
        </p:txBody>
      </p:sp>
    </p:spTree>
    <p:extLst>
      <p:ext uri="{BB962C8B-B14F-4D97-AF65-F5344CB8AC3E}">
        <p14:creationId xmlns:p14="http://schemas.microsoft.com/office/powerpoint/2010/main" val="5833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normAutofit/>
          </a:bodyPr>
          <a:lstStyle/>
          <a:p>
            <a:pPr algn="ctr"/>
            <a:r>
              <a:rPr lang="en-US" altLang="ar-EG" sz="3600" dirty="0">
                <a:latin typeface="Aharoni" panose="02010803020104030203" pitchFamily="2" charset="-79"/>
                <a:cs typeface="Aharoni" panose="02010803020104030203" pitchFamily="2" charset="-79"/>
              </a:rPr>
              <a:t>INTRODUCTION</a:t>
            </a:r>
            <a:endParaRPr lang="ar-EG" sz="3600" dirty="0">
              <a:latin typeface="Aharoni" panose="02010803020104030203" pitchFamily="2" charset="-79"/>
            </a:endParaRPr>
          </a:p>
        </p:txBody>
      </p:sp>
      <p:sp>
        <p:nvSpPr>
          <p:cNvPr id="3" name="عنصر نائب للمحتوى 2"/>
          <p:cNvSpPr>
            <a:spLocks noGrp="1"/>
          </p:cNvSpPr>
          <p:nvPr>
            <p:ph idx="1"/>
          </p:nvPr>
        </p:nvSpPr>
        <p:spPr>
          <a:xfrm>
            <a:off x="467544" y="1772816"/>
            <a:ext cx="8229600" cy="4752528"/>
          </a:xfrm>
        </p:spPr>
        <p:txBody>
          <a:bodyPr>
            <a:normAutofit/>
          </a:bodyPr>
          <a:lstStyle/>
          <a:p>
            <a:pPr algn="l" rtl="0"/>
            <a:r>
              <a:rPr lang="en-US" sz="2600" dirty="0">
                <a:effectLst>
                  <a:outerShdw blurRad="38100" dist="38100" dir="2700000" algn="tl">
                    <a:srgbClr val="000000">
                      <a:alpha val="43137"/>
                    </a:srgbClr>
                  </a:outerShdw>
                </a:effectLst>
              </a:rPr>
              <a:t>Nano Technology</a:t>
            </a:r>
            <a:r>
              <a:rPr lang="en-US" sz="2600" dirty="0"/>
              <a:t> is one of the most widely used concept in the field of drug delivery and therapeutics in modern day pharmaceutics</a:t>
            </a:r>
            <a:r>
              <a:rPr lang="en-US" sz="2600" b="1" i="1" dirty="0" smtClean="0"/>
              <a:t>.</a:t>
            </a:r>
          </a:p>
          <a:p>
            <a:pPr algn="l" rtl="0">
              <a:defRPr/>
            </a:pPr>
            <a:r>
              <a:rPr lang="en-US" sz="2600" dirty="0">
                <a:effectLst>
                  <a:outerShdw blurRad="38100" dist="38100" dir="2700000" algn="tl">
                    <a:srgbClr val="000000">
                      <a:alpha val="43137"/>
                    </a:srgbClr>
                  </a:outerShdw>
                </a:effectLst>
              </a:rPr>
              <a:t>Dendrimers</a:t>
            </a:r>
            <a:r>
              <a:rPr lang="en-US" sz="2600" dirty="0"/>
              <a:t> are a class of Nano materials which has been found particularly useful in the drug delivery</a:t>
            </a:r>
            <a:r>
              <a:rPr lang="en-US" sz="2600" dirty="0" smtClean="0"/>
              <a:t>. </a:t>
            </a:r>
            <a:endParaRPr lang="ar-EG" sz="2600" dirty="0"/>
          </a:p>
          <a:p>
            <a:pPr algn="l" rtl="0">
              <a:defRPr/>
            </a:pPr>
            <a:r>
              <a:rPr lang="en-US" sz="2600" dirty="0" smtClean="0"/>
              <a:t>Even </a:t>
            </a:r>
            <a:r>
              <a:rPr lang="en-US" sz="2600" dirty="0"/>
              <a:t>though dendrimer technology is in its infancy it offers many attractive features which makes them desirable to be used as novel carriers</a:t>
            </a:r>
            <a:r>
              <a:rPr lang="en-US" sz="2600" b="1" i="1" dirty="0"/>
              <a:t>. </a:t>
            </a:r>
            <a:endParaRPr lang="ar-EG" sz="2600" dirty="0"/>
          </a:p>
          <a:p>
            <a:pPr algn="l" rtl="0"/>
            <a:r>
              <a:rPr lang="en-US" sz="2600" dirty="0">
                <a:effectLst>
                  <a:outerShdw blurRad="38100" dist="38100" dir="2700000" algn="tl">
                    <a:srgbClr val="000000">
                      <a:alpha val="43137"/>
                    </a:srgbClr>
                  </a:outerShdw>
                </a:effectLst>
              </a:rPr>
              <a:t>Dendrimers,</a:t>
            </a:r>
            <a:r>
              <a:rPr lang="en-US" sz="2600" dirty="0"/>
              <a:t> also referred as modern day polymers, they offer much more good properties than the conventional polymers</a:t>
            </a:r>
            <a:r>
              <a:rPr lang="en-US" sz="2600" b="1" i="1" dirty="0"/>
              <a:t>. </a:t>
            </a:r>
            <a:endParaRPr lang="en-US" altLang="ar-EG" sz="2600" dirty="0"/>
          </a:p>
          <a:p>
            <a:pPr algn="l" rtl="0"/>
            <a:endParaRPr lang="ar-EG" sz="3200" dirty="0"/>
          </a:p>
          <a:p>
            <a:pPr algn="l" rtl="0"/>
            <a:endParaRPr lang="ar-EG" dirty="0"/>
          </a:p>
        </p:txBody>
      </p:sp>
    </p:spTree>
    <p:extLst>
      <p:ext uri="{BB962C8B-B14F-4D97-AF65-F5344CB8AC3E}">
        <p14:creationId xmlns:p14="http://schemas.microsoft.com/office/powerpoint/2010/main" val="2855666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737824"/>
          </a:xfrm>
        </p:spPr>
        <p:txBody>
          <a:bodyPr>
            <a:normAutofit/>
          </a:bodyPr>
          <a:lstStyle/>
          <a:p>
            <a:pPr algn="l" rtl="0"/>
            <a:r>
              <a:rPr lang="en-US" dirty="0"/>
              <a:t>Surfaces may be designed with functional groups </a:t>
            </a:r>
            <a:r>
              <a:rPr lang="en-US" dirty="0" smtClean="0"/>
              <a:t>to augment </a:t>
            </a:r>
            <a:r>
              <a:rPr lang="en-US" dirty="0"/>
              <a:t>or resist transcellular, epithelial or </a:t>
            </a:r>
            <a:r>
              <a:rPr lang="en-US" dirty="0" smtClean="0"/>
              <a:t>vascular bio-permeability.</a:t>
            </a:r>
          </a:p>
          <a:p>
            <a:pPr algn="l" rtl="0"/>
            <a:r>
              <a:rPr lang="en-US" dirty="0"/>
              <a:t>Interior void space may be used to </a:t>
            </a:r>
            <a:r>
              <a:rPr lang="en-US" dirty="0" smtClean="0"/>
              <a:t>encapsulate small </a:t>
            </a:r>
            <a:r>
              <a:rPr lang="en-US" dirty="0"/>
              <a:t>molecule drugs, metals, or imaging </a:t>
            </a:r>
            <a:r>
              <a:rPr lang="en-US" dirty="0" smtClean="0"/>
              <a:t>moieties. Encapsulating </a:t>
            </a:r>
            <a:r>
              <a:rPr lang="en-US" dirty="0"/>
              <a:t>in that void space reduces the drug </a:t>
            </a:r>
            <a:r>
              <a:rPr lang="en-US" dirty="0" smtClean="0"/>
              <a:t>toxicity and </a:t>
            </a:r>
            <a:r>
              <a:rPr lang="en-US" dirty="0"/>
              <a:t>facilitates controlled </a:t>
            </a:r>
            <a:r>
              <a:rPr lang="en-US" dirty="0" smtClean="0"/>
              <a:t>release</a:t>
            </a:r>
          </a:p>
          <a:p>
            <a:pPr algn="l" rtl="0"/>
            <a:r>
              <a:rPr lang="en-US" dirty="0"/>
              <a:t>Positive biocompatibility patterns that </a:t>
            </a:r>
            <a:r>
              <a:rPr lang="en-US" dirty="0" smtClean="0"/>
              <a:t>are associated </a:t>
            </a:r>
            <a:r>
              <a:rPr lang="en-US" dirty="0"/>
              <a:t>with lower generation anionic or neutral </a:t>
            </a:r>
            <a:r>
              <a:rPr lang="en-US" dirty="0" smtClean="0"/>
              <a:t>polar terminal </a:t>
            </a:r>
            <a:r>
              <a:rPr lang="en-US" dirty="0"/>
              <a:t>surface groups as compared to higher </a:t>
            </a:r>
            <a:r>
              <a:rPr lang="en-US" dirty="0" smtClean="0"/>
              <a:t>generation neutral a polar </a:t>
            </a:r>
            <a:r>
              <a:rPr lang="en-US" dirty="0"/>
              <a:t>and cationic surface groups.</a:t>
            </a:r>
            <a:endParaRPr lang="ar-EG" dirty="0"/>
          </a:p>
        </p:txBody>
      </p:sp>
    </p:spTree>
    <p:extLst>
      <p:ext uri="{BB962C8B-B14F-4D97-AF65-F5344CB8AC3E}">
        <p14:creationId xmlns:p14="http://schemas.microsoft.com/office/powerpoint/2010/main" val="368058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a:bodyPr>
          <a:lstStyle/>
          <a:p>
            <a:pPr algn="l" rtl="0"/>
            <a:r>
              <a:rPr lang="en-US" dirty="0"/>
              <a:t>None or low immunogenicity associated with </a:t>
            </a:r>
            <a:r>
              <a:rPr lang="en-US" dirty="0" smtClean="0"/>
              <a:t>most dendrimer </a:t>
            </a:r>
            <a:r>
              <a:rPr lang="en-US" dirty="0"/>
              <a:t>surfaces modified with small functional groups </a:t>
            </a:r>
            <a:r>
              <a:rPr lang="en-US" dirty="0" smtClean="0"/>
              <a:t>or polyethylene </a:t>
            </a:r>
            <a:r>
              <a:rPr lang="en-US" dirty="0"/>
              <a:t>glycol (PEG</a:t>
            </a:r>
            <a:r>
              <a:rPr lang="en-US" dirty="0" smtClean="0"/>
              <a:t>).</a:t>
            </a:r>
          </a:p>
          <a:p>
            <a:pPr algn="l" rtl="0"/>
            <a:r>
              <a:rPr lang="en-US" dirty="0"/>
              <a:t>Surface groups that can be modified to </a:t>
            </a:r>
            <a:r>
              <a:rPr lang="en-US" dirty="0" smtClean="0"/>
              <a:t>optimize bio-distribution</a:t>
            </a:r>
            <a:r>
              <a:rPr lang="en-US" dirty="0"/>
              <a:t>; receptor mediated targeting, </a:t>
            </a:r>
            <a:r>
              <a:rPr lang="en-US" dirty="0" smtClean="0"/>
              <a:t>therapy dosage </a:t>
            </a:r>
            <a:r>
              <a:rPr lang="en-US" dirty="0"/>
              <a:t>or controlled release of drug from the interior space</a:t>
            </a:r>
            <a:r>
              <a:rPr lang="en-US" dirty="0" smtClean="0"/>
              <a:t>.</a:t>
            </a:r>
          </a:p>
          <a:p>
            <a:pPr algn="l" rtl="0"/>
            <a:r>
              <a:rPr lang="en-US" dirty="0"/>
              <a:t>Have ability to be excreted from body as </a:t>
            </a:r>
            <a:r>
              <a:rPr lang="en-US" dirty="0" smtClean="0"/>
              <a:t>a function </a:t>
            </a:r>
            <a:r>
              <a:rPr lang="en-US" dirty="0"/>
              <a:t>of nanoscale diameter</a:t>
            </a:r>
            <a:r>
              <a:rPr lang="en-US" dirty="0" smtClean="0"/>
              <a:t>.</a:t>
            </a:r>
          </a:p>
          <a:p>
            <a:pPr algn="l" rtl="0"/>
            <a:r>
              <a:rPr lang="en-US" dirty="0"/>
              <a:t>Size and molecular mass of dendrimers can </a:t>
            </a:r>
            <a:r>
              <a:rPr lang="en-US" dirty="0" smtClean="0"/>
              <a:t>be specifically </a:t>
            </a:r>
            <a:r>
              <a:rPr lang="en-US" dirty="0"/>
              <a:t>controlled during synthesis which cannot be </a:t>
            </a:r>
            <a:r>
              <a:rPr lang="en-US" dirty="0" smtClean="0"/>
              <a:t>done for </a:t>
            </a:r>
            <a:r>
              <a:rPr lang="en-US" dirty="0"/>
              <a:t>linear polymers.</a:t>
            </a:r>
            <a:endParaRPr lang="ar-EG" dirty="0"/>
          </a:p>
        </p:txBody>
      </p:sp>
    </p:spTree>
    <p:extLst>
      <p:ext uri="{BB962C8B-B14F-4D97-AF65-F5344CB8AC3E}">
        <p14:creationId xmlns:p14="http://schemas.microsoft.com/office/powerpoint/2010/main" val="65686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lnSpcReduction="10000"/>
          </a:bodyPr>
          <a:lstStyle/>
          <a:p>
            <a:pPr algn="l" rtl="0"/>
            <a:r>
              <a:rPr lang="en-US" dirty="0"/>
              <a:t>These carriers have significantly lower viscosity </a:t>
            </a:r>
            <a:r>
              <a:rPr lang="en-US" dirty="0" smtClean="0"/>
              <a:t>than linear </a:t>
            </a:r>
            <a:r>
              <a:rPr lang="en-US" dirty="0"/>
              <a:t>polymers. When the molecular mass of </a:t>
            </a:r>
            <a:r>
              <a:rPr lang="en-US" dirty="0" smtClean="0"/>
              <a:t>dendrimers increases</a:t>
            </a:r>
            <a:r>
              <a:rPr lang="en-US" dirty="0"/>
              <a:t>, their intrinsic viscosity goes through a maximum </a:t>
            </a:r>
            <a:r>
              <a:rPr lang="en-US" dirty="0" smtClean="0"/>
              <a:t>at the </a:t>
            </a:r>
            <a:r>
              <a:rPr lang="en-US" dirty="0"/>
              <a:t>fourth generation and then begins to decline. </a:t>
            </a:r>
            <a:r>
              <a:rPr lang="en-US" dirty="0" smtClean="0"/>
              <a:t>Such behavior </a:t>
            </a:r>
            <a:r>
              <a:rPr lang="en-US" dirty="0"/>
              <a:t>is unlike that of linear polymers</a:t>
            </a:r>
            <a:r>
              <a:rPr lang="en-US" dirty="0" smtClean="0"/>
              <a:t>.</a:t>
            </a:r>
          </a:p>
          <a:p>
            <a:pPr algn="l" rtl="0"/>
            <a:r>
              <a:rPr lang="en-US" dirty="0"/>
              <a:t>These have high solubility, miscibility and </a:t>
            </a:r>
            <a:r>
              <a:rPr lang="en-US" dirty="0" smtClean="0"/>
              <a:t>reactivity due </a:t>
            </a:r>
            <a:r>
              <a:rPr lang="en-US" dirty="0"/>
              <a:t>to the presence of many chain ends</a:t>
            </a:r>
            <a:r>
              <a:rPr lang="en-US" dirty="0" smtClean="0"/>
              <a:t>.</a:t>
            </a:r>
          </a:p>
          <a:p>
            <a:pPr algn="l" rtl="0"/>
            <a:r>
              <a:rPr lang="en-US" dirty="0"/>
              <a:t>These carriers possess solubility in a large </a:t>
            </a:r>
            <a:r>
              <a:rPr lang="en-US" dirty="0" smtClean="0"/>
              <a:t>number of </a:t>
            </a:r>
            <a:r>
              <a:rPr lang="en-US" dirty="0"/>
              <a:t>solvents. Dendrimers terminated in hydrophilic groups </a:t>
            </a:r>
            <a:r>
              <a:rPr lang="en-US" dirty="0" smtClean="0"/>
              <a:t>are soluble </a:t>
            </a:r>
            <a:r>
              <a:rPr lang="en-US" dirty="0"/>
              <a:t>in polar solvents, while dendrimers </a:t>
            </a:r>
            <a:r>
              <a:rPr lang="en-US" dirty="0" smtClean="0"/>
              <a:t>having hydrophobic </a:t>
            </a:r>
            <a:r>
              <a:rPr lang="en-US" dirty="0"/>
              <a:t>end groups are soluble in nonpolar solvents.</a:t>
            </a:r>
            <a:endParaRPr lang="en-US" dirty="0" smtClean="0"/>
          </a:p>
          <a:p>
            <a:pPr algn="l" rtl="0"/>
            <a:endParaRPr lang="ar-EG" dirty="0"/>
          </a:p>
        </p:txBody>
      </p:sp>
    </p:spTree>
    <p:extLst>
      <p:ext uri="{BB962C8B-B14F-4D97-AF65-F5344CB8AC3E}">
        <p14:creationId xmlns:p14="http://schemas.microsoft.com/office/powerpoint/2010/main" val="1812620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a:bodyPr>
          <a:lstStyle/>
          <a:p>
            <a:pPr algn="l" rtl="0"/>
            <a:r>
              <a:rPr lang="en-US" dirty="0"/>
              <a:t>These carriers have the possibility to </a:t>
            </a:r>
            <a:r>
              <a:rPr lang="en-US" dirty="0" smtClean="0"/>
              <a:t>encapsulate guest </a:t>
            </a:r>
            <a:r>
              <a:rPr lang="en-US" dirty="0"/>
              <a:t>molecules in the macromolecule interior</a:t>
            </a:r>
            <a:r>
              <a:rPr lang="en-US" dirty="0" smtClean="0"/>
              <a:t>.</a:t>
            </a:r>
          </a:p>
          <a:p>
            <a:pPr algn="l" rtl="0"/>
            <a:r>
              <a:rPr lang="en-US" dirty="0"/>
              <a:t>Controlled and targeted release of drug can </a:t>
            </a:r>
            <a:r>
              <a:rPr lang="en-US" dirty="0" smtClean="0"/>
              <a:t>be achieved </a:t>
            </a:r>
            <a:r>
              <a:rPr lang="en-US" dirty="0"/>
              <a:t>at sites restricted for drugs</a:t>
            </a:r>
            <a:r>
              <a:rPr lang="en-US" dirty="0" smtClean="0"/>
              <a:t>.</a:t>
            </a:r>
          </a:p>
          <a:p>
            <a:pPr algn="l" rtl="0"/>
            <a:r>
              <a:rPr lang="en-US" dirty="0"/>
              <a:t>Distinct from traditional linear polymers, </a:t>
            </a:r>
            <a:r>
              <a:rPr lang="en-US" dirty="0" smtClean="0"/>
              <a:t>dendrimers synthesized </a:t>
            </a:r>
            <a:r>
              <a:rPr lang="en-US" dirty="0"/>
              <a:t>step-by-step have well organized structures </a:t>
            </a:r>
            <a:r>
              <a:rPr lang="en-US" dirty="0" smtClean="0"/>
              <a:t>with a </a:t>
            </a:r>
            <a:r>
              <a:rPr lang="en-US" dirty="0"/>
              <a:t>very low polydispersity</a:t>
            </a:r>
            <a:r>
              <a:rPr lang="en-US" dirty="0" smtClean="0"/>
              <a:t>.</a:t>
            </a:r>
          </a:p>
          <a:p>
            <a:pPr algn="l" rtl="0"/>
            <a:r>
              <a:rPr lang="en-US" dirty="0"/>
              <a:t>It has the useful property of </a:t>
            </a:r>
            <a:r>
              <a:rPr lang="en-US" dirty="0" err="1"/>
              <a:t>polyvalency</a:t>
            </a:r>
            <a:r>
              <a:rPr lang="en-US" dirty="0"/>
              <a:t> as </a:t>
            </a:r>
            <a:r>
              <a:rPr lang="en-US" dirty="0" smtClean="0"/>
              <a:t>it provides </a:t>
            </a:r>
            <a:r>
              <a:rPr lang="en-US" dirty="0"/>
              <a:t>for versatile </a:t>
            </a:r>
            <a:r>
              <a:rPr lang="en-US" dirty="0" err="1"/>
              <a:t>funtionalization</a:t>
            </a:r>
            <a:r>
              <a:rPr lang="en-US" dirty="0"/>
              <a:t>; it is also </a:t>
            </a:r>
            <a:r>
              <a:rPr lang="en-US" dirty="0" smtClean="0"/>
              <a:t>extremely important </a:t>
            </a:r>
            <a:r>
              <a:rPr lang="en-US" dirty="0"/>
              <a:t>to produce multiple interactions with </a:t>
            </a:r>
            <a:r>
              <a:rPr lang="en-US" dirty="0" smtClean="0"/>
              <a:t>biological receptor </a:t>
            </a:r>
            <a:r>
              <a:rPr lang="en-US" dirty="0"/>
              <a:t>sites, for example such as antiviral </a:t>
            </a:r>
            <a:r>
              <a:rPr lang="en-US" dirty="0" smtClean="0"/>
              <a:t>therapeutic agents</a:t>
            </a:r>
            <a:r>
              <a:rPr lang="en-US" dirty="0"/>
              <a:t>.</a:t>
            </a:r>
            <a:endParaRPr lang="ar-EG" dirty="0"/>
          </a:p>
        </p:txBody>
      </p:sp>
    </p:spTree>
    <p:extLst>
      <p:ext uri="{BB962C8B-B14F-4D97-AF65-F5344CB8AC3E}">
        <p14:creationId xmlns:p14="http://schemas.microsoft.com/office/powerpoint/2010/main" val="82172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normAutofit/>
          </a:bodyPr>
          <a:lstStyle/>
          <a:p>
            <a:pPr algn="ctr"/>
            <a:r>
              <a:rPr lang="en-US" sz="3800" dirty="0">
                <a:latin typeface="Aharoni" panose="02010803020104030203" pitchFamily="2" charset="-79"/>
                <a:cs typeface="Aharoni" panose="02010803020104030203" pitchFamily="2" charset="-79"/>
              </a:rPr>
              <a:t>ADVANTAGES OF DENDRIMERS </a:t>
            </a:r>
            <a:endParaRPr lang="ar-EG" sz="3800" dirty="0">
              <a:latin typeface="Aharoni" panose="02010803020104030203" pitchFamily="2" charset="-79"/>
            </a:endParaRPr>
          </a:p>
        </p:txBody>
      </p:sp>
      <p:sp>
        <p:nvSpPr>
          <p:cNvPr id="3" name="عنصر نائب للمحتوى 2"/>
          <p:cNvSpPr>
            <a:spLocks noGrp="1"/>
          </p:cNvSpPr>
          <p:nvPr>
            <p:ph idx="1"/>
          </p:nvPr>
        </p:nvSpPr>
        <p:spPr>
          <a:xfrm>
            <a:off x="457200" y="1556792"/>
            <a:ext cx="8229600" cy="5017744"/>
          </a:xfrm>
        </p:spPr>
        <p:txBody>
          <a:bodyPr>
            <a:noAutofit/>
          </a:bodyPr>
          <a:lstStyle/>
          <a:p>
            <a:pPr lvl="0" algn="l" rtl="0"/>
            <a:endParaRPr lang="en-US" i="1" dirty="0" smtClean="0">
              <a:effectLst>
                <a:outerShdw blurRad="38100" dist="38100" dir="2700000" algn="tl">
                  <a:srgbClr val="000000">
                    <a:alpha val="43137"/>
                  </a:srgbClr>
                </a:outerShdw>
              </a:effectLst>
            </a:endParaRPr>
          </a:p>
          <a:p>
            <a:pPr lvl="0" algn="l" rtl="0"/>
            <a:r>
              <a:rPr lang="en-US" i="1" dirty="0" smtClean="0">
                <a:effectLst>
                  <a:outerShdw blurRad="38100" dist="38100" dir="2700000" algn="tl">
                    <a:srgbClr val="000000">
                      <a:alpha val="43137"/>
                    </a:srgbClr>
                  </a:outerShdw>
                </a:effectLst>
              </a:rPr>
              <a:t>Enhanced </a:t>
            </a:r>
            <a:r>
              <a:rPr lang="en-US" i="1" dirty="0">
                <a:effectLst>
                  <a:outerShdw blurRad="38100" dist="38100" dir="2700000" algn="tl">
                    <a:srgbClr val="000000">
                      <a:alpha val="43137"/>
                    </a:srgbClr>
                  </a:outerShdw>
                </a:effectLst>
              </a:rPr>
              <a:t>permeability and retention </a:t>
            </a:r>
            <a:r>
              <a:rPr lang="en-US" i="1" dirty="0" smtClean="0">
                <a:effectLst>
                  <a:outerShdw blurRad="38100" dist="38100" dir="2700000" algn="tl">
                    <a:srgbClr val="000000">
                      <a:alpha val="43137"/>
                    </a:srgbClr>
                  </a:outerShdw>
                </a:effectLst>
              </a:rPr>
              <a:t>effect:</a:t>
            </a:r>
            <a:r>
              <a:rPr lang="en-US" dirty="0" smtClean="0">
                <a:effectLst>
                  <a:outerShdw blurRad="38100" dist="38100" dir="2700000" algn="tl">
                    <a:srgbClr val="000000">
                      <a:alpha val="43137"/>
                    </a:srgbClr>
                  </a:outerShdw>
                </a:effectLst>
              </a:rPr>
              <a:t> </a:t>
            </a:r>
          </a:p>
          <a:p>
            <a:pPr marL="579438" lvl="0" indent="-230188" algn="l" rtl="0">
              <a:buFontTx/>
              <a:buChar char="-"/>
            </a:pPr>
            <a:r>
              <a:rPr lang="en-US" dirty="0" smtClean="0"/>
              <a:t>Size </a:t>
            </a:r>
            <a:r>
              <a:rPr lang="en-US" dirty="0"/>
              <a:t>of dendrimers i.e. (Generation </a:t>
            </a:r>
            <a:r>
              <a:rPr lang="en-US" dirty="0" smtClean="0"/>
              <a:t>4) </a:t>
            </a:r>
            <a:r>
              <a:rPr lang="en-US" dirty="0"/>
              <a:t>is in </a:t>
            </a:r>
            <a:r>
              <a:rPr lang="en-US" dirty="0" smtClean="0"/>
              <a:t>Nano </a:t>
            </a:r>
            <a:r>
              <a:rPr lang="en-US" dirty="0"/>
              <a:t>range. </a:t>
            </a:r>
          </a:p>
          <a:p>
            <a:pPr marL="579438" lvl="0" indent="-230188" algn="l" rtl="0">
              <a:buFontTx/>
              <a:buChar char="-"/>
            </a:pPr>
            <a:r>
              <a:rPr lang="en-US" dirty="0" smtClean="0"/>
              <a:t>Cancer </a:t>
            </a:r>
            <a:r>
              <a:rPr lang="en-US" dirty="0"/>
              <a:t>cells have leaky membranes and having higher </a:t>
            </a:r>
            <a:r>
              <a:rPr lang="en-US" dirty="0" smtClean="0"/>
              <a:t>bio-permeability </a:t>
            </a:r>
            <a:r>
              <a:rPr lang="en-US" dirty="0"/>
              <a:t>for anticancer drugs. Lymphatic system is one way and drug loaded dendrimers may get retained </a:t>
            </a:r>
            <a:r>
              <a:rPr lang="en-US" dirty="0" smtClean="0"/>
              <a:t>inside.</a:t>
            </a:r>
          </a:p>
          <a:p>
            <a:pPr marL="109728" lvl="0" indent="0" algn="l" rtl="0">
              <a:buNone/>
            </a:pPr>
            <a:endParaRPr lang="en-US" sz="3000" dirty="0"/>
          </a:p>
        </p:txBody>
      </p:sp>
    </p:spTree>
    <p:extLst>
      <p:ext uri="{BB962C8B-B14F-4D97-AF65-F5344CB8AC3E}">
        <p14:creationId xmlns:p14="http://schemas.microsoft.com/office/powerpoint/2010/main" val="3799466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rmAutofit/>
          </a:bodyPr>
          <a:lstStyle/>
          <a:p>
            <a:pPr marL="350838" indent="-228600" algn="l" rtl="0">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350838" indent="-228600" algn="l" rtl="0">
              <a:buFont typeface="Arial" panose="020B0604020202020204" pitchFamily="34" charset="0"/>
              <a:buChar char="•"/>
            </a:pPr>
            <a:r>
              <a:rPr lang="en-US" dirty="0" smtClean="0">
                <a:effectLst>
                  <a:outerShdw blurRad="38100" dist="38100" dir="2700000" algn="tl">
                    <a:srgbClr val="000000">
                      <a:alpha val="43137"/>
                    </a:srgbClr>
                  </a:outerShdw>
                </a:effectLst>
              </a:rPr>
              <a:t>High </a:t>
            </a:r>
            <a:r>
              <a:rPr lang="en-US" dirty="0">
                <a:effectLst>
                  <a:outerShdw blurRad="38100" dist="38100" dir="2700000" algn="tl">
                    <a:srgbClr val="000000">
                      <a:alpha val="43137"/>
                    </a:srgbClr>
                  </a:outerShdw>
                </a:effectLst>
              </a:rPr>
              <a:t>uniformity and purity</a:t>
            </a:r>
            <a:r>
              <a:rPr lang="en-US" dirty="0" smtClean="0">
                <a:effectLst>
                  <a:outerShdw blurRad="38100" dist="38100" dir="2700000" algn="tl">
                    <a:srgbClr val="000000">
                      <a:alpha val="43137"/>
                    </a:srgbClr>
                  </a:outerShdw>
                </a:effectLst>
              </a:rPr>
              <a:t>:</a:t>
            </a:r>
          </a:p>
          <a:p>
            <a:pPr marL="350838" indent="0" algn="l" rtl="0">
              <a:buNone/>
            </a:pPr>
            <a:r>
              <a:rPr lang="en-US" dirty="0"/>
              <a:t>The synthetic process used produces dendrimers with uniform sizes range, well defined surface functionality, and negligible impurity. Monodispersed dendrimers would facilitate us to attain targeted drug delivery </a:t>
            </a:r>
            <a:endParaRPr lang="en-US" dirty="0" smtClean="0"/>
          </a:p>
          <a:p>
            <a:pPr marL="396875" indent="-274638" algn="l" rtl="0">
              <a:buFont typeface="Arial" panose="020B0604020202020204" pitchFamily="34" charset="0"/>
              <a:buChar char="•"/>
            </a:pPr>
            <a:r>
              <a:rPr lang="en-US" dirty="0">
                <a:effectLst>
                  <a:outerShdw blurRad="38100" dist="38100" dir="2700000" algn="tl">
                    <a:srgbClr val="000000">
                      <a:alpha val="43137"/>
                    </a:srgbClr>
                  </a:outerShdw>
                </a:effectLst>
              </a:rPr>
              <a:t>Low immunogenicity:</a:t>
            </a:r>
          </a:p>
          <a:p>
            <a:pPr marL="396875" lvl="0" indent="0" algn="l" rtl="0">
              <a:buNone/>
            </a:pPr>
            <a:r>
              <a:rPr lang="en-US" dirty="0"/>
              <a:t>Dendrimers shows low or negligible immunogenic response when injected or used topically </a:t>
            </a:r>
          </a:p>
          <a:p>
            <a:pPr marL="350838" indent="0" algn="l" rtl="0">
              <a:buNone/>
            </a:pPr>
            <a:endParaRPr lang="en-US" dirty="0" smtClean="0">
              <a:effectLst>
                <a:outerShdw blurRad="38100" dist="38100" dir="2700000" algn="tl">
                  <a:srgbClr val="000000">
                    <a:alpha val="43137"/>
                  </a:srgbClr>
                </a:outerShdw>
              </a:effectLst>
            </a:endParaRPr>
          </a:p>
          <a:p>
            <a:pPr algn="l" rtl="0"/>
            <a:endParaRPr lang="ar-EG" dirty="0"/>
          </a:p>
        </p:txBody>
      </p:sp>
    </p:spTree>
    <p:extLst>
      <p:ext uri="{BB962C8B-B14F-4D97-AF65-F5344CB8AC3E}">
        <p14:creationId xmlns:p14="http://schemas.microsoft.com/office/powerpoint/2010/main" val="253654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rmAutofit/>
          </a:bodyPr>
          <a:lstStyle/>
          <a:p>
            <a:pPr marL="396875" indent="-274638" algn="l" rtl="0">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396875" indent="-274638" algn="l" rtl="0">
              <a:buFont typeface="Arial" panose="020B0604020202020204" pitchFamily="34" charset="0"/>
              <a:buChar char="•"/>
            </a:pPr>
            <a:r>
              <a:rPr lang="en-US" dirty="0" smtClean="0">
                <a:effectLst>
                  <a:outerShdw blurRad="38100" dist="38100" dir="2700000" algn="tl">
                    <a:srgbClr val="000000">
                      <a:alpha val="43137"/>
                    </a:srgbClr>
                  </a:outerShdw>
                </a:effectLst>
              </a:rPr>
              <a:t>Sustained </a:t>
            </a:r>
            <a:r>
              <a:rPr lang="en-US" dirty="0">
                <a:effectLst>
                  <a:outerShdw blurRad="38100" dist="38100" dir="2700000" algn="tl">
                    <a:srgbClr val="000000">
                      <a:alpha val="43137"/>
                    </a:srgbClr>
                  </a:outerShdw>
                </a:effectLst>
              </a:rPr>
              <a:t>/extended effect:</a:t>
            </a:r>
          </a:p>
          <a:p>
            <a:pPr marL="396875" indent="0" algn="l" rtl="0">
              <a:buNone/>
            </a:pPr>
            <a:r>
              <a:rPr lang="en-US" dirty="0"/>
              <a:t>Dendrimers releases drug in a sustained manner. PAMAM dendrimers exhibited slower release, higher accumulation in solid tumors, and lower toxicity. </a:t>
            </a:r>
            <a:endParaRPr lang="en-US" dirty="0" smtClean="0"/>
          </a:p>
          <a:p>
            <a:pPr marL="396875" indent="0" algn="l" rtl="0">
              <a:buNone/>
            </a:pPr>
            <a:r>
              <a:rPr lang="en-US" dirty="0" smtClean="0"/>
              <a:t>Conjugation </a:t>
            </a:r>
            <a:r>
              <a:rPr lang="en-US" dirty="0"/>
              <a:t>with Polyethylene glycol on the surface of these </a:t>
            </a:r>
            <a:r>
              <a:rPr lang="en-US" dirty="0" smtClean="0"/>
              <a:t>Nano carriers </a:t>
            </a:r>
            <a:r>
              <a:rPr lang="en-US" dirty="0"/>
              <a:t>avoids non-specific interaction with plasma proteins or engulfment. Increase in blood  circulation time is essential to achieve desired clinical </a:t>
            </a:r>
            <a:r>
              <a:rPr lang="en-US" dirty="0" smtClean="0"/>
              <a:t>effect</a:t>
            </a:r>
          </a:p>
        </p:txBody>
      </p:sp>
    </p:spTree>
    <p:extLst>
      <p:ext uri="{BB962C8B-B14F-4D97-AF65-F5344CB8AC3E}">
        <p14:creationId xmlns:p14="http://schemas.microsoft.com/office/powerpoint/2010/main" val="330433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Autofit/>
          </a:bodyPr>
          <a:lstStyle/>
          <a:p>
            <a:pPr algn="l" rtl="0"/>
            <a:r>
              <a:rPr lang="en-US" dirty="0">
                <a:effectLst>
                  <a:outerShdw blurRad="38100" dist="38100" dir="2700000" algn="tl">
                    <a:srgbClr val="000000">
                      <a:alpha val="43137"/>
                    </a:srgbClr>
                  </a:outerShdw>
                </a:effectLst>
              </a:rPr>
              <a:t>Higher </a:t>
            </a:r>
            <a:r>
              <a:rPr lang="en-US" dirty="0" err="1" smtClean="0">
                <a:effectLst>
                  <a:outerShdw blurRad="38100" dist="38100" dir="2700000" algn="tl">
                    <a:srgbClr val="000000">
                      <a:alpha val="43137"/>
                    </a:srgbClr>
                  </a:outerShdw>
                </a:effectLst>
              </a:rPr>
              <a:t>solublization</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Potential</a:t>
            </a:r>
            <a:r>
              <a:rPr lang="en-US" dirty="0" smtClean="0">
                <a:effectLst>
                  <a:outerShdw blurRad="38100" dist="38100" dir="2700000" algn="tl">
                    <a:srgbClr val="000000">
                      <a:alpha val="43137"/>
                    </a:srgbClr>
                  </a:outerShdw>
                </a:effectLst>
              </a:rPr>
              <a:t>:</a:t>
            </a:r>
          </a:p>
          <a:p>
            <a:pPr marL="350838" lvl="0" indent="0" algn="l" rtl="0">
              <a:buNone/>
            </a:pPr>
            <a:r>
              <a:rPr lang="en-US" dirty="0"/>
              <a:t>Ionic interaction, hydrogen bonding and hydrophobic interactions are probable mechanism by which dendrimers show its solubility enhancing property. Most anticancer drugs have poor solubility and can be loaded into dendrimers to improve </a:t>
            </a:r>
            <a:r>
              <a:rPr lang="en-US" dirty="0" smtClean="0"/>
              <a:t>solubility.</a:t>
            </a:r>
          </a:p>
          <a:p>
            <a:pPr marL="350838" lvl="0" indent="-228600" algn="l" rtl="0">
              <a:buFont typeface="Arial" panose="020B0604020202020204" pitchFamily="34" charset="0"/>
              <a:buChar char="•"/>
            </a:pPr>
            <a:r>
              <a:rPr lang="en-US" dirty="0">
                <a:effectLst>
                  <a:outerShdw blurRad="38100" dist="38100" dir="2700000" algn="tl">
                    <a:srgbClr val="000000">
                      <a:alpha val="43137"/>
                    </a:srgbClr>
                  </a:outerShdw>
                </a:effectLst>
              </a:rPr>
              <a:t>Multifunctional platform</a:t>
            </a:r>
            <a:r>
              <a:rPr lang="en-US" dirty="0" smtClean="0">
                <a:effectLst>
                  <a:outerShdw blurRad="38100" dist="38100" dir="2700000" algn="tl">
                    <a:srgbClr val="000000">
                      <a:alpha val="43137"/>
                    </a:srgbClr>
                  </a:outerShdw>
                </a:effectLst>
              </a:rPr>
              <a:t>:</a:t>
            </a:r>
          </a:p>
          <a:p>
            <a:pPr marL="350838" indent="0" algn="l" rtl="0">
              <a:buNone/>
            </a:pPr>
            <a:r>
              <a:rPr lang="en-US" dirty="0"/>
              <a:t>Free surface groups can form complex or conjugates with drug excellent molecules or ligands by using cross linking agents. The surface of dendrimers may be conjugated with ligands, solubility modifiers, and stealth molecules </a:t>
            </a:r>
          </a:p>
          <a:p>
            <a:pPr marL="122238" lvl="0" indent="0" algn="l" rtl="0">
              <a:buNone/>
            </a:pPr>
            <a:endParaRPr lang="en-US" dirty="0" smtClean="0">
              <a:effectLst>
                <a:outerShdw blurRad="38100" dist="38100" dir="2700000" algn="tl">
                  <a:srgbClr val="000000">
                    <a:alpha val="43137"/>
                  </a:srgbClr>
                </a:outerShdw>
              </a:effectLst>
            </a:endParaRPr>
          </a:p>
          <a:p>
            <a:pPr marL="350838" lvl="0" indent="0" algn="l" rtl="0">
              <a:buNone/>
            </a:pPr>
            <a:r>
              <a:rPr lang="en-US" dirty="0" smtClean="0"/>
              <a:t> </a:t>
            </a:r>
            <a:endParaRPr lang="en-US" dirty="0"/>
          </a:p>
          <a:p>
            <a:pPr marL="109728" indent="0" algn="l" rtl="0">
              <a:buNone/>
            </a:pP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7417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p\Desktop\polymers-06-00179-g006-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35292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33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rmAutofit/>
          </a:bodyPr>
          <a:lstStyle/>
          <a:p>
            <a:pPr algn="l" rtl="0"/>
            <a:r>
              <a:rPr lang="en-US" dirty="0">
                <a:effectLst>
                  <a:outerShdw blurRad="38100" dist="38100" dir="2700000" algn="tl">
                    <a:srgbClr val="000000">
                      <a:alpha val="43137"/>
                    </a:srgbClr>
                  </a:outerShdw>
                </a:effectLst>
              </a:rPr>
              <a:t>High loading capacity: </a:t>
            </a:r>
            <a:endParaRPr lang="en-US" dirty="0" smtClean="0">
              <a:effectLst>
                <a:outerShdw blurRad="38100" dist="38100" dir="2700000" algn="tl">
                  <a:srgbClr val="000000">
                    <a:alpha val="43137"/>
                  </a:srgbClr>
                </a:outerShdw>
              </a:effectLst>
            </a:endParaRPr>
          </a:p>
          <a:p>
            <a:pPr marL="350838" lvl="0" indent="0" algn="l" rtl="0">
              <a:buNone/>
              <a:tabLst>
                <a:tab pos="350838" algn="l"/>
              </a:tabLst>
            </a:pPr>
            <a:r>
              <a:rPr lang="en-US" dirty="0"/>
              <a:t>Dendrimers structures can be used to load and store a wide range of organic or inorganic molecules by encapsulation and absorption on surface. Drug can get entrapped inside the internal cavities as well as electro statically in the surface of dendrimers </a:t>
            </a:r>
            <a:endParaRPr lang="en-US" dirty="0" smtClean="0"/>
          </a:p>
          <a:p>
            <a:pPr marL="350838" indent="-228600" algn="l" rtl="0">
              <a:buFont typeface="Arial" panose="020B0604020202020204" pitchFamily="34" charset="0"/>
              <a:buChar char="•"/>
              <a:tabLst>
                <a:tab pos="350838" algn="l"/>
              </a:tabLst>
            </a:pPr>
            <a:r>
              <a:rPr lang="en-US" dirty="0">
                <a:effectLst>
                  <a:outerShdw blurRad="38100" dist="38100" dir="2700000" algn="tl">
                    <a:srgbClr val="000000">
                      <a:alpha val="43137"/>
                    </a:srgbClr>
                  </a:outerShdw>
                </a:effectLst>
              </a:rPr>
              <a:t>High stability: </a:t>
            </a:r>
            <a:endParaRPr lang="en-US" dirty="0" smtClean="0">
              <a:effectLst>
                <a:outerShdw blurRad="38100" dist="38100" dir="2700000" algn="tl">
                  <a:srgbClr val="000000">
                    <a:alpha val="43137"/>
                  </a:srgbClr>
                </a:outerShdw>
              </a:effectLst>
            </a:endParaRPr>
          </a:p>
          <a:p>
            <a:pPr marL="350838" indent="0" algn="l" rtl="0">
              <a:buNone/>
              <a:tabLst>
                <a:tab pos="350838" algn="l"/>
              </a:tabLst>
            </a:pPr>
            <a:r>
              <a:rPr lang="en-US" dirty="0" smtClean="0"/>
              <a:t>Dendrimers </a:t>
            </a:r>
            <a:r>
              <a:rPr lang="en-US" dirty="0"/>
              <a:t>drug complex or conjugate demonstrate good </a:t>
            </a:r>
            <a:r>
              <a:rPr lang="en-US" dirty="0" smtClean="0"/>
              <a:t>stability</a:t>
            </a:r>
          </a:p>
          <a:p>
            <a:pPr marL="350838" indent="-228600" algn="l" rtl="0">
              <a:buFont typeface="Arial" panose="020B0604020202020204" pitchFamily="34" charset="0"/>
              <a:buChar char="•"/>
              <a:tabLst>
                <a:tab pos="350838" algn="l"/>
              </a:tabLst>
            </a:pPr>
            <a:r>
              <a:rPr lang="en-US" dirty="0">
                <a:effectLst>
                  <a:outerShdw blurRad="38100" dist="38100" dir="2700000" algn="tl">
                    <a:srgbClr val="000000">
                      <a:alpha val="43137"/>
                    </a:srgbClr>
                  </a:outerShdw>
                </a:effectLst>
              </a:rPr>
              <a:t>Low toxicity</a:t>
            </a:r>
            <a:r>
              <a:rPr lang="en-US" dirty="0" smtClean="0">
                <a:effectLst>
                  <a:outerShdw blurRad="38100" dist="38100" dir="2700000" algn="tl">
                    <a:srgbClr val="000000">
                      <a:alpha val="43137"/>
                    </a:srgbClr>
                  </a:outerShdw>
                </a:effectLst>
              </a:rPr>
              <a:t>:</a:t>
            </a:r>
          </a:p>
          <a:p>
            <a:pPr marL="349250" lvl="0" indent="0" algn="l" rtl="0">
              <a:buNone/>
              <a:tabLst>
                <a:tab pos="350838" algn="l"/>
              </a:tabLst>
            </a:pPr>
            <a:r>
              <a:rPr lang="en-US" dirty="0"/>
              <a:t>Most dendrimers systems display very low cytotoxicity levels </a:t>
            </a:r>
          </a:p>
          <a:p>
            <a:pPr marL="349250" indent="0" algn="l" rtl="0">
              <a:buNone/>
              <a:tabLst>
                <a:tab pos="350838" algn="l"/>
              </a:tabLst>
            </a:pPr>
            <a:endParaRPr lang="en-US" dirty="0">
              <a:effectLst>
                <a:outerShdw blurRad="38100" dist="38100" dir="2700000" algn="tl">
                  <a:srgbClr val="000000">
                    <a:alpha val="43137"/>
                  </a:srgbClr>
                </a:outerShdw>
              </a:effectLst>
            </a:endParaRPr>
          </a:p>
          <a:p>
            <a:pPr marL="350838" lvl="0" indent="0" algn="l" rtl="0">
              <a:buNone/>
              <a:tabLst>
                <a:tab pos="350838" algn="l"/>
              </a:tabLst>
            </a:pPr>
            <a:endParaRPr lang="en-US" dirty="0"/>
          </a:p>
          <a:p>
            <a:pPr algn="l" rtl="0"/>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650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1412776"/>
            <a:ext cx="8229600" cy="35902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085184"/>
            <a:ext cx="6133957" cy="50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127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679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229600" cy="1066800"/>
          </a:xfrm>
        </p:spPr>
        <p:txBody>
          <a:bodyPr>
            <a:normAutofit/>
          </a:bodyPr>
          <a:lstStyle/>
          <a:p>
            <a:pPr algn="ctr"/>
            <a:r>
              <a:rPr lang="en-US" altLang="ar-EG" sz="3600" dirty="0">
                <a:latin typeface="Aharoni" panose="02010803020104030203" pitchFamily="2" charset="-79"/>
                <a:cs typeface="Aharoni" panose="02010803020104030203" pitchFamily="2" charset="-79"/>
              </a:rPr>
              <a:t>TYPES OF DENDRIMERS</a:t>
            </a:r>
            <a:endParaRPr lang="ar-EG" sz="3600" dirty="0">
              <a:latin typeface="Aharoni" panose="02010803020104030203" pitchFamily="2" charset="-79"/>
            </a:endParaRPr>
          </a:p>
        </p:txBody>
      </p:sp>
      <p:sp>
        <p:nvSpPr>
          <p:cNvPr id="3" name="عنصر نائب للمحتوى 2"/>
          <p:cNvSpPr>
            <a:spLocks noGrp="1"/>
          </p:cNvSpPr>
          <p:nvPr>
            <p:ph idx="1"/>
          </p:nvPr>
        </p:nvSpPr>
        <p:spPr>
          <a:xfrm>
            <a:off x="457200" y="1340768"/>
            <a:ext cx="8229600" cy="5233768"/>
          </a:xfrm>
        </p:spPr>
        <p:txBody>
          <a:bodyPr/>
          <a:lstStyle/>
          <a:p>
            <a:pPr lvl="0" algn="l" rtl="0"/>
            <a:r>
              <a:rPr lang="en-US" sz="3000" dirty="0">
                <a:effectLst>
                  <a:outerShdw blurRad="38100" dist="38100" dir="2700000" algn="tl">
                    <a:srgbClr val="000000">
                      <a:alpha val="43137"/>
                    </a:srgbClr>
                  </a:outerShdw>
                </a:effectLst>
              </a:rPr>
              <a:t>PAMAM Dendrimers </a:t>
            </a:r>
          </a:p>
          <a:p>
            <a:pPr lvl="0" algn="l" rtl="0"/>
            <a:r>
              <a:rPr lang="en-US" sz="3000" dirty="0">
                <a:effectLst>
                  <a:outerShdw blurRad="38100" dist="38100" dir="2700000" algn="tl">
                    <a:srgbClr val="000000">
                      <a:alpha val="43137"/>
                    </a:srgbClr>
                  </a:outerShdw>
                </a:effectLst>
              </a:rPr>
              <a:t>PPI Dendrimers </a:t>
            </a:r>
          </a:p>
          <a:p>
            <a:pPr lvl="0" algn="l" rtl="0"/>
            <a:r>
              <a:rPr lang="en-US" sz="3000" dirty="0">
                <a:effectLst>
                  <a:outerShdw blurRad="38100" dist="38100" dir="2700000" algn="tl">
                    <a:srgbClr val="000000">
                      <a:alpha val="43137"/>
                    </a:srgbClr>
                  </a:outerShdw>
                </a:effectLst>
              </a:rPr>
              <a:t>Chiral Dendrimers </a:t>
            </a:r>
          </a:p>
          <a:p>
            <a:pPr lvl="0" algn="l" rtl="0"/>
            <a:r>
              <a:rPr lang="en-US" sz="3000" dirty="0">
                <a:effectLst>
                  <a:outerShdw blurRad="38100" dist="38100" dir="2700000" algn="tl">
                    <a:srgbClr val="000000">
                      <a:alpha val="43137"/>
                    </a:srgbClr>
                  </a:outerShdw>
                </a:effectLst>
              </a:rPr>
              <a:t>Multilingual Dendrimers </a:t>
            </a:r>
          </a:p>
          <a:p>
            <a:pPr lvl="0" algn="l" rtl="0"/>
            <a:r>
              <a:rPr lang="en-US" sz="3000" dirty="0" err="1">
                <a:effectLst>
                  <a:outerShdw blurRad="38100" dist="38100" dir="2700000" algn="tl">
                    <a:srgbClr val="000000">
                      <a:alpha val="43137"/>
                    </a:srgbClr>
                  </a:outerShdw>
                </a:effectLst>
              </a:rPr>
              <a:t>Tecto</a:t>
            </a:r>
            <a:r>
              <a:rPr lang="en-US" sz="3000" dirty="0">
                <a:effectLst>
                  <a:outerShdw blurRad="38100" dist="38100" dir="2700000" algn="tl">
                    <a:srgbClr val="000000">
                      <a:alpha val="43137"/>
                    </a:srgbClr>
                  </a:outerShdw>
                </a:effectLst>
              </a:rPr>
              <a:t> Dendrimers </a:t>
            </a:r>
          </a:p>
          <a:p>
            <a:pPr lvl="0" algn="l" rtl="0"/>
            <a:r>
              <a:rPr lang="en-US" sz="3000" dirty="0">
                <a:effectLst>
                  <a:outerShdw blurRad="38100" dist="38100" dir="2700000" algn="tl">
                    <a:srgbClr val="000000">
                      <a:alpha val="43137"/>
                    </a:srgbClr>
                  </a:outerShdw>
                </a:effectLst>
              </a:rPr>
              <a:t>Hybrid Dendrimers </a:t>
            </a:r>
          </a:p>
          <a:p>
            <a:pPr lvl="0" algn="l" rtl="0"/>
            <a:r>
              <a:rPr lang="en-US" sz="3000" dirty="0">
                <a:effectLst>
                  <a:outerShdw blurRad="38100" dist="38100" dir="2700000" algn="tl">
                    <a:srgbClr val="000000">
                      <a:alpha val="43137"/>
                    </a:srgbClr>
                  </a:outerShdw>
                </a:effectLst>
              </a:rPr>
              <a:t>Amphiphilic Dendrimers</a:t>
            </a:r>
          </a:p>
          <a:p>
            <a:pPr lvl="0" algn="l" rtl="0"/>
            <a:r>
              <a:rPr lang="en-US" sz="3000" dirty="0" err="1">
                <a:effectLst>
                  <a:outerShdw blurRad="38100" dist="38100" dir="2700000" algn="tl">
                    <a:srgbClr val="000000">
                      <a:alpha val="43137"/>
                    </a:srgbClr>
                  </a:outerShdw>
                </a:effectLst>
              </a:rPr>
              <a:t>Frechet</a:t>
            </a:r>
            <a:r>
              <a:rPr lang="en-US" sz="3000" dirty="0">
                <a:effectLst>
                  <a:outerShdw blurRad="38100" dist="38100" dir="2700000" algn="tl">
                    <a:srgbClr val="000000">
                      <a:alpha val="43137"/>
                    </a:srgbClr>
                  </a:outerShdw>
                </a:effectLst>
              </a:rPr>
              <a:t> type Dendrimers </a:t>
            </a:r>
          </a:p>
          <a:p>
            <a:pPr lvl="0" algn="l" rtl="0"/>
            <a:r>
              <a:rPr lang="en-US" sz="3000" dirty="0">
                <a:effectLst>
                  <a:outerShdw blurRad="38100" dist="38100" dir="2700000" algn="tl">
                    <a:srgbClr val="000000">
                      <a:alpha val="43137"/>
                    </a:srgbClr>
                  </a:outerShdw>
                </a:effectLst>
              </a:rPr>
              <a:t>Peptide Dendrimers </a:t>
            </a:r>
          </a:p>
          <a:p>
            <a:pPr lvl="0" algn="l" rtl="0"/>
            <a:r>
              <a:rPr lang="en-US" sz="3000" dirty="0">
                <a:effectLst>
                  <a:outerShdw blurRad="38100" dist="38100" dir="2700000" algn="tl">
                    <a:srgbClr val="000000">
                      <a:alpha val="43137"/>
                    </a:srgbClr>
                  </a:outerShdw>
                </a:effectLst>
              </a:rPr>
              <a:t>PAMAMOS Dendrimers</a:t>
            </a:r>
          </a:p>
          <a:p>
            <a:endParaRPr lang="ar-EG" dirty="0"/>
          </a:p>
        </p:txBody>
      </p:sp>
    </p:spTree>
    <p:extLst>
      <p:ext uri="{BB962C8B-B14F-4D97-AF65-F5344CB8AC3E}">
        <p14:creationId xmlns:p14="http://schemas.microsoft.com/office/powerpoint/2010/main" val="1677478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Autofit/>
          </a:bodyPr>
          <a:lstStyle/>
          <a:p>
            <a:pPr algn="l" rtl="0">
              <a:defRPr/>
            </a:pPr>
            <a:r>
              <a:rPr lang="en-US" altLang="en-US" dirty="0">
                <a:effectLst>
                  <a:outerShdw blurRad="38100" dist="38100" dir="2700000" algn="tl">
                    <a:srgbClr val="000000">
                      <a:alpha val="43137"/>
                    </a:srgbClr>
                  </a:outerShdw>
                </a:effectLst>
              </a:rPr>
              <a:t>PAMAM Dendrimer </a:t>
            </a:r>
          </a:p>
          <a:p>
            <a:pPr marL="576263" indent="-225425" algn="l" rtl="0">
              <a:buFontTx/>
              <a:buChar char="-"/>
              <a:defRPr/>
            </a:pPr>
            <a:r>
              <a:rPr lang="en-US" altLang="en-US" dirty="0"/>
              <a:t>Poly (</a:t>
            </a:r>
            <a:r>
              <a:rPr lang="en-US" altLang="en-US" dirty="0" err="1"/>
              <a:t>amido</a:t>
            </a:r>
            <a:r>
              <a:rPr lang="en-US" altLang="en-US" dirty="0"/>
              <a:t> amine) dendrimers (PAMAM) are synthesized by the divergent method starting from ammonia or </a:t>
            </a:r>
            <a:r>
              <a:rPr lang="en-US" altLang="en-US" dirty="0" err="1"/>
              <a:t>ethylenediamine</a:t>
            </a:r>
            <a:r>
              <a:rPr lang="en-US" altLang="en-US" dirty="0"/>
              <a:t> initiator core reagents.</a:t>
            </a:r>
          </a:p>
          <a:p>
            <a:pPr marL="576263" indent="-225425" algn="l" rtl="0">
              <a:buFontTx/>
              <a:buChar char="-"/>
              <a:defRPr/>
            </a:pPr>
            <a:r>
              <a:rPr lang="en-US" altLang="en-US" dirty="0"/>
              <a:t>PAMAM dendrimers are commercially available, usually as methanol solutions.</a:t>
            </a:r>
          </a:p>
          <a:p>
            <a:pPr marL="576263" indent="-225425" algn="l" rtl="0">
              <a:buFontTx/>
              <a:buChar char="-"/>
              <a:defRPr/>
            </a:pPr>
            <a:r>
              <a:rPr lang="en-US" altLang="en-US" i="1" dirty="0"/>
              <a:t>Starburst</a:t>
            </a:r>
            <a:r>
              <a:rPr lang="en-US" altLang="en-US" dirty="0"/>
              <a:t> dendrimers is applied as a trademark name for a sub-class of PAMAM dendrimers based on a </a:t>
            </a:r>
            <a:r>
              <a:rPr lang="en-US" altLang="en-US" dirty="0" smtClean="0"/>
              <a:t>tri-</a:t>
            </a:r>
            <a:r>
              <a:rPr lang="en-US" altLang="en-US" dirty="0" err="1" smtClean="0"/>
              <a:t>aminoethylene</a:t>
            </a:r>
            <a:r>
              <a:rPr lang="en-US" altLang="en-US" dirty="0" smtClean="0"/>
              <a:t>-imine </a:t>
            </a:r>
            <a:r>
              <a:rPr lang="en-US" altLang="en-US" dirty="0"/>
              <a:t>core. </a:t>
            </a:r>
          </a:p>
          <a:p>
            <a:pPr marL="576263" indent="-225425" algn="l" rtl="0">
              <a:buFontTx/>
              <a:buChar char="-"/>
              <a:defRPr/>
            </a:pPr>
            <a:r>
              <a:rPr lang="en-US" altLang="en-US" dirty="0"/>
              <a:t>The name refers to the star like pattern observed when looking at the structure of the high-generation dendrimers of this type in two-dimensions. </a:t>
            </a:r>
          </a:p>
          <a:p>
            <a:endParaRPr lang="ar-EG" dirty="0"/>
          </a:p>
        </p:txBody>
      </p:sp>
    </p:spTree>
    <p:extLst>
      <p:ext uri="{BB962C8B-B14F-4D97-AF65-F5344CB8AC3E}">
        <p14:creationId xmlns:p14="http://schemas.microsoft.com/office/powerpoint/2010/main" val="201588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defRPr/>
            </a:pPr>
            <a:r>
              <a:rPr lang="en-US" altLang="en-US" dirty="0" err="1">
                <a:effectLst>
                  <a:outerShdw blurRad="38100" dist="38100" dir="2700000" algn="tl">
                    <a:srgbClr val="000000">
                      <a:alpha val="43137"/>
                    </a:srgbClr>
                  </a:outerShdw>
                </a:effectLst>
              </a:rPr>
              <a:t>Pamamos</a:t>
            </a:r>
            <a:r>
              <a:rPr lang="en-US" altLang="en-US" dirty="0">
                <a:effectLst>
                  <a:outerShdw blurRad="38100" dist="38100" dir="2700000" algn="tl">
                    <a:srgbClr val="000000">
                      <a:alpha val="43137"/>
                    </a:srgbClr>
                  </a:outerShdw>
                </a:effectLst>
              </a:rPr>
              <a:t> Dendrimer</a:t>
            </a:r>
          </a:p>
          <a:p>
            <a:pPr marL="508000" indent="-160338" algn="l" rtl="0">
              <a:buFontTx/>
              <a:buChar char="-"/>
              <a:defRPr/>
            </a:pPr>
            <a:r>
              <a:rPr lang="en-US" altLang="en-US" dirty="0"/>
              <a:t>Radially layered poly(</a:t>
            </a:r>
            <a:r>
              <a:rPr lang="en-US" altLang="en-US" dirty="0" err="1"/>
              <a:t>amidoamine</a:t>
            </a:r>
            <a:r>
              <a:rPr lang="en-US" altLang="en-US" dirty="0"/>
              <a:t>-organosilicon) dendrimers (PAMAMOS) are inverted unimolecular micelles that consist of hydrophilic, nucleophilic </a:t>
            </a:r>
            <a:r>
              <a:rPr lang="en-US" altLang="en-US" dirty="0" err="1"/>
              <a:t>polyamidoamine</a:t>
            </a:r>
            <a:r>
              <a:rPr lang="en-US" altLang="en-US" dirty="0"/>
              <a:t> (PAMAM) interiors and hydrophobic organosilicon (OS) exteriors.</a:t>
            </a:r>
          </a:p>
          <a:p>
            <a:pPr marL="508000" indent="-160338" algn="l" rtl="0">
              <a:buFontTx/>
              <a:buChar char="-"/>
              <a:defRPr/>
            </a:pPr>
            <a:r>
              <a:rPr lang="en-US" altLang="en-US" dirty="0"/>
              <a:t>These dendrimers are exceptionally useful precursors for the preparation of honeycomb-like networks with </a:t>
            </a:r>
            <a:r>
              <a:rPr lang="en-US" altLang="en-US" dirty="0" err="1" smtClean="0"/>
              <a:t>nano-scopic</a:t>
            </a:r>
            <a:r>
              <a:rPr lang="en-US" altLang="en-US" dirty="0" smtClean="0"/>
              <a:t> </a:t>
            </a:r>
            <a:r>
              <a:rPr lang="en-US" altLang="en-US" dirty="0"/>
              <a:t>PAMAM and OS domains</a:t>
            </a:r>
            <a:r>
              <a:rPr lang="en-US" altLang="en-US" sz="3200" dirty="0"/>
              <a:t>.</a:t>
            </a:r>
            <a:endParaRPr lang="en-US" altLang="en-US" dirty="0"/>
          </a:p>
          <a:p>
            <a:endParaRPr lang="ar-EG" dirty="0"/>
          </a:p>
        </p:txBody>
      </p:sp>
    </p:spTree>
    <p:extLst>
      <p:ext uri="{BB962C8B-B14F-4D97-AF65-F5344CB8AC3E}">
        <p14:creationId xmlns:p14="http://schemas.microsoft.com/office/powerpoint/2010/main" val="1199836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rmAutofit lnSpcReduction="10000"/>
          </a:bodyPr>
          <a:lstStyle/>
          <a:p>
            <a:pPr algn="l" rtl="0">
              <a:defRPr/>
            </a:pPr>
            <a:r>
              <a:rPr lang="en-US" altLang="en-US" dirty="0">
                <a:effectLst>
                  <a:outerShdw blurRad="38100" dist="38100" dir="2700000" algn="tl">
                    <a:srgbClr val="000000">
                      <a:alpha val="43137"/>
                    </a:srgbClr>
                  </a:outerShdw>
                </a:effectLst>
              </a:rPr>
              <a:t>PPI Dendrimer</a:t>
            </a:r>
          </a:p>
          <a:p>
            <a:pPr marL="503238" indent="-152400" algn="l" rtl="0">
              <a:buFontTx/>
              <a:buChar char="-"/>
              <a:defRPr/>
            </a:pPr>
            <a:r>
              <a:rPr lang="en-US" altLang="en-US" dirty="0" smtClean="0"/>
              <a:t>PPI-dendrimers</a:t>
            </a:r>
            <a:r>
              <a:rPr lang="en-US" altLang="en-US" i="1" dirty="0" smtClean="0"/>
              <a:t> </a:t>
            </a:r>
            <a:r>
              <a:rPr lang="en-US" altLang="en-US" dirty="0" smtClean="0"/>
              <a:t>stand for “Poly (Propylene Imine)”</a:t>
            </a:r>
          </a:p>
          <a:p>
            <a:pPr marL="503238" indent="-152400" algn="l" rtl="0">
              <a:buFontTx/>
              <a:buChar char="-"/>
              <a:defRPr/>
            </a:pPr>
            <a:r>
              <a:rPr lang="en-US" altLang="en-US" dirty="0" smtClean="0"/>
              <a:t>These </a:t>
            </a:r>
            <a:r>
              <a:rPr lang="en-US" altLang="en-US" dirty="0"/>
              <a:t>dendrimers are generally poly-alkyl amines having primary amines as end groups, the dendrimer interior consists of numerous of tertiary </a:t>
            </a:r>
            <a:r>
              <a:rPr lang="en-US" altLang="en-US" dirty="0" smtClean="0"/>
              <a:t>tri-propylene </a:t>
            </a:r>
            <a:r>
              <a:rPr lang="en-US" altLang="en-US" dirty="0"/>
              <a:t>amines.</a:t>
            </a:r>
          </a:p>
          <a:p>
            <a:pPr marL="503238" indent="-152400" algn="l" rtl="0">
              <a:buFontTx/>
              <a:buChar char="-"/>
              <a:defRPr/>
            </a:pPr>
            <a:r>
              <a:rPr lang="en-US" altLang="en-US" dirty="0" smtClean="0"/>
              <a:t>PPI dendrimers are commercially available up to G5, and has found widespread applications in material science as well as in biology.</a:t>
            </a:r>
          </a:p>
          <a:p>
            <a:pPr marL="503238" indent="-152400" algn="l" rtl="0">
              <a:buFontTx/>
              <a:buChar char="-"/>
              <a:defRPr/>
            </a:pPr>
            <a:r>
              <a:rPr lang="en-US" altLang="en-US" dirty="0" smtClean="0"/>
              <a:t>As </a:t>
            </a:r>
            <a:r>
              <a:rPr lang="en-US" altLang="en-US" dirty="0"/>
              <a:t>an alternative name to PPI, POPAM is sometimes used to describe this class of dendrimers. POPAM stands for Poly (Propylene Amine) </a:t>
            </a:r>
          </a:p>
        </p:txBody>
      </p:sp>
    </p:spTree>
    <p:extLst>
      <p:ext uri="{BB962C8B-B14F-4D97-AF65-F5344CB8AC3E}">
        <p14:creationId xmlns:p14="http://schemas.microsoft.com/office/powerpoint/2010/main" val="12666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449792"/>
          </a:xfrm>
        </p:spPr>
        <p:txBody>
          <a:bodyPr>
            <a:normAutofit lnSpcReduction="10000"/>
          </a:bodyPr>
          <a:lstStyle/>
          <a:p>
            <a:pPr marL="581025" indent="-230188" algn="l" rtl="0">
              <a:buNone/>
            </a:pPr>
            <a:r>
              <a:rPr lang="en-US" altLang="en-US" dirty="0" smtClean="0"/>
              <a:t>- In </a:t>
            </a:r>
            <a:r>
              <a:rPr lang="en-US" altLang="en-US" dirty="0"/>
              <a:t>addition, these dendrimers are also sometimes denoted “DAB-dendrimers” where DAB refers to the core structure, which is usually based on </a:t>
            </a:r>
            <a:r>
              <a:rPr lang="en-US" altLang="en-US" dirty="0" err="1"/>
              <a:t>Diamino</a:t>
            </a:r>
            <a:r>
              <a:rPr lang="en-US" altLang="en-US" dirty="0"/>
              <a:t> butane.</a:t>
            </a:r>
          </a:p>
          <a:p>
            <a:pPr algn="l" rtl="0">
              <a:buFont typeface="Arial" panose="020B0604020202020204" pitchFamily="34" charset="0"/>
              <a:buChar char="•"/>
              <a:defRPr/>
            </a:pPr>
            <a:r>
              <a:rPr lang="en-US" altLang="en-US" dirty="0">
                <a:effectLst>
                  <a:outerShdw blurRad="38100" dist="38100" dir="2700000" algn="tl">
                    <a:srgbClr val="000000">
                      <a:alpha val="43137"/>
                    </a:srgbClr>
                  </a:outerShdw>
                </a:effectLst>
              </a:rPr>
              <a:t>Multilingual Dendrimers</a:t>
            </a:r>
          </a:p>
          <a:p>
            <a:pPr marL="579438" indent="-182563" algn="l" rtl="0">
              <a:buFontTx/>
              <a:buNone/>
              <a:defRPr/>
            </a:pPr>
            <a:r>
              <a:rPr lang="en-US" altLang="en-US" dirty="0" smtClean="0"/>
              <a:t>- In </a:t>
            </a:r>
            <a:r>
              <a:rPr lang="en-US" altLang="en-US" dirty="0"/>
              <a:t>these dendrimers, the surface contains multiple copies of a particular functional </a:t>
            </a:r>
            <a:r>
              <a:rPr lang="en-US" altLang="en-US" dirty="0" smtClean="0"/>
              <a:t>group</a:t>
            </a:r>
          </a:p>
          <a:p>
            <a:pPr marL="347663" indent="-347663" algn="l" rtl="0">
              <a:buFont typeface="Arial" panose="020B0604020202020204" pitchFamily="34" charset="0"/>
              <a:buChar char="•"/>
              <a:defRPr/>
            </a:pPr>
            <a:r>
              <a:rPr lang="en-US" altLang="en-US" dirty="0">
                <a:effectLst>
                  <a:outerShdw blurRad="38100" dist="38100" dir="2700000" algn="tl">
                    <a:srgbClr val="000000">
                      <a:alpha val="43137"/>
                    </a:srgbClr>
                  </a:outerShdw>
                </a:effectLst>
              </a:rPr>
              <a:t>Hybrid Dendrimers Linear Polymers</a:t>
            </a:r>
          </a:p>
          <a:p>
            <a:pPr marL="579438" indent="-231775" algn="l" rtl="0">
              <a:buFontTx/>
              <a:buChar char="-"/>
              <a:defRPr/>
            </a:pPr>
            <a:r>
              <a:rPr lang="en-US" altLang="en-US" dirty="0" smtClean="0"/>
              <a:t>These </a:t>
            </a:r>
            <a:r>
              <a:rPr lang="en-US" altLang="en-US" dirty="0"/>
              <a:t>are hybrids (block or graft polymers) of </a:t>
            </a:r>
            <a:r>
              <a:rPr lang="en-US" altLang="en-US" dirty="0" smtClean="0"/>
              <a:t> dendritic </a:t>
            </a:r>
            <a:r>
              <a:rPr lang="en-US" altLang="en-US" dirty="0"/>
              <a:t>and linear polymers</a:t>
            </a:r>
            <a:r>
              <a:rPr lang="en-US" altLang="en-US" dirty="0" smtClean="0"/>
              <a:t>.</a:t>
            </a:r>
          </a:p>
          <a:p>
            <a:pPr marL="579438" indent="-231775" algn="l" rtl="0">
              <a:buFontTx/>
              <a:buChar char="-"/>
              <a:defRPr/>
            </a:pPr>
            <a:r>
              <a:rPr lang="en-US" altLang="en-US" dirty="0"/>
              <a:t>It has predominantly found its use in biological applications, </a:t>
            </a:r>
            <a:r>
              <a:rPr lang="en-US" altLang="en-US" i="1" dirty="0"/>
              <a:t>e.g</a:t>
            </a:r>
            <a:r>
              <a:rPr lang="en-US" altLang="en-US" dirty="0"/>
              <a:t>. vaccine and diagnostic research.  </a:t>
            </a:r>
          </a:p>
          <a:p>
            <a:pPr marL="579438" indent="-231775" algn="l" rtl="0">
              <a:buFontTx/>
              <a:buChar char="-"/>
              <a:defRPr/>
            </a:pPr>
            <a:endParaRPr lang="en-US" altLang="en-US" dirty="0" smtClean="0"/>
          </a:p>
          <a:p>
            <a:pPr marL="804863" indent="-457200" algn="l" rtl="0">
              <a:buFontTx/>
              <a:buChar char="-"/>
              <a:defRPr/>
            </a:pPr>
            <a:endParaRPr lang="en-US" altLang="en-US" dirty="0"/>
          </a:p>
          <a:p>
            <a:pPr marL="508000" indent="-160338" algn="l" rtl="0">
              <a:buFontTx/>
              <a:buNone/>
              <a:defRPr/>
            </a:pPr>
            <a:endParaRPr lang="en-US" altLang="en-US" dirty="0">
              <a:effectLst>
                <a:outerShdw blurRad="38100" dist="38100" dir="2700000" algn="tl">
                  <a:srgbClr val="000000">
                    <a:alpha val="43137"/>
                  </a:srgbClr>
                </a:outerShdw>
              </a:effectLst>
            </a:endParaRPr>
          </a:p>
          <a:p>
            <a:pPr marL="508000" indent="-160338" algn="l" rtl="0">
              <a:buFontTx/>
              <a:buNone/>
              <a:defRPr/>
            </a:pPr>
            <a:endParaRPr lang="en-US" altLang="en-US" dirty="0"/>
          </a:p>
          <a:p>
            <a:pPr algn="l" rtl="0"/>
            <a:endParaRPr lang="ar-EG" dirty="0"/>
          </a:p>
        </p:txBody>
      </p:sp>
    </p:spTree>
    <p:extLst>
      <p:ext uri="{BB962C8B-B14F-4D97-AF65-F5344CB8AC3E}">
        <p14:creationId xmlns:p14="http://schemas.microsoft.com/office/powerpoint/2010/main" val="3406607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buFont typeface="Arial" panose="020B0604020202020204" pitchFamily="34" charset="0"/>
              <a:buChar char="•"/>
              <a:defRPr/>
            </a:pPr>
            <a:endParaRPr lang="en-US" altLang="en-US" dirty="0" smtClean="0">
              <a:effectLst>
                <a:outerShdw blurRad="38100" dist="38100" dir="2700000" algn="tl">
                  <a:srgbClr val="000000">
                    <a:alpha val="43137"/>
                  </a:srgbClr>
                </a:outerShdw>
              </a:effectLst>
            </a:endParaRPr>
          </a:p>
          <a:p>
            <a:pPr algn="l" rtl="0">
              <a:buFont typeface="Arial" panose="020B0604020202020204" pitchFamily="34" charset="0"/>
              <a:buChar char="•"/>
              <a:defRPr/>
            </a:pPr>
            <a:r>
              <a:rPr lang="en-US" altLang="en-US" dirty="0" err="1" smtClean="0">
                <a:effectLst>
                  <a:outerShdw blurRad="38100" dist="38100" dir="2700000" algn="tl">
                    <a:srgbClr val="000000">
                      <a:alpha val="43137"/>
                    </a:srgbClr>
                  </a:outerShdw>
                </a:effectLst>
              </a:rPr>
              <a:t>Fréchet</a:t>
            </a:r>
            <a:r>
              <a:rPr lang="en-US" altLang="en-US" dirty="0" smtClean="0">
                <a:effectLst>
                  <a:outerShdw blurRad="38100" dist="38100" dir="2700000" algn="tl">
                    <a:srgbClr val="000000">
                      <a:alpha val="43137"/>
                    </a:srgbClr>
                  </a:outerShdw>
                </a:effectLst>
              </a:rPr>
              <a:t>-Type </a:t>
            </a:r>
            <a:r>
              <a:rPr lang="en-US" altLang="en-US" dirty="0">
                <a:effectLst>
                  <a:outerShdw blurRad="38100" dist="38100" dir="2700000" algn="tl">
                    <a:srgbClr val="000000">
                      <a:alpha val="43137"/>
                    </a:srgbClr>
                  </a:outerShdw>
                </a:effectLst>
              </a:rPr>
              <a:t>Dendrimers</a:t>
            </a:r>
          </a:p>
          <a:p>
            <a:pPr marL="508000" indent="-161925" algn="l" rtl="0">
              <a:buFontTx/>
              <a:buChar char="-"/>
              <a:defRPr/>
            </a:pPr>
            <a:r>
              <a:rPr lang="en-US" altLang="en-US" dirty="0"/>
              <a:t>It is a more recent type of dendrimer developed by Hawker and </a:t>
            </a:r>
            <a:r>
              <a:rPr lang="en-US" altLang="en-US" dirty="0" err="1"/>
              <a:t>Fréchet</a:t>
            </a:r>
            <a:r>
              <a:rPr lang="en-US" altLang="en-US" b="1" dirty="0" smtClean="0"/>
              <a:t>, </a:t>
            </a:r>
            <a:r>
              <a:rPr lang="en-US" altLang="en-US" dirty="0" smtClean="0"/>
              <a:t>based </a:t>
            </a:r>
            <a:r>
              <a:rPr lang="en-US" altLang="en-US" dirty="0"/>
              <a:t>on poly-benzyl ether hyper branched skeleton.</a:t>
            </a:r>
          </a:p>
          <a:p>
            <a:pPr marL="508000" indent="-161925" algn="l" rtl="0">
              <a:buFontTx/>
              <a:buChar char="-"/>
              <a:defRPr/>
            </a:pPr>
            <a:r>
              <a:rPr lang="en-US" altLang="en-US" dirty="0"/>
              <a:t>These dendrimers usually have carboxylic acid groups as surface groups, serving as a good anchoring point for further surface </a:t>
            </a:r>
            <a:r>
              <a:rPr lang="en-US" altLang="en-US" dirty="0" err="1"/>
              <a:t>functionalisation</a:t>
            </a:r>
            <a:r>
              <a:rPr lang="en-US" altLang="en-US" dirty="0"/>
              <a:t>, and as polar surface groups to increase the solubility of this hydrophobic dendrimer type in polar solvents or aqueous media</a:t>
            </a:r>
            <a:endParaRPr lang="ar-EG" dirty="0"/>
          </a:p>
        </p:txBody>
      </p:sp>
    </p:spTree>
    <p:extLst>
      <p:ext uri="{BB962C8B-B14F-4D97-AF65-F5344CB8AC3E}">
        <p14:creationId xmlns:p14="http://schemas.microsoft.com/office/powerpoint/2010/main" val="2582222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defRPr/>
            </a:pPr>
            <a:r>
              <a:rPr lang="en-US" altLang="en-US" dirty="0" err="1">
                <a:effectLst>
                  <a:outerShdw blurRad="38100" dist="38100" dir="2700000" algn="tl">
                    <a:srgbClr val="000000">
                      <a:alpha val="43137"/>
                    </a:srgbClr>
                  </a:outerShdw>
                </a:effectLst>
              </a:rPr>
              <a:t>Tecto</a:t>
            </a:r>
            <a:r>
              <a:rPr lang="en-US" altLang="en-US" dirty="0">
                <a:effectLst>
                  <a:outerShdw blurRad="38100" dist="38100" dir="2700000" algn="tl">
                    <a:srgbClr val="000000">
                      <a:alpha val="43137"/>
                    </a:srgbClr>
                  </a:outerShdw>
                </a:effectLst>
              </a:rPr>
              <a:t> dendrimer</a:t>
            </a:r>
          </a:p>
          <a:p>
            <a:pPr marL="566738" indent="-220663" algn="l" rtl="0">
              <a:buFontTx/>
              <a:buChar char="-"/>
              <a:defRPr/>
            </a:pPr>
            <a:r>
              <a:rPr lang="en-US" altLang="en-US" dirty="0"/>
              <a:t>These are composed of a core dendrimer, surrounded by dendrimers of several steps (each type design) to perform a function necessary for a </a:t>
            </a:r>
            <a:r>
              <a:rPr lang="en-US" altLang="en-US" dirty="0" smtClean="0"/>
              <a:t>therapeutic </a:t>
            </a:r>
            <a:r>
              <a:rPr lang="en-US" altLang="en-US" dirty="0" err="1" smtClean="0"/>
              <a:t>nano</a:t>
            </a:r>
            <a:r>
              <a:rPr lang="en-US" altLang="en-US" dirty="0" smtClean="0"/>
              <a:t>-device</a:t>
            </a:r>
            <a:r>
              <a:rPr lang="en-US" altLang="en-US" dirty="0"/>
              <a:t>.    Different compounds perform varied functions ranging from diseased cell recognition, diagnosis of disease state drug delivery. </a:t>
            </a:r>
          </a:p>
          <a:p>
            <a:pPr marL="347663" indent="-347663" algn="l" rtl="0">
              <a:buFont typeface="Arial" panose="020B0604020202020204" pitchFamily="34" charset="0"/>
              <a:buChar char="•"/>
              <a:defRPr/>
            </a:pPr>
            <a:r>
              <a:rPr lang="en-US" dirty="0">
                <a:effectLst>
                  <a:outerShdw blurRad="38100" dist="38100" dir="2700000" algn="tl">
                    <a:srgbClr val="000000">
                      <a:alpha val="43137"/>
                    </a:srgbClr>
                  </a:outerShdw>
                </a:effectLst>
              </a:rPr>
              <a:t>Chiral Dendrimers</a:t>
            </a:r>
          </a:p>
          <a:p>
            <a:pPr marL="508000" indent="-160338" algn="l" rtl="0">
              <a:buFontTx/>
              <a:buNone/>
              <a:defRPr/>
            </a:pPr>
            <a:r>
              <a:rPr lang="en-US" altLang="en-US" dirty="0"/>
              <a:t>- </a:t>
            </a:r>
            <a:r>
              <a:rPr lang="en-US" dirty="0"/>
              <a:t>The chirality of the dendrimers are based upon the construction of constitutionally different but chemically similar branches to chiral core</a:t>
            </a:r>
            <a:endParaRPr lang="en-US" altLang="en-US" dirty="0"/>
          </a:p>
          <a:p>
            <a:pPr algn="l" rtl="0"/>
            <a:endParaRPr lang="ar-EG" dirty="0"/>
          </a:p>
        </p:txBody>
      </p:sp>
    </p:spTree>
    <p:extLst>
      <p:ext uri="{BB962C8B-B14F-4D97-AF65-F5344CB8AC3E}">
        <p14:creationId xmlns:p14="http://schemas.microsoft.com/office/powerpoint/2010/main" val="279113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defRPr/>
            </a:pPr>
            <a:r>
              <a:rPr lang="en-US" altLang="en-US" dirty="0">
                <a:effectLst>
                  <a:outerShdw blurRad="38100" dist="38100" dir="2700000" algn="tl">
                    <a:srgbClr val="000000">
                      <a:alpha val="43137"/>
                    </a:srgbClr>
                  </a:outerShdw>
                </a:effectLst>
              </a:rPr>
              <a:t>Amphiphilic Dendrimers </a:t>
            </a:r>
          </a:p>
          <a:p>
            <a:pPr marL="508000" indent="-161925" algn="l" rtl="0">
              <a:buFontTx/>
              <a:buChar char="-"/>
              <a:defRPr/>
            </a:pPr>
            <a:r>
              <a:rPr lang="en-US" altLang="en-US" dirty="0"/>
              <a:t>They are built with two segregated sites of chain end, one half is electron donating and the other half is electron </a:t>
            </a:r>
            <a:r>
              <a:rPr lang="en-US" altLang="en-US" dirty="0" smtClean="0"/>
              <a:t>withdrawing</a:t>
            </a:r>
          </a:p>
          <a:p>
            <a:pPr marL="347663" indent="-347663" algn="l" rtl="0">
              <a:defRPr/>
            </a:pPr>
            <a:r>
              <a:rPr lang="en-US" altLang="en-US" dirty="0">
                <a:effectLst>
                  <a:outerShdw blurRad="38100" dist="38100" dir="2700000" algn="tl">
                    <a:srgbClr val="000000">
                      <a:alpha val="43137"/>
                    </a:srgbClr>
                  </a:outerShdw>
                </a:effectLst>
              </a:rPr>
              <a:t>Micellar Dendrimers </a:t>
            </a:r>
          </a:p>
          <a:p>
            <a:pPr marL="508000" indent="-161925" algn="l" rtl="0">
              <a:buFontTx/>
              <a:buChar char="-"/>
              <a:defRPr/>
            </a:pPr>
            <a:r>
              <a:rPr lang="en-US" altLang="en-US" dirty="0"/>
              <a:t>These are unimolecular micelles of water soluble hyper branched </a:t>
            </a:r>
            <a:r>
              <a:rPr lang="en-US" altLang="en-US" dirty="0" err="1"/>
              <a:t>polyphenylenes</a:t>
            </a:r>
            <a:endParaRPr lang="en-US" altLang="en-US" dirty="0"/>
          </a:p>
          <a:p>
            <a:pPr marL="347663" indent="-347663" algn="l" rtl="0">
              <a:buFont typeface="Arial" panose="020B0604020202020204" pitchFamily="34" charset="0"/>
              <a:buChar char="•"/>
              <a:defRPr/>
            </a:pPr>
            <a:r>
              <a:rPr lang="en-US" altLang="en-US" dirty="0">
                <a:effectLst>
                  <a:outerShdw blurRad="38100" dist="38100" dir="2700000" algn="tl">
                    <a:srgbClr val="000000">
                      <a:alpha val="43137"/>
                    </a:srgbClr>
                  </a:outerShdw>
                </a:effectLst>
              </a:rPr>
              <a:t>Multiple Antigen Peptide Dendrimers</a:t>
            </a:r>
          </a:p>
          <a:p>
            <a:pPr marL="514350" indent="-166688" algn="l" rtl="0">
              <a:buFontTx/>
              <a:buChar char="-"/>
              <a:defRPr/>
            </a:pPr>
            <a:r>
              <a:rPr lang="en-US" altLang="en-US" dirty="0"/>
              <a:t>It is a </a:t>
            </a:r>
            <a:r>
              <a:rPr lang="en-US" altLang="en-US" dirty="0" err="1"/>
              <a:t>dendron</a:t>
            </a:r>
            <a:r>
              <a:rPr lang="en-US" altLang="en-US" dirty="0"/>
              <a:t>-like molecular construct based upon a </a:t>
            </a:r>
            <a:r>
              <a:rPr lang="en-US" altLang="en-US" dirty="0" err="1"/>
              <a:t>polylysine</a:t>
            </a:r>
            <a:r>
              <a:rPr lang="en-US" altLang="en-US" dirty="0"/>
              <a:t> skeleton. </a:t>
            </a:r>
          </a:p>
          <a:p>
            <a:pPr marL="508000" indent="-161925" algn="l" rtl="0">
              <a:buFontTx/>
              <a:buChar char="-"/>
              <a:defRPr/>
            </a:pPr>
            <a:r>
              <a:rPr lang="en-US" altLang="en-US" dirty="0"/>
              <a:t>Lysine with its alkyl amino side-chain serves as a good monomer for the introduction of numerous of branching points. </a:t>
            </a:r>
          </a:p>
          <a:p>
            <a:pPr marL="508000" indent="-161925" algn="l" rtl="0">
              <a:buFontTx/>
              <a:buChar char="-"/>
              <a:defRPr/>
            </a:pPr>
            <a:endParaRPr lang="ar-EG" dirty="0"/>
          </a:p>
        </p:txBody>
      </p:sp>
    </p:spTree>
    <p:extLst>
      <p:ext uri="{BB962C8B-B14F-4D97-AF65-F5344CB8AC3E}">
        <p14:creationId xmlns:p14="http://schemas.microsoft.com/office/powerpoint/2010/main" val="161054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normAutofit/>
          </a:bodyPr>
          <a:lstStyle/>
          <a:p>
            <a:pPr algn="ctr"/>
            <a:r>
              <a:rPr lang="en-US" altLang="ar-EG" sz="3600" dirty="0">
                <a:latin typeface="Aharoni" panose="02010803020104030203" pitchFamily="2" charset="-79"/>
                <a:cs typeface="Aharoni" panose="02010803020104030203" pitchFamily="2" charset="-79"/>
              </a:rPr>
              <a:t>SYNTHESIS OF DENDRIMERS</a:t>
            </a:r>
            <a:endParaRPr lang="ar-EG" sz="3600" dirty="0">
              <a:latin typeface="Aharoni" panose="02010803020104030203" pitchFamily="2" charset="-79"/>
            </a:endParaRPr>
          </a:p>
        </p:txBody>
      </p:sp>
      <p:sp>
        <p:nvSpPr>
          <p:cNvPr id="3" name="عنصر نائب للمحتوى 2"/>
          <p:cNvSpPr>
            <a:spLocks noGrp="1"/>
          </p:cNvSpPr>
          <p:nvPr>
            <p:ph idx="1"/>
          </p:nvPr>
        </p:nvSpPr>
        <p:spPr>
          <a:xfrm>
            <a:off x="457200" y="1844824"/>
            <a:ext cx="8229600" cy="4729712"/>
          </a:xfrm>
        </p:spPr>
        <p:txBody>
          <a:bodyPr/>
          <a:lstStyle/>
          <a:p>
            <a:pPr algn="l" rtl="0"/>
            <a:r>
              <a:rPr lang="en-US" dirty="0">
                <a:effectLst>
                  <a:outerShdw blurRad="38100" dist="38100" dir="2700000" algn="tl">
                    <a:srgbClr val="000000">
                      <a:alpha val="43137"/>
                    </a:srgbClr>
                  </a:outerShdw>
                </a:effectLst>
              </a:rPr>
              <a:t>Divergent </a:t>
            </a:r>
            <a:r>
              <a:rPr lang="en-US" dirty="0" smtClean="0">
                <a:effectLst>
                  <a:outerShdw blurRad="38100" dist="38100" dir="2700000" algn="tl">
                    <a:srgbClr val="000000">
                      <a:alpha val="43137"/>
                    </a:srgbClr>
                  </a:outerShdw>
                </a:effectLst>
              </a:rPr>
              <a:t>method</a:t>
            </a:r>
          </a:p>
          <a:p>
            <a:pPr marL="350838" indent="0" algn="l" rtl="0">
              <a:buNone/>
            </a:pPr>
            <a:r>
              <a:rPr lang="en-US" dirty="0"/>
              <a:t>In the divergent approach, used in early periods, the synthesis starts from the core of the dendrimer to which the arms are attached by adding building blocks in an exhaustive and step-wise manner.</a:t>
            </a:r>
          </a:p>
          <a:p>
            <a:pPr marL="109728" indent="0" algn="l" rtl="0">
              <a:buNone/>
            </a:pPr>
            <a:endParaRPr lang="en-US" dirty="0">
              <a:effectLst>
                <a:outerShdw blurRad="38100" dist="38100" dir="2700000" algn="tl">
                  <a:srgbClr val="000000">
                    <a:alpha val="43137"/>
                  </a:srgbClr>
                </a:outerShdw>
              </a:effectLst>
            </a:endParaRPr>
          </a:p>
          <a:p>
            <a:pPr algn="l" rtl="0"/>
            <a:endParaRPr lang="ar-E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509120"/>
            <a:ext cx="8234935" cy="176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611560" y="6093296"/>
            <a:ext cx="5328592" cy="646331"/>
          </a:xfrm>
          <a:prstGeom prst="rect">
            <a:avLst/>
          </a:prstGeom>
        </p:spPr>
        <p:txBody>
          <a:bodyPr wrap="square">
            <a:spAutoFit/>
          </a:bodyPr>
          <a:lstStyle/>
          <a:p>
            <a:pPr algn="ctr"/>
            <a:r>
              <a:rPr lang="en-US" dirty="0"/>
              <a:t>Schematic drawing showing the divergent method for synthesis of dendrimers.</a:t>
            </a:r>
            <a:endParaRPr lang="ar-EG" dirty="0"/>
          </a:p>
        </p:txBody>
      </p:sp>
    </p:spTree>
    <p:extLst>
      <p:ext uri="{BB962C8B-B14F-4D97-AF65-F5344CB8AC3E}">
        <p14:creationId xmlns:p14="http://schemas.microsoft.com/office/powerpoint/2010/main" val="68494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endParaRPr lang="en-US" altLang="ar-EG" sz="2600" dirty="0" smtClean="0"/>
          </a:p>
          <a:p>
            <a:pPr algn="l" rtl="0"/>
            <a:r>
              <a:rPr lang="en-US" altLang="ar-EG" sz="2600" dirty="0" smtClean="0"/>
              <a:t>A </a:t>
            </a:r>
            <a:r>
              <a:rPr lang="en-US" altLang="ar-EG" sz="2600" dirty="0"/>
              <a:t>suitable drug delivery system would protect the drug against degradation and ensure that drug reaches proper permeability properties and further provides a combined transportation and protection system against the natural barriers, as done by the dendrimers</a:t>
            </a:r>
            <a:r>
              <a:rPr lang="en-US" altLang="ar-EG" sz="2600" dirty="0" smtClean="0"/>
              <a:t>.</a:t>
            </a:r>
            <a:endParaRPr lang="en-US" altLang="ar-EG" sz="2600" dirty="0"/>
          </a:p>
          <a:p>
            <a:pPr marL="347663" indent="-347663" algn="l" rtl="0">
              <a:defRPr/>
            </a:pPr>
            <a:r>
              <a:rPr lang="en-US" altLang="ar-EG" sz="2600" dirty="0"/>
              <a:t>The term “</a:t>
            </a:r>
            <a:r>
              <a:rPr lang="en-US" altLang="ar-EG" sz="2600" dirty="0">
                <a:effectLst>
                  <a:outerShdw blurRad="38100" dist="38100" dir="2700000" algn="tl">
                    <a:srgbClr val="000000">
                      <a:alpha val="43137"/>
                    </a:srgbClr>
                  </a:outerShdw>
                </a:effectLst>
              </a:rPr>
              <a:t>Dendrimer</a:t>
            </a:r>
            <a:r>
              <a:rPr lang="en-US" altLang="ar-EG" sz="2600" dirty="0"/>
              <a:t>” arise from two Greek word :</a:t>
            </a:r>
          </a:p>
          <a:p>
            <a:pPr algn="l" rtl="0">
              <a:buFontTx/>
              <a:buNone/>
              <a:defRPr/>
            </a:pPr>
            <a:r>
              <a:rPr lang="en-US" altLang="ar-EG" sz="2600" dirty="0"/>
              <a:t>      - “Dendron” meaning tree</a:t>
            </a:r>
          </a:p>
          <a:p>
            <a:pPr algn="l" rtl="0">
              <a:buFontTx/>
              <a:buNone/>
              <a:defRPr/>
            </a:pPr>
            <a:r>
              <a:rPr lang="en-US" altLang="ar-EG" sz="2600" dirty="0"/>
              <a:t>      - “</a:t>
            </a:r>
            <a:r>
              <a:rPr lang="en-US" altLang="ar-EG" sz="2600" dirty="0" err="1"/>
              <a:t>Meros</a:t>
            </a:r>
            <a:r>
              <a:rPr lang="en-US" altLang="ar-EG" sz="2600" dirty="0"/>
              <a:t>” meaning </a:t>
            </a:r>
            <a:r>
              <a:rPr lang="en-US" altLang="ar-EG" sz="2600" dirty="0" smtClean="0"/>
              <a:t>part</a:t>
            </a:r>
          </a:p>
          <a:p>
            <a:pPr marL="347663" indent="-347663" algn="l" rtl="0">
              <a:defRPr/>
            </a:pPr>
            <a:r>
              <a:rPr lang="en-US" altLang="ar-EG" sz="2600" dirty="0"/>
              <a:t>The </a:t>
            </a:r>
            <a:r>
              <a:rPr lang="en-US" altLang="ar-EG" sz="2600" dirty="0">
                <a:effectLst>
                  <a:outerShdw blurRad="38100" dist="38100" dir="2700000" algn="tl">
                    <a:srgbClr val="000000">
                      <a:alpha val="43137"/>
                    </a:srgbClr>
                  </a:outerShdw>
                </a:effectLst>
              </a:rPr>
              <a:t>dendrimers</a:t>
            </a:r>
            <a:r>
              <a:rPr lang="en-US" altLang="ar-EG" sz="2600" dirty="0"/>
              <a:t> are also called as</a:t>
            </a:r>
          </a:p>
          <a:p>
            <a:pPr marL="0" indent="0" algn="l" rtl="0">
              <a:buFontTx/>
              <a:buNone/>
              <a:defRPr/>
            </a:pPr>
            <a:r>
              <a:rPr lang="en-US" altLang="ar-EG" sz="2600" dirty="0"/>
              <a:t>      - Cascade Molecules or </a:t>
            </a:r>
          </a:p>
          <a:p>
            <a:pPr marL="0" indent="0" algn="l" rtl="0">
              <a:buFontTx/>
              <a:buNone/>
              <a:defRPr/>
            </a:pPr>
            <a:r>
              <a:rPr lang="en-US" altLang="ar-EG" sz="2600" dirty="0"/>
              <a:t>      - Arborols.</a:t>
            </a:r>
          </a:p>
          <a:p>
            <a:pPr algn="l" rtl="0">
              <a:buFontTx/>
              <a:buNone/>
              <a:defRPr/>
            </a:pPr>
            <a:endParaRPr lang="en-US" altLang="ar-EG" dirty="0"/>
          </a:p>
          <a:p>
            <a:pPr algn="l" rtl="0"/>
            <a:endParaRPr lang="ar-EG" dirty="0"/>
          </a:p>
        </p:txBody>
      </p:sp>
    </p:spTree>
    <p:extLst>
      <p:ext uri="{BB962C8B-B14F-4D97-AF65-F5344CB8AC3E}">
        <p14:creationId xmlns:p14="http://schemas.microsoft.com/office/powerpoint/2010/main" val="4276194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5616" y="980728"/>
            <a:ext cx="6648478" cy="551440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683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r>
              <a:rPr lang="en-US" dirty="0">
                <a:effectLst>
                  <a:outerShdw blurRad="38100" dist="38100" dir="2700000" algn="tl">
                    <a:srgbClr val="000000">
                      <a:alpha val="43137"/>
                    </a:srgbClr>
                  </a:outerShdw>
                </a:effectLst>
              </a:rPr>
              <a:t>Convergent </a:t>
            </a:r>
            <a:r>
              <a:rPr lang="en-US" dirty="0" smtClean="0">
                <a:effectLst>
                  <a:outerShdw blurRad="38100" dist="38100" dir="2700000" algn="tl">
                    <a:srgbClr val="000000">
                      <a:alpha val="43137"/>
                    </a:srgbClr>
                  </a:outerShdw>
                </a:effectLst>
              </a:rPr>
              <a:t>method</a:t>
            </a:r>
          </a:p>
          <a:p>
            <a:pPr marL="354013" indent="-3175" algn="l" rtl="0">
              <a:buNone/>
            </a:pPr>
            <a:r>
              <a:rPr lang="en-US" dirty="0"/>
              <a:t>In the convergent approach, synthesis starts from the exterior, beginning with the molecular structure that ultimately becomes the outermost arm of the final dendrimer. </a:t>
            </a:r>
            <a:endParaRPr lang="en-US" dirty="0">
              <a:effectLst>
                <a:outerShdw blurRad="38100" dist="38100" dir="2700000" algn="tl">
                  <a:srgbClr val="000000">
                    <a:alpha val="43137"/>
                  </a:srgbClr>
                </a:outerShdw>
              </a:effectLst>
            </a:endParaRPr>
          </a:p>
          <a:p>
            <a:pPr algn="l" rtl="0"/>
            <a:endParaRPr lang="ar-EG"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985512"/>
            <a:ext cx="7344816" cy="207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1187624" y="5064572"/>
            <a:ext cx="4572000" cy="646331"/>
          </a:xfrm>
          <a:prstGeom prst="rect">
            <a:avLst/>
          </a:prstGeom>
        </p:spPr>
        <p:txBody>
          <a:bodyPr>
            <a:spAutoFit/>
          </a:bodyPr>
          <a:lstStyle/>
          <a:p>
            <a:pPr algn="ctr"/>
            <a:r>
              <a:rPr lang="en-US" dirty="0"/>
              <a:t>Schematic drawing showing the convergent method for synthesis of dendrimers</a:t>
            </a:r>
            <a:endParaRPr lang="ar-EG" dirty="0"/>
          </a:p>
        </p:txBody>
      </p:sp>
    </p:spTree>
    <p:extLst>
      <p:ext uri="{BB962C8B-B14F-4D97-AF65-F5344CB8AC3E}">
        <p14:creationId xmlns:p14="http://schemas.microsoft.com/office/powerpoint/2010/main" val="1775546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229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endParaRPr lang="en-US" altLang="ar-EG" dirty="0" smtClean="0">
              <a:effectLst>
                <a:outerShdw blurRad="38100" dist="38100" dir="2700000" algn="tl">
                  <a:srgbClr val="000000">
                    <a:alpha val="43137"/>
                  </a:srgbClr>
                </a:outerShdw>
              </a:effectLst>
            </a:endParaRPr>
          </a:p>
          <a:p>
            <a:pPr algn="l" rtl="0"/>
            <a:r>
              <a:rPr lang="en-US" altLang="ar-EG" dirty="0" smtClean="0">
                <a:effectLst>
                  <a:outerShdw blurRad="38100" dist="38100" dir="2700000" algn="tl">
                    <a:srgbClr val="000000">
                      <a:alpha val="43137"/>
                    </a:srgbClr>
                  </a:outerShdw>
                </a:effectLst>
              </a:rPr>
              <a:t>Double </a:t>
            </a:r>
            <a:r>
              <a:rPr lang="en-US" altLang="ar-EG" dirty="0">
                <a:effectLst>
                  <a:outerShdw blurRad="38100" dist="38100" dir="2700000" algn="tl">
                    <a:srgbClr val="000000">
                      <a:alpha val="43137"/>
                    </a:srgbClr>
                  </a:outerShdw>
                </a:effectLst>
              </a:rPr>
              <a:t>Exponential and Mixed </a:t>
            </a:r>
            <a:r>
              <a:rPr lang="en-US" altLang="ar-EG" dirty="0" smtClean="0">
                <a:effectLst>
                  <a:outerShdw blurRad="38100" dist="38100" dir="2700000" algn="tl">
                    <a:srgbClr val="000000">
                      <a:alpha val="43137"/>
                    </a:srgbClr>
                  </a:outerShdw>
                </a:effectLst>
              </a:rPr>
              <a:t>Method</a:t>
            </a:r>
            <a:endParaRPr lang="en-US" altLang="ar-EG" dirty="0">
              <a:effectLst>
                <a:outerShdw blurRad="38100" dist="38100" dir="2700000" algn="tl">
                  <a:srgbClr val="000000">
                    <a:alpha val="43137"/>
                  </a:srgbClr>
                </a:outerShdw>
              </a:effectLst>
            </a:endParaRPr>
          </a:p>
          <a:p>
            <a:pPr marL="400050" indent="0" algn="l" rtl="0">
              <a:buNone/>
            </a:pPr>
            <a:r>
              <a:rPr lang="en-US" dirty="0"/>
              <a:t>It is most advance and recent method of dendrimers synthesis</a:t>
            </a:r>
            <a:r>
              <a:rPr lang="en-US" dirty="0" smtClean="0"/>
              <a:t>. In </a:t>
            </a:r>
            <a:r>
              <a:rPr lang="en-US" dirty="0"/>
              <a:t>this method a single starting material is taken from which two monomers are prepared by divergent and convergent method. Then these two monomers are reacted together to give an orthogonal protected trimer. This protected trimer may be use to repeat the growth process again.</a:t>
            </a:r>
          </a:p>
          <a:p>
            <a:pPr marL="109728" indent="0" algn="l" rtl="0">
              <a:buNone/>
            </a:pP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2646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404958" y="5215840"/>
            <a:ext cx="5718232" cy="646331"/>
          </a:xfrm>
          <a:prstGeom prst="rect">
            <a:avLst/>
          </a:prstGeom>
        </p:spPr>
        <p:txBody>
          <a:bodyPr wrap="none">
            <a:spAutoFit/>
          </a:bodyPr>
          <a:lstStyle/>
          <a:p>
            <a:pPr algn="ctr" rtl="0"/>
            <a:r>
              <a:rPr lang="en-US" dirty="0"/>
              <a:t>Schematic drawing showing the convergent-divergent </a:t>
            </a:r>
            <a:endParaRPr lang="en-US" dirty="0" smtClean="0"/>
          </a:p>
          <a:p>
            <a:pPr algn="ctr" rtl="0"/>
            <a:r>
              <a:rPr lang="en-US" dirty="0" smtClean="0"/>
              <a:t>method </a:t>
            </a:r>
            <a:r>
              <a:rPr lang="en-US" dirty="0"/>
              <a:t>for dendrimer synthesis.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22960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988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68680"/>
            <a:ext cx="8712968" cy="565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353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0px-Dendrimer_DA_Mullen_1996.svg.png"/>
          <p:cNvPicPr>
            <a:picLocks noChangeAspect="1"/>
          </p:cNvPicPr>
          <p:nvPr/>
        </p:nvPicPr>
        <p:blipFill>
          <a:blip r:embed="rId2">
            <a:lum bright="70000" contrast="-70000"/>
          </a:blip>
          <a:srcRect/>
          <a:stretch>
            <a:fillRect/>
          </a:stretch>
        </p:blipFill>
        <p:spPr>
          <a:xfrm>
            <a:off x="477838" y="548680"/>
            <a:ext cx="8229600" cy="4313237"/>
          </a:xfrm>
          <a:prstGeom prst="rect">
            <a:avLst/>
          </a:prstGeom>
        </p:spPr>
        <p:style>
          <a:lnRef idx="1">
            <a:schemeClr val="dk1"/>
          </a:lnRef>
          <a:fillRef idx="3">
            <a:schemeClr val="dk1"/>
          </a:fillRef>
          <a:effectRef idx="2">
            <a:schemeClr val="dk1"/>
          </a:effectRef>
          <a:fontRef idx="minor">
            <a:schemeClr val="lt1"/>
          </a:fontRef>
        </p:style>
      </p:pic>
      <p:sp>
        <p:nvSpPr>
          <p:cNvPr id="5" name="مستطيل 8"/>
          <p:cNvSpPr>
            <a:spLocks noChangeArrowheads="1"/>
          </p:cNvSpPr>
          <p:nvPr/>
        </p:nvSpPr>
        <p:spPr bwMode="auto">
          <a:xfrm>
            <a:off x="323850" y="5085184"/>
            <a:ext cx="8496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rtl="0" eaLnBrk="1" hangingPunct="1">
              <a:spcBef>
                <a:spcPct val="0"/>
              </a:spcBef>
              <a:buFontTx/>
              <a:buNone/>
            </a:pPr>
            <a:r>
              <a:rPr lang="en-US" altLang="ar-EG" sz="2400" dirty="0"/>
              <a:t>Dendrimers have been prepared via </a:t>
            </a:r>
            <a:r>
              <a:rPr lang="en-US" altLang="ar-EG" sz="2400" u="sng" dirty="0">
                <a:hlinkClick r:id="rId3" tooltip="Click chemistry"/>
              </a:rPr>
              <a:t>click chemistry</a:t>
            </a:r>
            <a:r>
              <a:rPr lang="en-US" altLang="ar-EG" sz="2400" dirty="0"/>
              <a:t>, employing </a:t>
            </a:r>
            <a:r>
              <a:rPr lang="en-US" altLang="ar-EG" sz="2400" dirty="0">
                <a:hlinkClick r:id="rId4" tooltip="Diels-Alder reaction"/>
              </a:rPr>
              <a:t>Diels-Alder </a:t>
            </a:r>
            <a:r>
              <a:rPr lang="en-US" altLang="ar-EG" sz="2400" dirty="0" err="1">
                <a:hlinkClick r:id="rId4" tooltip="Diels-Alder reaction"/>
              </a:rPr>
              <a:t>reactions</a:t>
            </a:r>
            <a:r>
              <a:rPr lang="en-US" altLang="ar-EG" sz="2400" dirty="0" err="1"/>
              <a:t>,</a:t>
            </a:r>
            <a:r>
              <a:rPr lang="en-US" altLang="ar-EG" sz="2400" dirty="0" err="1">
                <a:hlinkClick r:id="rId5" tooltip="Thiol-yne reaction"/>
              </a:rPr>
              <a:t>thiol-yne</a:t>
            </a:r>
            <a:r>
              <a:rPr lang="en-US" altLang="ar-EG" sz="2400" dirty="0">
                <a:hlinkClick r:id="rId5" tooltip="Thiol-yne reaction"/>
              </a:rPr>
              <a:t> reactions</a:t>
            </a:r>
            <a:r>
              <a:rPr lang="en-US" altLang="ar-EG" sz="2400" dirty="0"/>
              <a:t>  and </a:t>
            </a:r>
            <a:r>
              <a:rPr lang="en-US" altLang="ar-EG" sz="2400" dirty="0" err="1">
                <a:hlinkClick r:id="rId6" tooltip="Azide alkyne Huisgen cycloaddition"/>
              </a:rPr>
              <a:t>azide</a:t>
            </a:r>
            <a:r>
              <a:rPr lang="en-US" altLang="ar-EG" sz="2400" dirty="0">
                <a:hlinkClick r:id="rId6" tooltip="Azide alkyne Huisgen cycloaddition"/>
              </a:rPr>
              <a:t>-alkyne </a:t>
            </a:r>
            <a:r>
              <a:rPr lang="en-US" altLang="ar-EG" sz="2400" dirty="0" err="1">
                <a:hlinkClick r:id="rId6" tooltip="Azide alkyne Huisgen cycloaddition"/>
              </a:rPr>
              <a:t>reactions</a:t>
            </a:r>
            <a:r>
              <a:rPr lang="en-US" altLang="ar-EG" sz="2400" dirty="0" err="1"/>
              <a:t>.An</a:t>
            </a:r>
            <a:r>
              <a:rPr lang="en-US" altLang="ar-EG" sz="2400" dirty="0"/>
              <a:t> example is the synthesis of certain </a:t>
            </a:r>
            <a:r>
              <a:rPr lang="en-US" altLang="ar-EG" sz="2400" dirty="0" err="1"/>
              <a:t>polyphenylene</a:t>
            </a:r>
            <a:r>
              <a:rPr lang="en-US" altLang="ar-EG" sz="2400" dirty="0"/>
              <a:t> dendrimers</a:t>
            </a:r>
            <a:endParaRPr lang="ar-EG" altLang="ar-EG" sz="2400" dirty="0"/>
          </a:p>
        </p:txBody>
      </p:sp>
    </p:spTree>
    <p:extLst>
      <p:ext uri="{BB962C8B-B14F-4D97-AF65-F5344CB8AC3E}">
        <p14:creationId xmlns:p14="http://schemas.microsoft.com/office/powerpoint/2010/main" val="3481425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normAutofit fontScale="90000"/>
          </a:bodyPr>
          <a:lstStyle/>
          <a:p>
            <a:pPr algn="ctr"/>
            <a:r>
              <a:rPr lang="en-US" altLang="ar-EG" dirty="0">
                <a:latin typeface="Aharoni" panose="02010803020104030203" pitchFamily="2" charset="-79"/>
                <a:cs typeface="Aharoni" panose="02010803020104030203" pitchFamily="2" charset="-79"/>
              </a:rPr>
              <a:t>CHARACTERIZATION OF DENDREMIRS</a:t>
            </a:r>
            <a:endParaRPr lang="ar-EG" dirty="0">
              <a:latin typeface="Aharoni" panose="02010803020104030203" pitchFamily="2" charset="-79"/>
            </a:endParaRPr>
          </a:p>
        </p:txBody>
      </p:sp>
      <p:sp>
        <p:nvSpPr>
          <p:cNvPr id="3" name="عنصر نائب للمحتوى 2"/>
          <p:cNvSpPr>
            <a:spLocks noGrp="1"/>
          </p:cNvSpPr>
          <p:nvPr>
            <p:ph idx="1"/>
          </p:nvPr>
        </p:nvSpPr>
        <p:spPr>
          <a:xfrm>
            <a:off x="457200" y="1844824"/>
            <a:ext cx="8229600" cy="4729712"/>
          </a:xfrm>
        </p:spPr>
        <p:txBody>
          <a:bodyPr>
            <a:normAutofit/>
          </a:bodyPr>
          <a:lstStyle/>
          <a:p>
            <a:pPr algn="l" rtl="0">
              <a:defRPr/>
            </a:pPr>
            <a:r>
              <a:rPr lang="en-US" altLang="en-US" dirty="0">
                <a:effectLst>
                  <a:outerShdw blurRad="38100" dist="38100" dir="2700000" algn="tl">
                    <a:srgbClr val="000000">
                      <a:alpha val="43137"/>
                    </a:srgbClr>
                  </a:outerShdw>
                </a:effectLst>
              </a:rPr>
              <a:t>Spectroscopy and spectrometry methods</a:t>
            </a:r>
          </a:p>
          <a:p>
            <a:pPr marL="508000" indent="-161925" algn="l" rtl="0">
              <a:buFontTx/>
              <a:buChar char="-"/>
              <a:defRPr/>
            </a:pPr>
            <a:r>
              <a:rPr lang="en-US" altLang="en-US" dirty="0" smtClean="0"/>
              <a:t> Nuclear </a:t>
            </a:r>
            <a:r>
              <a:rPr lang="en-US" altLang="en-US" dirty="0"/>
              <a:t>Magnetic Resonance (NMR), Infra-red (IR) and Raman, Ultra-violet-visible (UV-VIS), Fluorescence, Chirality, Optical rotation, Circular dichroism (CD), X-ray diffraction, and Mass </a:t>
            </a:r>
            <a:r>
              <a:rPr lang="en-US" altLang="en-US" dirty="0" smtClean="0"/>
              <a:t>spectrometry</a:t>
            </a:r>
          </a:p>
          <a:p>
            <a:pPr marL="347663" indent="-347663" algn="l" rtl="0">
              <a:buFont typeface="Arial" panose="020B0604020202020204" pitchFamily="34" charset="0"/>
              <a:buChar char="•"/>
              <a:defRPr/>
            </a:pPr>
            <a:r>
              <a:rPr lang="en-US" altLang="en-US" dirty="0">
                <a:effectLst>
                  <a:outerShdw blurRad="38100" dist="38100" dir="2700000" algn="tl">
                    <a:srgbClr val="000000">
                      <a:alpha val="43137"/>
                    </a:srgbClr>
                  </a:outerShdw>
                </a:effectLst>
              </a:rPr>
              <a:t>Scattering techniques</a:t>
            </a:r>
          </a:p>
          <a:p>
            <a:pPr marL="508000" indent="-160338" algn="l" rtl="0">
              <a:buFontTx/>
              <a:buNone/>
              <a:defRPr/>
            </a:pPr>
            <a:r>
              <a:rPr lang="en-US" altLang="en-US" dirty="0"/>
              <a:t>- </a:t>
            </a:r>
            <a:r>
              <a:rPr lang="en-US" altLang="en-US" dirty="0" smtClean="0"/>
              <a:t> Small </a:t>
            </a:r>
            <a:r>
              <a:rPr lang="en-US" altLang="en-US" dirty="0"/>
              <a:t>angle X-ray scattering (SAXS), Small angle neutron scattering (SANS), and Laser light scattering (LLS) </a:t>
            </a:r>
          </a:p>
          <a:p>
            <a:pPr marL="346075" indent="0" algn="l" rtl="0">
              <a:buNone/>
              <a:defRPr/>
            </a:pPr>
            <a:endParaRPr lang="en-US" altLang="en-US" dirty="0"/>
          </a:p>
        </p:txBody>
      </p:sp>
    </p:spTree>
    <p:extLst>
      <p:ext uri="{BB962C8B-B14F-4D97-AF65-F5344CB8AC3E}">
        <p14:creationId xmlns:p14="http://schemas.microsoft.com/office/powerpoint/2010/main" val="256742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fontScale="92500" lnSpcReduction="10000"/>
          </a:bodyPr>
          <a:lstStyle/>
          <a:p>
            <a:pPr algn="l" rtl="0">
              <a:defRPr/>
            </a:pPr>
            <a:r>
              <a:rPr lang="en-US" altLang="en-US" dirty="0">
                <a:effectLst>
                  <a:outerShdw blurRad="38100" dist="38100" dir="2700000" algn="tl">
                    <a:srgbClr val="000000">
                      <a:alpha val="43137"/>
                    </a:srgbClr>
                  </a:outerShdw>
                </a:effectLst>
              </a:rPr>
              <a:t>Electrical techniques</a:t>
            </a:r>
          </a:p>
          <a:p>
            <a:pPr marL="508000" indent="-160338" algn="l" rtl="0">
              <a:buFontTx/>
              <a:buChar char="-"/>
              <a:defRPr/>
            </a:pPr>
            <a:r>
              <a:rPr lang="en-US" altLang="en-US" dirty="0" smtClean="0"/>
              <a:t>Electron </a:t>
            </a:r>
            <a:r>
              <a:rPr lang="en-US" altLang="en-US" dirty="0"/>
              <a:t>paramagnetic resonance (EPR), Electrochemistry, and Electrophoresis</a:t>
            </a:r>
          </a:p>
          <a:p>
            <a:pPr algn="l" rtl="0"/>
            <a:r>
              <a:rPr lang="en-US" altLang="en-US" dirty="0">
                <a:effectLst>
                  <a:outerShdw blurRad="38100" dist="38100" dir="2700000" algn="tl">
                    <a:srgbClr val="000000">
                      <a:alpha val="43137"/>
                    </a:srgbClr>
                  </a:outerShdw>
                </a:effectLst>
              </a:rPr>
              <a:t>Size exclusion chromatography (SEC) </a:t>
            </a:r>
          </a:p>
          <a:p>
            <a:pPr marL="347663" indent="-225425" algn="l" rtl="0">
              <a:defRPr/>
            </a:pPr>
            <a:r>
              <a:rPr lang="en-US" altLang="en-US" dirty="0">
                <a:effectLst>
                  <a:outerShdw blurRad="38100" dist="38100" dir="2700000" algn="tl">
                    <a:srgbClr val="000000">
                      <a:alpha val="43137"/>
                    </a:srgbClr>
                  </a:outerShdw>
                </a:effectLst>
              </a:rPr>
              <a:t>Microscopy</a:t>
            </a:r>
          </a:p>
          <a:p>
            <a:pPr marL="514350" indent="-166688" algn="l" rtl="0">
              <a:buFontTx/>
              <a:buChar char="-"/>
              <a:defRPr/>
            </a:pPr>
            <a:r>
              <a:rPr lang="en-US" altLang="en-US" dirty="0" smtClean="0"/>
              <a:t>Transmission </a:t>
            </a:r>
            <a:r>
              <a:rPr lang="en-US" altLang="en-US" dirty="0"/>
              <a:t>electron microscopy, Scanning electron microscopy and atomic force </a:t>
            </a:r>
            <a:r>
              <a:rPr lang="en-US" altLang="en-US" dirty="0" smtClean="0"/>
              <a:t>microscopy</a:t>
            </a:r>
          </a:p>
          <a:p>
            <a:pPr marL="347663" indent="-225425" algn="l" rtl="0">
              <a:defRPr/>
            </a:pPr>
            <a:r>
              <a:rPr lang="en-US" altLang="en-US" dirty="0">
                <a:effectLst>
                  <a:outerShdw blurRad="38100" dist="38100" dir="2700000" algn="tl">
                    <a:srgbClr val="000000">
                      <a:alpha val="43137"/>
                    </a:srgbClr>
                  </a:outerShdw>
                </a:effectLst>
              </a:rPr>
              <a:t>Rheology, physical properties</a:t>
            </a:r>
          </a:p>
          <a:p>
            <a:pPr marL="508000" indent="-161925" algn="l" rtl="0">
              <a:buFontTx/>
              <a:buChar char="-"/>
              <a:defRPr/>
            </a:pPr>
            <a:r>
              <a:rPr lang="en-US" altLang="en-US" dirty="0" smtClean="0"/>
              <a:t>intrinsic </a:t>
            </a:r>
            <a:r>
              <a:rPr lang="en-US" altLang="en-US" dirty="0"/>
              <a:t>viscosity, Differential Scanning Calorimetry (DSC), and Dielectric spectroscopy (DS) </a:t>
            </a:r>
          </a:p>
          <a:p>
            <a:pPr marL="347663" indent="-225425" algn="l" rtl="0">
              <a:defRPr/>
            </a:pPr>
            <a:r>
              <a:rPr lang="en-US" altLang="en-US" dirty="0">
                <a:effectLst>
                  <a:outerShdw blurRad="38100" dist="38100" dir="2700000" algn="tl">
                    <a:srgbClr val="000000">
                      <a:alpha val="43137"/>
                    </a:srgbClr>
                  </a:outerShdw>
                </a:effectLst>
              </a:rPr>
              <a:t>Miscellaneous</a:t>
            </a:r>
          </a:p>
          <a:p>
            <a:pPr marL="522288" indent="-171450" algn="l" rtl="0">
              <a:buFontTx/>
              <a:buNone/>
              <a:tabLst>
                <a:tab pos="579438" algn="l"/>
              </a:tabLst>
              <a:defRPr/>
            </a:pPr>
            <a:r>
              <a:rPr lang="en-US" altLang="en-US" dirty="0">
                <a:effectLst>
                  <a:outerShdw blurRad="38100" dist="38100" dir="2700000" algn="tl">
                    <a:srgbClr val="000000">
                      <a:alpha val="43137"/>
                    </a:srgbClr>
                  </a:outerShdw>
                </a:effectLst>
              </a:rPr>
              <a:t>-</a:t>
            </a:r>
            <a:r>
              <a:rPr lang="en-US" altLang="en-US" dirty="0"/>
              <a:t> </a:t>
            </a:r>
            <a:r>
              <a:rPr lang="en-US" altLang="en-US" dirty="0" smtClean="0"/>
              <a:t>X-ray </a:t>
            </a:r>
            <a:r>
              <a:rPr lang="en-US" altLang="en-US" dirty="0"/>
              <a:t>Photoelectron Spectroscopy (XPS), </a:t>
            </a:r>
            <a:r>
              <a:rPr lang="en-US" altLang="en-US" dirty="0" smtClean="0"/>
              <a:t>  measurements </a:t>
            </a:r>
            <a:r>
              <a:rPr lang="en-US" altLang="en-US" dirty="0"/>
              <a:t>of dipole moments, </a:t>
            </a:r>
            <a:r>
              <a:rPr lang="en-US" altLang="en-US" dirty="0" err="1"/>
              <a:t>titrimetry</a:t>
            </a:r>
            <a:r>
              <a:rPr lang="en-US" altLang="en-US" dirty="0"/>
              <a:t>, </a:t>
            </a:r>
            <a:r>
              <a:rPr lang="en-US" altLang="en-US" dirty="0" err="1"/>
              <a:t>etc</a:t>
            </a:r>
            <a:endParaRPr lang="en-US" altLang="en-US" dirty="0">
              <a:effectLst>
                <a:outerShdw blurRad="38100" dist="38100" dir="2700000" algn="tl">
                  <a:srgbClr val="000000">
                    <a:alpha val="43137"/>
                  </a:srgbClr>
                </a:outerShdw>
              </a:effectLst>
            </a:endParaRPr>
          </a:p>
          <a:p>
            <a:pPr marL="347662" indent="0" algn="l" rtl="0">
              <a:buNone/>
              <a:defRPr/>
            </a:pPr>
            <a:r>
              <a:rPr lang="en-US" altLang="en-US" dirty="0" smtClean="0"/>
              <a:t> </a:t>
            </a:r>
            <a:endParaRPr lang="en-US" altLang="en-US" dirty="0"/>
          </a:p>
          <a:p>
            <a:pPr algn="l" rtl="0"/>
            <a:endParaRPr lang="ar-EG" dirty="0"/>
          </a:p>
        </p:txBody>
      </p:sp>
    </p:spTree>
    <p:extLst>
      <p:ext uri="{BB962C8B-B14F-4D97-AF65-F5344CB8AC3E}">
        <p14:creationId xmlns:p14="http://schemas.microsoft.com/office/powerpoint/2010/main" val="540682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49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r>
              <a:rPr lang="en-US" altLang="ar-EG" dirty="0">
                <a:effectLst>
                  <a:outerShdw blurRad="38100" dist="38100" dir="2700000" algn="tl">
                    <a:srgbClr val="000000">
                      <a:alpha val="43137"/>
                    </a:srgbClr>
                  </a:outerShdw>
                </a:effectLst>
              </a:rPr>
              <a:t>Dendrimers</a:t>
            </a:r>
            <a:r>
              <a:rPr lang="en-US" altLang="ar-EG" dirty="0"/>
              <a:t> are hyper-branched, globular, monodisperse, three dimensional nanoscale synthetic polymers, having very well defined size, shape and definite molecular weight. </a:t>
            </a:r>
          </a:p>
          <a:p>
            <a:pPr algn="just" rtl="0">
              <a:defRPr/>
            </a:pPr>
            <a:r>
              <a:rPr lang="en-US" altLang="ar-EG" dirty="0">
                <a:effectLst>
                  <a:outerShdw blurRad="38100" dist="38100" dir="2700000" algn="tl">
                    <a:srgbClr val="000000">
                      <a:alpha val="43137"/>
                    </a:srgbClr>
                  </a:outerShdw>
                </a:effectLst>
              </a:rPr>
              <a:t>Dendrimers</a:t>
            </a:r>
            <a:r>
              <a:rPr lang="en-US" altLang="ar-EG" dirty="0"/>
              <a:t> are highly defined nanoparticles: </a:t>
            </a:r>
          </a:p>
          <a:p>
            <a:pPr algn="l" rtl="0">
              <a:buFontTx/>
              <a:buNone/>
              <a:defRPr/>
            </a:pPr>
            <a:r>
              <a:rPr lang="en-US" altLang="ar-EG" dirty="0"/>
              <a:t>      – Size: 1 -15 nanometers </a:t>
            </a:r>
          </a:p>
          <a:p>
            <a:pPr algn="l" rtl="0">
              <a:buFontTx/>
              <a:buNone/>
              <a:defRPr/>
            </a:pPr>
            <a:r>
              <a:rPr lang="en-US" altLang="ar-EG" dirty="0"/>
              <a:t>      – Very versatile surface functionalization </a:t>
            </a:r>
          </a:p>
          <a:p>
            <a:pPr algn="l" rtl="0">
              <a:buFontTx/>
              <a:buNone/>
              <a:defRPr/>
            </a:pPr>
            <a:r>
              <a:rPr lang="en-US" altLang="ar-EG" dirty="0"/>
              <a:t>      – Synthetic: Practical and cost effective </a:t>
            </a:r>
          </a:p>
          <a:p>
            <a:pPr algn="l" rtl="0">
              <a:buFontTx/>
              <a:buNone/>
              <a:defRPr/>
            </a:pPr>
            <a:r>
              <a:rPr lang="en-US" altLang="ar-EG" dirty="0"/>
              <a:t>      – Well tolerated </a:t>
            </a:r>
            <a:r>
              <a:rPr lang="en-US" altLang="ar-EG" dirty="0" err="1"/>
              <a:t>pharmaceutica</a:t>
            </a:r>
            <a:r>
              <a:rPr lang="en-US" altLang="ar-EG" dirty="0"/>
              <a:t>.</a:t>
            </a:r>
          </a:p>
          <a:p>
            <a:pPr algn="l" rtl="0"/>
            <a:r>
              <a:rPr lang="en-US" altLang="ar-EG" dirty="0">
                <a:effectLst>
                  <a:outerShdw blurRad="38100" dist="38100" dir="2700000" algn="tl">
                    <a:srgbClr val="000000">
                      <a:alpha val="43137"/>
                    </a:srgbClr>
                  </a:outerShdw>
                </a:effectLst>
              </a:rPr>
              <a:t>Dendrimer</a:t>
            </a:r>
            <a:r>
              <a:rPr lang="en-US" altLang="ar-EG" dirty="0"/>
              <a:t> is a nanoparticle (10</a:t>
            </a:r>
            <a:r>
              <a:rPr lang="en-US" altLang="ar-EG" baseline="30000" dirty="0"/>
              <a:t>-9</a:t>
            </a:r>
            <a:r>
              <a:rPr lang="en-US" altLang="ar-EG" dirty="0"/>
              <a:t>) and so has advantages over </a:t>
            </a:r>
            <a:r>
              <a:rPr lang="en-US" altLang="ar-EG" dirty="0" err="1"/>
              <a:t>microparticles</a:t>
            </a:r>
            <a:r>
              <a:rPr lang="en-US" altLang="ar-EG" dirty="0"/>
              <a:t> or others due to its small size, easy uptake by cells (through endocytosis).</a:t>
            </a:r>
          </a:p>
          <a:p>
            <a:pPr marL="109728" indent="0" algn="l" rtl="0">
              <a:buNone/>
            </a:pPr>
            <a:endParaRPr lang="ar-EG" dirty="0"/>
          </a:p>
        </p:txBody>
      </p:sp>
    </p:spTree>
    <p:extLst>
      <p:ext uri="{BB962C8B-B14F-4D97-AF65-F5344CB8AC3E}">
        <p14:creationId xmlns:p14="http://schemas.microsoft.com/office/powerpoint/2010/main" val="2577747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764548"/>
            <a:ext cx="9144000" cy="32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 y="1396584"/>
            <a:ext cx="9113952" cy="536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8" y="1079024"/>
            <a:ext cx="9123432"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255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575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normAutofit fontScale="90000"/>
          </a:bodyPr>
          <a:lstStyle/>
          <a:p>
            <a:pPr algn="ctr"/>
            <a:r>
              <a:rPr lang="en-IN"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MECHANISMS OF DRUG LOADING</a:t>
            </a:r>
            <a:endParaRPr lang="ar-EG" dirty="0">
              <a:effectLst>
                <a:outerShdw blurRad="38100" dist="38100" dir="2700000" algn="tl">
                  <a:srgbClr val="000000">
                    <a:alpha val="43137"/>
                  </a:srgbClr>
                </a:outerShdw>
              </a:effectLst>
              <a:latin typeface="Aharoni" panose="02010803020104030203" pitchFamily="2" charset="-79"/>
            </a:endParaRPr>
          </a:p>
        </p:txBody>
      </p:sp>
      <p:sp>
        <p:nvSpPr>
          <p:cNvPr id="3" name="عنصر نائب للمحتوى 2"/>
          <p:cNvSpPr>
            <a:spLocks noGrp="1"/>
          </p:cNvSpPr>
          <p:nvPr>
            <p:ph idx="1"/>
          </p:nvPr>
        </p:nvSpPr>
        <p:spPr>
          <a:xfrm>
            <a:off x="457200" y="1772816"/>
            <a:ext cx="8229600" cy="4801720"/>
          </a:xfrm>
        </p:spPr>
        <p:txBody>
          <a:bodyPr/>
          <a:lstStyle/>
          <a:p>
            <a:pPr lvl="0" rtl="0"/>
            <a:endParaRPr lang="en-US" b="1" dirty="0" smtClean="0">
              <a:solidFill>
                <a:schemeClr val="tx2"/>
              </a:solidFill>
              <a:effectLst>
                <a:outerShdw blurRad="38100" dist="38100" dir="2700000" algn="tl">
                  <a:srgbClr val="000000">
                    <a:alpha val="43137"/>
                  </a:srgbClr>
                </a:outerShdw>
              </a:effectLst>
            </a:endParaRPr>
          </a:p>
          <a:p>
            <a:pPr lvl="0" algn="l" rtl="0"/>
            <a:r>
              <a:rPr lang="en-US" dirty="0" smtClean="0">
                <a:effectLst>
                  <a:outerShdw blurRad="38100" dist="38100" dir="2700000" algn="tl">
                    <a:srgbClr val="000000">
                      <a:alpha val="43137"/>
                    </a:srgbClr>
                  </a:outerShdw>
                </a:effectLst>
              </a:rPr>
              <a:t>Physical </a:t>
            </a:r>
            <a:r>
              <a:rPr lang="en-US" dirty="0">
                <a:effectLst>
                  <a:outerShdw blurRad="38100" dist="38100" dir="2700000" algn="tl">
                    <a:srgbClr val="000000">
                      <a:alpha val="43137"/>
                    </a:srgbClr>
                  </a:outerShdw>
                </a:effectLst>
              </a:rPr>
              <a:t>Encapsulation of Drug Molecules</a:t>
            </a:r>
          </a:p>
          <a:p>
            <a:pPr marL="400050" indent="0" algn="l" rtl="0">
              <a:buNone/>
            </a:pPr>
            <a:r>
              <a:rPr lang="en-US" dirty="0"/>
              <a:t>Entrapment of guest molecules into branched polymers represents an earlier form of physical encapsulation of poorly soluble drug molecules in dendrimer’s voids to improve their aqueous solubility and control their release profile .</a:t>
            </a:r>
          </a:p>
          <a:p>
            <a:pPr algn="l" rtl="0"/>
            <a:endParaRPr lang="ar-EG" dirty="0"/>
          </a:p>
        </p:txBody>
      </p:sp>
    </p:spTree>
    <p:extLst>
      <p:ext uri="{BB962C8B-B14F-4D97-AF65-F5344CB8AC3E}">
        <p14:creationId xmlns:p14="http://schemas.microsoft.com/office/powerpoint/2010/main" val="2173899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28968" y="765175"/>
            <a:ext cx="5886064" cy="4536033"/>
          </a:xfrm>
          <a:prstGeom prst="rect">
            <a:avLst/>
          </a:prstGeom>
          <a:noFill/>
          <a:ln>
            <a:noFill/>
          </a:ln>
        </p:spPr>
      </p:pic>
      <p:sp>
        <p:nvSpPr>
          <p:cNvPr id="5" name="مستطيل 4"/>
          <p:cNvSpPr/>
          <p:nvPr/>
        </p:nvSpPr>
        <p:spPr>
          <a:xfrm>
            <a:off x="3316567" y="5661248"/>
            <a:ext cx="2603597" cy="369332"/>
          </a:xfrm>
          <a:prstGeom prst="rect">
            <a:avLst/>
          </a:prstGeom>
        </p:spPr>
        <p:txBody>
          <a:bodyPr wrap="none">
            <a:spAutoFit/>
          </a:bodyPr>
          <a:lstStyle/>
          <a:p>
            <a:r>
              <a:rPr lang="en-US" dirty="0">
                <a:solidFill>
                  <a:schemeClr val="tx2"/>
                </a:solidFill>
              </a:rPr>
              <a:t>Physical Encapsulation </a:t>
            </a:r>
            <a:endParaRPr lang="ar-EG" dirty="0"/>
          </a:p>
        </p:txBody>
      </p:sp>
    </p:spTree>
    <p:extLst>
      <p:ext uri="{BB962C8B-B14F-4D97-AF65-F5344CB8AC3E}">
        <p14:creationId xmlns:p14="http://schemas.microsoft.com/office/powerpoint/2010/main" val="2004232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endParaRPr lang="en-IN" dirty="0" smtClean="0">
              <a:effectLst>
                <a:outerShdw blurRad="38100" dist="38100" dir="2700000" algn="tl">
                  <a:srgbClr val="000000">
                    <a:alpha val="43137"/>
                  </a:srgbClr>
                </a:outerShdw>
              </a:effectLst>
            </a:endParaRPr>
          </a:p>
          <a:p>
            <a:pPr algn="l" rtl="0"/>
            <a:r>
              <a:rPr lang="en-IN" dirty="0" smtClean="0">
                <a:effectLst>
                  <a:outerShdw blurRad="38100" dist="38100" dir="2700000" algn="tl">
                    <a:srgbClr val="000000">
                      <a:alpha val="43137"/>
                    </a:srgbClr>
                  </a:outerShdw>
                </a:effectLst>
              </a:rPr>
              <a:t>Electrostatic interaction</a:t>
            </a:r>
            <a:endParaRPr lang="en-US" dirty="0" smtClean="0">
              <a:effectLst>
                <a:outerShdw blurRad="38100" dist="38100" dir="2700000" algn="tl">
                  <a:srgbClr val="000000">
                    <a:alpha val="43137"/>
                  </a:srgbClr>
                </a:outerShdw>
              </a:effectLst>
            </a:endParaRPr>
          </a:p>
          <a:p>
            <a:pPr marL="579438" indent="-228600" algn="l" rtl="0">
              <a:buNone/>
            </a:pPr>
            <a:r>
              <a:rPr lang="en-IN" dirty="0" smtClean="0"/>
              <a:t>- The </a:t>
            </a:r>
            <a:r>
              <a:rPr lang="en-IN" dirty="0"/>
              <a:t>high density of functional groups like amine or carboxyl on surface of dendrimer have potential application in enhancing the solubility of hydrophobic drugs by electrostatic attractions.</a:t>
            </a:r>
          </a:p>
          <a:p>
            <a:pPr algn="l" rtl="0">
              <a:defRPr/>
            </a:pPr>
            <a:r>
              <a:rPr lang="en-IN" dirty="0" smtClean="0">
                <a:effectLst>
                  <a:outerShdw blurRad="38100" dist="38100" dir="2700000" algn="tl">
                    <a:srgbClr val="000000">
                      <a:alpha val="43137"/>
                    </a:srgbClr>
                  </a:outerShdw>
                </a:effectLst>
              </a:rPr>
              <a:t>OR.. Covalent </a:t>
            </a:r>
            <a:r>
              <a:rPr lang="en-IN" dirty="0">
                <a:effectLst>
                  <a:outerShdw blurRad="38100" dist="38100" dir="2700000" algn="tl">
                    <a:srgbClr val="000000">
                      <a:alpha val="43137"/>
                    </a:srgbClr>
                  </a:outerShdw>
                </a:effectLst>
              </a:rPr>
              <a:t>conjugation</a:t>
            </a:r>
          </a:p>
          <a:p>
            <a:pPr marL="566738" indent="-219075" algn="l" rtl="0">
              <a:buFontTx/>
              <a:buNone/>
              <a:defRPr/>
            </a:pPr>
            <a:r>
              <a:rPr lang="en-IN" dirty="0"/>
              <a:t>- The presence of large functional groups on the surface of dendrimers make them suitable for covalent conjugation of numerous drugs with relevant functional groups. </a:t>
            </a:r>
          </a:p>
          <a:p>
            <a:pPr marL="109728" indent="0" algn="l" rtl="0">
              <a:buNone/>
            </a:pPr>
            <a:endParaRPr lang="en-IN" dirty="0">
              <a:effectLst>
                <a:outerShdw blurRad="38100" dist="38100" dir="2700000" algn="tl">
                  <a:srgbClr val="000000">
                    <a:alpha val="43137"/>
                  </a:srgbClr>
                </a:outerShdw>
              </a:effectLst>
            </a:endParaRPr>
          </a:p>
          <a:p>
            <a:pPr algn="l" rtl="0"/>
            <a:endParaRPr lang="ar-EG" dirty="0"/>
          </a:p>
        </p:txBody>
      </p:sp>
    </p:spTree>
    <p:extLst>
      <p:ext uri="{BB962C8B-B14F-4D97-AF65-F5344CB8AC3E}">
        <p14:creationId xmlns:p14="http://schemas.microsoft.com/office/powerpoint/2010/main" val="2019071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1619672" y="836712"/>
            <a:ext cx="6048671" cy="5256584"/>
          </a:xfrm>
          <a:prstGeom prst="rect">
            <a:avLst/>
          </a:prstGeom>
          <a:noFill/>
          <a:ln>
            <a:noFill/>
          </a:ln>
        </p:spPr>
      </p:pic>
      <p:sp>
        <p:nvSpPr>
          <p:cNvPr id="5" name="مستطيل 4"/>
          <p:cNvSpPr/>
          <p:nvPr/>
        </p:nvSpPr>
        <p:spPr>
          <a:xfrm>
            <a:off x="1835696" y="6309320"/>
            <a:ext cx="5472608" cy="646331"/>
          </a:xfrm>
          <a:prstGeom prst="rect">
            <a:avLst/>
          </a:prstGeom>
        </p:spPr>
        <p:txBody>
          <a:bodyPr wrap="square">
            <a:spAutoFit/>
          </a:bodyPr>
          <a:lstStyle/>
          <a:p>
            <a:pPr algn="ctr" rtl="0"/>
            <a:r>
              <a:rPr lang="en-IN" dirty="0"/>
              <a:t>Electrostatic </a:t>
            </a:r>
            <a:r>
              <a:rPr lang="en-IN" dirty="0" smtClean="0"/>
              <a:t>interaction </a:t>
            </a:r>
            <a:r>
              <a:rPr lang="en-IN" dirty="0"/>
              <a:t>OR.. Covalent conjugation</a:t>
            </a:r>
          </a:p>
          <a:p>
            <a:pPr algn="ctr" rtl="0"/>
            <a:endParaRPr lang="en-US" dirty="0"/>
          </a:p>
        </p:txBody>
      </p:sp>
    </p:spTree>
    <p:extLst>
      <p:ext uri="{BB962C8B-B14F-4D97-AF65-F5344CB8AC3E}">
        <p14:creationId xmlns:p14="http://schemas.microsoft.com/office/powerpoint/2010/main" val="3977713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a:xfrm>
            <a:off x="803364" y="795482"/>
            <a:ext cx="3201988" cy="2997200"/>
          </a:xfrm>
          <a:prstGeom prst="rect">
            <a:avLst/>
          </a:prstGeom>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114" y="795482"/>
            <a:ext cx="29337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p:nvSpPr>
        <p:spPr bwMode="auto">
          <a:xfrm>
            <a:off x="446177" y="3867294"/>
            <a:ext cx="40719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ar-EG" sz="1800" b="1" dirty="0" smtClean="0"/>
              <a:t>A </a:t>
            </a:r>
            <a:r>
              <a:rPr lang="en-US" altLang="ar-EG" sz="1800" b="1" dirty="0"/>
              <a:t>Dendrimer molecule with </a:t>
            </a:r>
          </a:p>
          <a:p>
            <a:pPr eaLnBrk="1" hangingPunct="1">
              <a:spcBef>
                <a:spcPct val="0"/>
              </a:spcBef>
              <a:buFontTx/>
              <a:buNone/>
            </a:pPr>
            <a:r>
              <a:rPr lang="en-US" altLang="ar-EG" sz="1800" b="1" dirty="0"/>
              <a:t>Drug molecules loaded at terminal </a:t>
            </a:r>
          </a:p>
          <a:p>
            <a:pPr algn="ctr" eaLnBrk="1" hangingPunct="1">
              <a:spcBef>
                <a:spcPct val="0"/>
              </a:spcBef>
              <a:buFontTx/>
              <a:buNone/>
            </a:pPr>
            <a:r>
              <a:rPr lang="en-US" altLang="ar-EG" sz="1800" b="1" dirty="0"/>
              <a:t>surface of  branches. </a:t>
            </a:r>
          </a:p>
          <a:p>
            <a:pPr algn="ctr" eaLnBrk="1" hangingPunct="1">
              <a:spcBef>
                <a:spcPct val="0"/>
              </a:spcBef>
              <a:buFontTx/>
              <a:buNone/>
            </a:pPr>
            <a:r>
              <a:rPr lang="en-US" altLang="ar-EG" sz="1800" b="1" dirty="0"/>
              <a:t>(electrostatic interactions or covalent conjugate) . </a:t>
            </a:r>
            <a:endParaRPr lang="en-US" altLang="ar-EG" sz="1800" dirty="0"/>
          </a:p>
        </p:txBody>
      </p:sp>
      <p:sp>
        <p:nvSpPr>
          <p:cNvPr id="7" name="TextBox 11"/>
          <p:cNvSpPr txBox="1">
            <a:spLocks noChangeArrowheads="1"/>
          </p:cNvSpPr>
          <p:nvPr/>
        </p:nvSpPr>
        <p:spPr bwMode="auto">
          <a:xfrm>
            <a:off x="5089614" y="3795857"/>
            <a:ext cx="40719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ar-EG" sz="1800" b="1" dirty="0" smtClean="0"/>
              <a:t>A </a:t>
            </a:r>
            <a:r>
              <a:rPr lang="en-US" altLang="ar-EG" sz="1800" b="1" dirty="0"/>
              <a:t>Dendrimer molecule with terminal drug molecules encapsulated within branches.</a:t>
            </a:r>
          </a:p>
          <a:p>
            <a:pPr algn="ctr" eaLnBrk="1" hangingPunct="1">
              <a:spcBef>
                <a:spcPct val="0"/>
              </a:spcBef>
              <a:buFontTx/>
              <a:buNone/>
            </a:pPr>
            <a:r>
              <a:rPr lang="en-US" altLang="ar-EG" sz="1800" b="1" dirty="0"/>
              <a:t>(simple encapsulation) . </a:t>
            </a:r>
          </a:p>
          <a:p>
            <a:pPr algn="ctr" eaLnBrk="1" hangingPunct="1">
              <a:spcBef>
                <a:spcPct val="0"/>
              </a:spcBef>
              <a:buFontTx/>
              <a:buNone/>
            </a:pPr>
            <a:endParaRPr lang="en-US" altLang="ar-EG" sz="1800" b="1" baseline="30000" dirty="0"/>
          </a:p>
          <a:p>
            <a:pPr algn="ctr" eaLnBrk="1" hangingPunct="1">
              <a:spcBef>
                <a:spcPct val="0"/>
              </a:spcBef>
              <a:buFontTx/>
              <a:buNone/>
            </a:pPr>
            <a:endParaRPr lang="en-US" altLang="ar-EG" sz="1800" b="1" baseline="30000" dirty="0"/>
          </a:p>
          <a:p>
            <a:pPr algn="ctr" eaLnBrk="1" hangingPunct="1">
              <a:spcBef>
                <a:spcPct val="0"/>
              </a:spcBef>
              <a:buFontTx/>
              <a:buNone/>
            </a:pPr>
            <a:endParaRPr lang="en-US" altLang="ar-EG" sz="1800" b="1" baseline="30000" dirty="0"/>
          </a:p>
          <a:p>
            <a:pPr algn="ctr" eaLnBrk="1" hangingPunct="1">
              <a:spcBef>
                <a:spcPct val="0"/>
              </a:spcBef>
              <a:buFontTx/>
              <a:buNone/>
            </a:pPr>
            <a:r>
              <a:rPr lang="en-US" altLang="ar-EG" sz="1800" b="1" dirty="0"/>
              <a:t> </a:t>
            </a:r>
            <a:endParaRPr lang="en-US" altLang="ar-EG" sz="1800" dirty="0"/>
          </a:p>
        </p:txBody>
      </p:sp>
    </p:spTree>
    <p:extLst>
      <p:ext uri="{BB962C8B-B14F-4D97-AF65-F5344CB8AC3E}">
        <p14:creationId xmlns:p14="http://schemas.microsoft.com/office/powerpoint/2010/main" val="3125251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Jessica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64096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51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normAutofit fontScale="90000"/>
          </a:bodyPr>
          <a:lstStyle/>
          <a:p>
            <a:pPr algn="ctr"/>
            <a:r>
              <a:rPr lang="en-IN" altLang="ar-EG" dirty="0">
                <a:latin typeface="Aharoni" panose="02010803020104030203" pitchFamily="2" charset="-79"/>
                <a:cs typeface="Aharoni" panose="02010803020104030203" pitchFamily="2" charset="-79"/>
              </a:rPr>
              <a:t>MECHANISM OF DRUG DELIVERY THROUGH DENDRIMERS</a:t>
            </a:r>
            <a:endParaRPr lang="ar-EG" dirty="0">
              <a:latin typeface="Aharoni" panose="02010803020104030203" pitchFamily="2" charset="-79"/>
            </a:endParaRPr>
          </a:p>
        </p:txBody>
      </p:sp>
      <p:sp>
        <p:nvSpPr>
          <p:cNvPr id="3" name="عنصر نائب للمحتوى 2"/>
          <p:cNvSpPr>
            <a:spLocks noGrp="1"/>
          </p:cNvSpPr>
          <p:nvPr>
            <p:ph idx="1"/>
          </p:nvPr>
        </p:nvSpPr>
        <p:spPr>
          <a:xfrm>
            <a:off x="457200" y="1844824"/>
            <a:ext cx="8229600" cy="4729712"/>
          </a:xfrm>
        </p:spPr>
        <p:txBody>
          <a:bodyPr/>
          <a:lstStyle/>
          <a:p>
            <a:pPr algn="l" rtl="0"/>
            <a:r>
              <a:rPr lang="en-IN" dirty="0">
                <a:effectLst>
                  <a:outerShdw blurRad="38100" dist="38100" dir="2700000" algn="tl">
                    <a:srgbClr val="000000">
                      <a:alpha val="43137"/>
                    </a:srgbClr>
                  </a:outerShdw>
                </a:effectLst>
              </a:rPr>
              <a:t>In-vivo degradation of drug dendrimer</a:t>
            </a:r>
          </a:p>
          <a:p>
            <a:pPr algn="l" rtl="0"/>
            <a:endParaRPr lang="ar-EG" dirty="0"/>
          </a:p>
        </p:txBody>
      </p:sp>
      <p:pic>
        <p:nvPicPr>
          <p:cNvPr id="4" name="Picture 5" descr="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6063"/>
            <a:ext cx="7416824" cy="309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669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r>
              <a:rPr lang="en-IN" dirty="0">
                <a:effectLst>
                  <a:outerShdw blurRad="38100" dist="38100" dir="2700000" algn="tl">
                    <a:srgbClr val="000000">
                      <a:alpha val="43137"/>
                    </a:srgbClr>
                  </a:outerShdw>
                </a:effectLst>
              </a:rPr>
              <a:t>Drug release due to change in physical   environment.</a:t>
            </a:r>
          </a:p>
          <a:p>
            <a:endParaRPr lang="ar-EG" dirty="0"/>
          </a:p>
        </p:txBody>
      </p:sp>
      <p:pic>
        <p:nvPicPr>
          <p:cNvPr id="4" name="Picture 4" descr="hea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748883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1899860" y="5735479"/>
            <a:ext cx="528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IN" altLang="ar-EG" sz="2400" dirty="0"/>
              <a:t>Due to change in temperature</a:t>
            </a:r>
          </a:p>
        </p:txBody>
      </p:sp>
    </p:spTree>
    <p:extLst>
      <p:ext uri="{BB962C8B-B14F-4D97-AF65-F5344CB8AC3E}">
        <p14:creationId xmlns:p14="http://schemas.microsoft.com/office/powerpoint/2010/main" val="329121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737824"/>
          </a:xfrm>
        </p:spPr>
        <p:txBody>
          <a:bodyPr/>
          <a:lstStyle/>
          <a:p>
            <a:pPr algn="l" rtl="0"/>
            <a:endParaRPr lang="en-US" altLang="ar-EG" dirty="0" smtClean="0">
              <a:effectLst>
                <a:outerShdw blurRad="38100" dist="38100" dir="2700000" algn="tl">
                  <a:srgbClr val="000000">
                    <a:alpha val="43137"/>
                  </a:srgbClr>
                </a:outerShdw>
              </a:effectLst>
            </a:endParaRPr>
          </a:p>
          <a:p>
            <a:pPr algn="l" rtl="0"/>
            <a:endParaRPr lang="en-US" altLang="ar-EG" dirty="0">
              <a:effectLst>
                <a:outerShdw blurRad="38100" dist="38100" dir="2700000" algn="tl">
                  <a:srgbClr val="000000">
                    <a:alpha val="43137"/>
                  </a:srgbClr>
                </a:outerShdw>
              </a:effectLst>
            </a:endParaRPr>
          </a:p>
          <a:p>
            <a:pPr algn="l" rtl="0"/>
            <a:r>
              <a:rPr lang="en-US" altLang="ar-EG" dirty="0" smtClean="0">
                <a:effectLst>
                  <a:outerShdw blurRad="38100" dist="38100" dir="2700000" algn="tl">
                    <a:srgbClr val="000000">
                      <a:alpha val="43137"/>
                    </a:srgbClr>
                  </a:outerShdw>
                </a:effectLst>
              </a:rPr>
              <a:t>Dendrimers</a:t>
            </a:r>
            <a:r>
              <a:rPr lang="en-US" altLang="ar-EG" dirty="0" smtClean="0"/>
              <a:t> </a:t>
            </a:r>
            <a:r>
              <a:rPr lang="en-US" altLang="ar-EG" dirty="0"/>
              <a:t>exhibit characteristics features of both molecular chemistry and polymer chemistry</a:t>
            </a:r>
            <a:r>
              <a:rPr lang="en-US" altLang="ar-EG" dirty="0" smtClean="0"/>
              <a:t>.</a:t>
            </a:r>
          </a:p>
          <a:p>
            <a:pPr marL="109728" indent="0" algn="l" rtl="0">
              <a:buNone/>
            </a:pPr>
            <a:endParaRPr lang="en-US" altLang="ar-EG" dirty="0" smtClean="0"/>
          </a:p>
          <a:p>
            <a:pPr algn="l" rtl="0"/>
            <a:r>
              <a:rPr lang="en-US" altLang="ar-EG" dirty="0" smtClean="0"/>
              <a:t> </a:t>
            </a:r>
            <a:r>
              <a:rPr lang="en-US" altLang="ar-EG" dirty="0"/>
              <a:t>Molecular chemistry like properties are due to their step by step controlled synthesis while it shows polymer chemistry like properties as it is made up of  monomers</a:t>
            </a:r>
          </a:p>
          <a:p>
            <a:endParaRPr lang="ar-EG" dirty="0"/>
          </a:p>
        </p:txBody>
      </p:sp>
    </p:spTree>
    <p:extLst>
      <p:ext uri="{BB962C8B-B14F-4D97-AF65-F5344CB8AC3E}">
        <p14:creationId xmlns:p14="http://schemas.microsoft.com/office/powerpoint/2010/main" val="1440712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7584" y="1484784"/>
            <a:ext cx="7344815" cy="3600400"/>
          </a:xfrm>
        </p:spPr>
      </p:pic>
      <p:sp>
        <p:nvSpPr>
          <p:cNvPr id="5" name="مستطيل 4"/>
          <p:cNvSpPr/>
          <p:nvPr/>
        </p:nvSpPr>
        <p:spPr>
          <a:xfrm>
            <a:off x="2627784" y="5480248"/>
            <a:ext cx="3433953" cy="523220"/>
          </a:xfrm>
          <a:prstGeom prst="rect">
            <a:avLst/>
          </a:prstGeom>
        </p:spPr>
        <p:txBody>
          <a:bodyPr wrap="none">
            <a:spAutoFit/>
          </a:bodyPr>
          <a:lstStyle/>
          <a:p>
            <a:pPr algn="ctr">
              <a:spcBef>
                <a:spcPct val="0"/>
              </a:spcBef>
            </a:pPr>
            <a:r>
              <a:rPr lang="en-IN" altLang="ar-EG" sz="2800" dirty="0"/>
              <a:t>Due to change in pH</a:t>
            </a:r>
          </a:p>
        </p:txBody>
      </p:sp>
    </p:spTree>
    <p:extLst>
      <p:ext uri="{BB962C8B-B14F-4D97-AF65-F5344CB8AC3E}">
        <p14:creationId xmlns:p14="http://schemas.microsoft.com/office/powerpoint/2010/main" val="3967190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عنصر نائب لرقم الشريحة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001C90CE-4C8A-42DB-8B7D-E4B3646FFE08}" type="slidenum">
              <a:rPr lang="es-ES" altLang="ar-EG" sz="1400" smtClean="0"/>
              <a:pPr eaLnBrk="1" hangingPunct="1">
                <a:spcBef>
                  <a:spcPct val="0"/>
                </a:spcBef>
                <a:buFontTx/>
                <a:buNone/>
              </a:pPr>
              <a:t>61</a:t>
            </a:fld>
            <a:endParaRPr lang="es-ES" altLang="ar-EG" sz="1400" smtClean="0"/>
          </a:p>
        </p:txBody>
      </p:sp>
      <p:pic>
        <p:nvPicPr>
          <p:cNvPr id="4813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50" y="1411035"/>
            <a:ext cx="9158288" cy="544696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899592" y="764704"/>
            <a:ext cx="7140096" cy="646331"/>
          </a:xfrm>
          <a:prstGeom prst="rect">
            <a:avLst/>
          </a:prstGeom>
        </p:spPr>
        <p:txBody>
          <a:bodyPr wrap="none">
            <a:spAutoFit/>
          </a:bodyPr>
          <a:lstStyle/>
          <a:p>
            <a:pPr algn="ctr"/>
            <a:r>
              <a:rPr lang="en-US" altLang="ar-EG" sz="3600" dirty="0">
                <a:solidFill>
                  <a:schemeClr val="tx2"/>
                </a:solidFill>
                <a:latin typeface="Aharoni" panose="02010803020104030203" pitchFamily="2" charset="-79"/>
                <a:cs typeface="Aharoni" panose="02010803020104030203" pitchFamily="2" charset="-79"/>
              </a:rPr>
              <a:t>APPLICATIONS OF DENDRIMERS</a:t>
            </a:r>
            <a:endParaRPr lang="ar-EG" sz="3600" dirty="0">
              <a:solidFill>
                <a:schemeClr val="tx2"/>
              </a:solidFill>
            </a:endParaRPr>
          </a:p>
        </p:txBody>
      </p:sp>
    </p:spTree>
    <p:extLst>
      <p:ext uri="{BB962C8B-B14F-4D97-AF65-F5344CB8AC3E}">
        <p14:creationId xmlns:p14="http://schemas.microsoft.com/office/powerpoint/2010/main" val="176026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وان 1"/>
          <p:cNvSpPr>
            <a:spLocks noGrp="1"/>
          </p:cNvSpPr>
          <p:nvPr>
            <p:ph type="title"/>
          </p:nvPr>
        </p:nvSpPr>
        <p:spPr/>
        <p:txBody>
          <a:bodyPr/>
          <a:lstStyle/>
          <a:p>
            <a:endParaRPr lang="ar-EG" altLang="ar-EG" smtClean="0"/>
          </a:p>
        </p:txBody>
      </p:sp>
      <p:sp>
        <p:nvSpPr>
          <p:cNvPr id="49155" name="عنصر نائب للمحتوى 2"/>
          <p:cNvSpPr>
            <a:spLocks noGrp="1"/>
          </p:cNvSpPr>
          <p:nvPr>
            <p:ph idx="1"/>
          </p:nvPr>
        </p:nvSpPr>
        <p:spPr/>
        <p:txBody>
          <a:bodyPr/>
          <a:lstStyle/>
          <a:p>
            <a:endParaRPr lang="ar-EG" altLang="ar-EG" smtClean="0"/>
          </a:p>
        </p:txBody>
      </p:sp>
      <p:sp>
        <p:nvSpPr>
          <p:cNvPr id="49156" name="عنصر نائب لرقم الشريحة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3A6A808-6B84-4353-B638-31BBDF71ADC0}" type="slidenum">
              <a:rPr lang="es-ES" altLang="ar-EG" sz="1400" smtClean="0"/>
              <a:pPr eaLnBrk="1" hangingPunct="1">
                <a:spcBef>
                  <a:spcPct val="0"/>
                </a:spcBef>
                <a:buFontTx/>
                <a:buNone/>
              </a:pPr>
              <a:t>62</a:t>
            </a:fld>
            <a:endParaRPr lang="es-ES" altLang="ar-EG" sz="1400" smtClean="0"/>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55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وان 1"/>
          <p:cNvSpPr>
            <a:spLocks noGrp="1"/>
          </p:cNvSpPr>
          <p:nvPr>
            <p:ph type="title"/>
          </p:nvPr>
        </p:nvSpPr>
        <p:spPr/>
        <p:txBody>
          <a:bodyPr/>
          <a:lstStyle/>
          <a:p>
            <a:endParaRPr lang="ar-EG" altLang="ar-EG" smtClean="0"/>
          </a:p>
        </p:txBody>
      </p:sp>
      <p:sp>
        <p:nvSpPr>
          <p:cNvPr id="50179" name="عنصر نائب للمحتوى 2"/>
          <p:cNvSpPr>
            <a:spLocks noGrp="1"/>
          </p:cNvSpPr>
          <p:nvPr>
            <p:ph idx="1"/>
          </p:nvPr>
        </p:nvSpPr>
        <p:spPr/>
        <p:txBody>
          <a:bodyPr/>
          <a:lstStyle/>
          <a:p>
            <a:endParaRPr lang="ar-EG" altLang="ar-EG" smtClean="0"/>
          </a:p>
        </p:txBody>
      </p:sp>
      <p:sp>
        <p:nvSpPr>
          <p:cNvPr id="50180" name="عنصر نائب لرقم الشريحة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C4D98C9-4D66-49AD-8A65-A11CB5ED2C8E}" type="slidenum">
              <a:rPr lang="es-ES" altLang="ar-EG" sz="1400" smtClean="0"/>
              <a:pPr eaLnBrk="1" hangingPunct="1">
                <a:spcBef>
                  <a:spcPct val="0"/>
                </a:spcBef>
                <a:buFontTx/>
                <a:buNone/>
              </a:pPr>
              <a:t>63</a:t>
            </a:fld>
            <a:endParaRPr lang="es-ES" altLang="ar-EG" sz="1400" smtClean="0"/>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89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وان 1"/>
          <p:cNvSpPr>
            <a:spLocks noGrp="1"/>
          </p:cNvSpPr>
          <p:nvPr>
            <p:ph type="title"/>
          </p:nvPr>
        </p:nvSpPr>
        <p:spPr/>
        <p:txBody>
          <a:bodyPr/>
          <a:lstStyle/>
          <a:p>
            <a:endParaRPr lang="ar-EG" altLang="ar-EG" smtClean="0"/>
          </a:p>
        </p:txBody>
      </p:sp>
      <p:sp>
        <p:nvSpPr>
          <p:cNvPr id="51203" name="عنصر نائب للمحتوى 2"/>
          <p:cNvSpPr>
            <a:spLocks noGrp="1"/>
          </p:cNvSpPr>
          <p:nvPr>
            <p:ph idx="1"/>
          </p:nvPr>
        </p:nvSpPr>
        <p:spPr/>
        <p:txBody>
          <a:bodyPr/>
          <a:lstStyle/>
          <a:p>
            <a:endParaRPr lang="ar-EG" altLang="ar-EG" smtClean="0"/>
          </a:p>
        </p:txBody>
      </p:sp>
      <p:sp>
        <p:nvSpPr>
          <p:cNvPr id="51204" name="عنصر نائب لرقم الشريحة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F787944-A87A-4678-9207-332C4D7A49CF}" type="slidenum">
              <a:rPr lang="es-ES" altLang="ar-EG" sz="1400" smtClean="0"/>
              <a:pPr eaLnBrk="1" hangingPunct="1">
                <a:spcBef>
                  <a:spcPct val="0"/>
                </a:spcBef>
                <a:buFontTx/>
                <a:buNone/>
              </a:pPr>
              <a:t>64</a:t>
            </a:fld>
            <a:endParaRPr lang="es-ES" altLang="ar-EG" sz="1400" smtClean="0"/>
          </a:p>
        </p:txBody>
      </p:sp>
      <p:pic>
        <p:nvPicPr>
          <p:cNvPr id="51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51938"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19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وان 1"/>
          <p:cNvSpPr>
            <a:spLocks noGrp="1"/>
          </p:cNvSpPr>
          <p:nvPr>
            <p:ph type="title"/>
          </p:nvPr>
        </p:nvSpPr>
        <p:spPr/>
        <p:txBody>
          <a:bodyPr/>
          <a:lstStyle/>
          <a:p>
            <a:endParaRPr lang="ar-EG" altLang="ar-EG" smtClean="0"/>
          </a:p>
        </p:txBody>
      </p:sp>
      <p:sp>
        <p:nvSpPr>
          <p:cNvPr id="52227" name="عنصر نائب للمحتوى 2"/>
          <p:cNvSpPr>
            <a:spLocks noGrp="1"/>
          </p:cNvSpPr>
          <p:nvPr>
            <p:ph idx="1"/>
          </p:nvPr>
        </p:nvSpPr>
        <p:spPr/>
        <p:txBody>
          <a:bodyPr/>
          <a:lstStyle/>
          <a:p>
            <a:endParaRPr lang="ar-EG" altLang="ar-EG" smtClean="0"/>
          </a:p>
        </p:txBody>
      </p:sp>
      <p:sp>
        <p:nvSpPr>
          <p:cNvPr id="52228" name="عنصر نائب لرقم الشريحة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C956BE6-B480-4947-915C-337E0EDF6A69}" type="slidenum">
              <a:rPr lang="es-ES" altLang="ar-EG" sz="1400" smtClean="0"/>
              <a:pPr eaLnBrk="1" hangingPunct="1">
                <a:spcBef>
                  <a:spcPct val="0"/>
                </a:spcBef>
                <a:buFontTx/>
                <a:buNone/>
              </a:pPr>
              <a:t>65</a:t>
            </a:fld>
            <a:endParaRPr lang="es-ES" altLang="ar-EG" sz="1400" smtClean="0"/>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14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a:bodyPr>
          <a:lstStyle/>
          <a:p>
            <a:pPr algn="l" rtl="0">
              <a:buFont typeface="Arial" panose="020B0604020202020204" pitchFamily="34" charset="0"/>
              <a:buChar char="•"/>
            </a:pPr>
            <a:r>
              <a:rPr lang="en-US" sz="3000" dirty="0" smtClean="0">
                <a:effectLst>
                  <a:outerShdw blurRad="38100" dist="38100" dir="2700000" algn="tl">
                    <a:srgbClr val="000000">
                      <a:alpha val="43137"/>
                    </a:srgbClr>
                  </a:outerShdw>
                </a:effectLst>
              </a:rPr>
              <a:t>Dendrimers </a:t>
            </a:r>
            <a:r>
              <a:rPr lang="en-US" sz="3000" dirty="0">
                <a:effectLst>
                  <a:outerShdw blurRad="38100" dist="38100" dir="2700000" algn="tl">
                    <a:srgbClr val="000000">
                      <a:alpha val="43137"/>
                    </a:srgbClr>
                  </a:outerShdw>
                </a:effectLst>
              </a:rPr>
              <a:t>in biomedical </a:t>
            </a:r>
            <a:r>
              <a:rPr lang="en-US" sz="3000" dirty="0" smtClean="0">
                <a:effectLst>
                  <a:outerShdw blurRad="38100" dist="38100" dir="2700000" algn="tl">
                    <a:srgbClr val="000000">
                      <a:alpha val="43137"/>
                    </a:srgbClr>
                  </a:outerShdw>
                </a:effectLst>
              </a:rPr>
              <a:t>field</a:t>
            </a:r>
          </a:p>
          <a:p>
            <a:pPr marL="579438" indent="-228600" algn="l" rtl="0">
              <a:buFontTx/>
              <a:buChar char="-"/>
            </a:pPr>
            <a:r>
              <a:rPr lang="en-US" dirty="0" smtClean="0"/>
              <a:t>Dendritic </a:t>
            </a:r>
            <a:r>
              <a:rPr lang="en-US" dirty="0"/>
              <a:t>polymers have advantage in biomedical </a:t>
            </a:r>
            <a:r>
              <a:rPr lang="en-US" dirty="0" smtClean="0"/>
              <a:t>applications. </a:t>
            </a:r>
          </a:p>
          <a:p>
            <a:pPr marL="579438" indent="-228600" algn="l" rtl="0">
              <a:buFontTx/>
              <a:buChar char="-"/>
            </a:pPr>
            <a:r>
              <a:rPr lang="en-US" dirty="0" smtClean="0"/>
              <a:t>These </a:t>
            </a:r>
            <a:r>
              <a:rPr lang="en-US" dirty="0"/>
              <a:t>dendritic polymers are analogous to </a:t>
            </a:r>
            <a:r>
              <a:rPr lang="en-US" dirty="0" smtClean="0"/>
              <a:t>protein ,enzymes</a:t>
            </a:r>
            <a:r>
              <a:rPr lang="en-US" dirty="0"/>
              <a:t>, and viruses, and are easily functionalized. </a:t>
            </a:r>
            <a:endParaRPr lang="en-US" dirty="0" smtClean="0"/>
          </a:p>
          <a:p>
            <a:pPr marL="579438" indent="-228600" algn="l" rtl="0">
              <a:buFontTx/>
              <a:buChar char="-"/>
            </a:pPr>
            <a:r>
              <a:rPr lang="en-US" dirty="0" smtClean="0"/>
              <a:t>Modern </a:t>
            </a:r>
            <a:r>
              <a:rPr lang="en-US" dirty="0"/>
              <a:t>medicine uses a variety of this material as </a:t>
            </a:r>
            <a:r>
              <a:rPr lang="en-US" dirty="0" smtClean="0"/>
              <a:t>potential blood </a:t>
            </a:r>
            <a:r>
              <a:rPr lang="en-US" dirty="0"/>
              <a:t>substitutes, e.g., </a:t>
            </a:r>
            <a:r>
              <a:rPr lang="en-US" dirty="0" err="1"/>
              <a:t>polyamidoamine</a:t>
            </a:r>
            <a:r>
              <a:rPr lang="en-US" dirty="0"/>
              <a:t> </a:t>
            </a:r>
            <a:r>
              <a:rPr lang="en-US" dirty="0" smtClean="0"/>
              <a:t>dendrimers</a:t>
            </a:r>
          </a:p>
          <a:p>
            <a:pPr marL="579438" indent="-228600" algn="l" rtl="0">
              <a:buFontTx/>
              <a:buChar char="-"/>
            </a:pPr>
            <a:r>
              <a:rPr lang="en-US" dirty="0"/>
              <a:t>The dendrimer should be </a:t>
            </a:r>
            <a:r>
              <a:rPr lang="it-IT" dirty="0"/>
              <a:t>non toxic, non immunogenic, bio permeable, </a:t>
            </a:r>
            <a:r>
              <a:rPr lang="en-US" dirty="0"/>
              <a:t>able to target specific structure.</a:t>
            </a:r>
            <a:endParaRPr lang="ar-EG" dirty="0">
              <a:effectLst>
                <a:outerShdw blurRad="38100" dist="38100" dir="2700000" algn="tl">
                  <a:srgbClr val="000000">
                    <a:alpha val="43137"/>
                  </a:srgbClr>
                </a:outerShdw>
              </a:effectLst>
            </a:endParaRPr>
          </a:p>
          <a:p>
            <a:pPr marL="579438" indent="-228600" algn="l" rtl="0">
              <a:buFontTx/>
              <a:buChar char="-"/>
            </a:pPr>
            <a:endParaRPr lang="en-US" dirty="0" smtClean="0"/>
          </a:p>
        </p:txBody>
      </p:sp>
    </p:spTree>
    <p:extLst>
      <p:ext uri="{BB962C8B-B14F-4D97-AF65-F5344CB8AC3E}">
        <p14:creationId xmlns:p14="http://schemas.microsoft.com/office/powerpoint/2010/main" val="4294288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dendrimer-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864096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174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marL="579438" indent="-290513" algn="l" rtl="0">
              <a:buFontTx/>
              <a:buChar char="-"/>
            </a:pPr>
            <a:r>
              <a:rPr lang="en-US" dirty="0" smtClean="0"/>
              <a:t>PAMAM </a:t>
            </a:r>
            <a:r>
              <a:rPr lang="en-US" dirty="0"/>
              <a:t>dendrimers can </a:t>
            </a:r>
            <a:r>
              <a:rPr lang="en-US" dirty="0" smtClean="0"/>
              <a:t>also be </a:t>
            </a:r>
            <a:r>
              <a:rPr lang="en-US" dirty="0"/>
              <a:t>used to target </a:t>
            </a:r>
            <a:r>
              <a:rPr lang="en-US" dirty="0" smtClean="0"/>
              <a:t>tumor </a:t>
            </a:r>
            <a:r>
              <a:rPr lang="en-US" dirty="0"/>
              <a:t>cells. </a:t>
            </a:r>
          </a:p>
          <a:p>
            <a:pPr marL="579438" indent="-290513" algn="l" rtl="0">
              <a:buFontTx/>
              <a:buChar char="-"/>
            </a:pPr>
            <a:r>
              <a:rPr lang="en-US" dirty="0" smtClean="0"/>
              <a:t>Targeting groups </a:t>
            </a:r>
            <a:r>
              <a:rPr lang="en-US" dirty="0"/>
              <a:t>can be conjugated to the </a:t>
            </a:r>
            <a:r>
              <a:rPr lang="en-US" dirty="0" smtClean="0"/>
              <a:t>host dendrimers surface to </a:t>
            </a:r>
            <a:r>
              <a:rPr lang="en-US" dirty="0"/>
              <a:t>allow the </a:t>
            </a:r>
            <a:r>
              <a:rPr lang="en-US" dirty="0" smtClean="0"/>
              <a:t>imaging agent </a:t>
            </a:r>
            <a:r>
              <a:rPr lang="en-US" dirty="0"/>
              <a:t>to bond selectively to specific site </a:t>
            </a:r>
            <a:r>
              <a:rPr lang="en-US" dirty="0" smtClean="0"/>
              <a:t>such as </a:t>
            </a:r>
            <a:r>
              <a:rPr lang="en-US" dirty="0"/>
              <a:t>receptors on </a:t>
            </a:r>
            <a:r>
              <a:rPr lang="en-US" dirty="0" smtClean="0"/>
              <a:t>tumor </a:t>
            </a:r>
            <a:r>
              <a:rPr lang="en-US" dirty="0"/>
              <a:t>cell to </a:t>
            </a:r>
            <a:r>
              <a:rPr lang="en-US" dirty="0" smtClean="0"/>
              <a:t>improve detection.</a:t>
            </a:r>
          </a:p>
          <a:p>
            <a:pPr marL="579438" indent="-290513" algn="l" rtl="0">
              <a:buFontTx/>
              <a:buChar char="-"/>
            </a:pPr>
            <a:r>
              <a:rPr lang="en-US" dirty="0" smtClean="0"/>
              <a:t>Cisplatin </a:t>
            </a:r>
            <a:r>
              <a:rPr lang="en-US" dirty="0"/>
              <a:t>was complexed to </a:t>
            </a:r>
            <a:r>
              <a:rPr lang="en-US" dirty="0" smtClean="0"/>
              <a:t>the surface </a:t>
            </a:r>
            <a:r>
              <a:rPr lang="en-US" dirty="0"/>
              <a:t>groups of a </a:t>
            </a:r>
            <a:r>
              <a:rPr lang="en-US" dirty="0" smtClean="0"/>
              <a:t>carboxylate-terminated PAMAM </a:t>
            </a:r>
            <a:r>
              <a:rPr lang="en-US" dirty="0"/>
              <a:t>dendrimer which led to a </a:t>
            </a:r>
            <a:r>
              <a:rPr lang="en-US" dirty="0" smtClean="0"/>
              <a:t>tenfold increase </a:t>
            </a:r>
            <a:r>
              <a:rPr lang="en-US" dirty="0"/>
              <a:t>in the solubility of cisplatin </a:t>
            </a:r>
            <a:r>
              <a:rPr lang="en-US" dirty="0" smtClean="0"/>
              <a:t>compared to </a:t>
            </a:r>
            <a:r>
              <a:rPr lang="en-US" dirty="0"/>
              <a:t>the free drug</a:t>
            </a:r>
            <a:endParaRPr lang="en-US" dirty="0" smtClean="0"/>
          </a:p>
          <a:p>
            <a:pPr marL="746125" indent="-457200" algn="l" rtl="0">
              <a:buFontTx/>
              <a:buChar char="-"/>
            </a:pPr>
            <a:endParaRPr lang="ar-EG" dirty="0"/>
          </a:p>
        </p:txBody>
      </p:sp>
    </p:spTree>
    <p:extLst>
      <p:ext uri="{BB962C8B-B14F-4D97-AF65-F5344CB8AC3E}">
        <p14:creationId xmlns:p14="http://schemas.microsoft.com/office/powerpoint/2010/main" val="2653615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885698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32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normAutofit/>
          </a:bodyPr>
          <a:lstStyle/>
          <a:p>
            <a:pPr algn="ctr"/>
            <a:r>
              <a:rPr lang="en-US" altLang="ar-EG" sz="3600" dirty="0">
                <a:latin typeface="Aharoni" panose="02010803020104030203" pitchFamily="2" charset="-79"/>
                <a:cs typeface="Aharoni" panose="02010803020104030203" pitchFamily="2" charset="-79"/>
              </a:rPr>
              <a:t>HISTORY</a:t>
            </a:r>
            <a:endParaRPr lang="ar-EG" sz="3600" dirty="0">
              <a:latin typeface="Aharoni" panose="02010803020104030203" pitchFamily="2" charset="-79"/>
            </a:endParaRPr>
          </a:p>
        </p:txBody>
      </p:sp>
      <p:graphicFrame>
        <p:nvGraphicFramePr>
          <p:cNvPr id="15" name="Content Placeholder 4"/>
          <p:cNvGraphicFramePr>
            <a:graphicFrameLocks noGrp="1"/>
          </p:cNvGraphicFramePr>
          <p:nvPr>
            <p:ph idx="1"/>
            <p:extLst>
              <p:ext uri="{D42A27DB-BD31-4B8C-83A1-F6EECF244321}">
                <p14:modId xmlns:p14="http://schemas.microsoft.com/office/powerpoint/2010/main" val="1021395746"/>
              </p:ext>
            </p:extLst>
          </p:nvPr>
        </p:nvGraphicFramePr>
        <p:xfrm>
          <a:off x="539552" y="1556792"/>
          <a:ext cx="8229600" cy="472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5124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endParaRPr lang="en-US" dirty="0" smtClean="0">
              <a:effectLst>
                <a:outerShdw blurRad="38100" dist="38100" dir="2700000" algn="tl">
                  <a:srgbClr val="000000">
                    <a:alpha val="43137"/>
                  </a:srgbClr>
                </a:outerShdw>
              </a:effectLst>
            </a:endParaRPr>
          </a:p>
          <a:p>
            <a:pPr algn="l" rtl="0"/>
            <a:r>
              <a:rPr lang="en-US" dirty="0" smtClean="0">
                <a:effectLst>
                  <a:outerShdw blurRad="38100" dist="38100" dir="2700000" algn="tl">
                    <a:srgbClr val="000000">
                      <a:alpha val="43137"/>
                    </a:srgbClr>
                  </a:outerShdw>
                </a:effectLst>
              </a:rPr>
              <a:t>Dendrimer </a:t>
            </a:r>
            <a:r>
              <a:rPr lang="en-US" dirty="0">
                <a:effectLst>
                  <a:outerShdw blurRad="38100" dist="38100" dir="2700000" algn="tl">
                    <a:srgbClr val="000000">
                      <a:alpha val="43137"/>
                    </a:srgbClr>
                  </a:outerShdw>
                </a:effectLst>
              </a:rPr>
              <a:t>as magnetic </a:t>
            </a:r>
            <a:r>
              <a:rPr lang="en-US" dirty="0" smtClean="0">
                <a:effectLst>
                  <a:outerShdw blurRad="38100" dist="38100" dir="2700000" algn="tl">
                    <a:srgbClr val="000000">
                      <a:alpha val="43137"/>
                    </a:srgbClr>
                  </a:outerShdw>
                </a:effectLst>
              </a:rPr>
              <a:t>resonance imaging </a:t>
            </a:r>
            <a:r>
              <a:rPr lang="en-US" dirty="0">
                <a:effectLst>
                  <a:outerShdw blurRad="38100" dist="38100" dir="2700000" algn="tl">
                    <a:srgbClr val="000000">
                      <a:alpha val="43137"/>
                    </a:srgbClr>
                  </a:outerShdw>
                </a:effectLst>
              </a:rPr>
              <a:t>contrast </a:t>
            </a:r>
            <a:r>
              <a:rPr lang="en-US" dirty="0" smtClean="0">
                <a:effectLst>
                  <a:outerShdw blurRad="38100" dist="38100" dir="2700000" algn="tl">
                    <a:srgbClr val="000000">
                      <a:alpha val="43137"/>
                    </a:srgbClr>
                  </a:outerShdw>
                </a:effectLst>
              </a:rPr>
              <a:t>agents</a:t>
            </a:r>
          </a:p>
          <a:p>
            <a:pPr marL="625475" indent="-274638" algn="l" rtl="0">
              <a:buFontTx/>
              <a:buChar char="-"/>
              <a:tabLst>
                <a:tab pos="625475" algn="l"/>
              </a:tabLst>
            </a:pPr>
            <a:r>
              <a:rPr lang="en-US" dirty="0" smtClean="0"/>
              <a:t>Dendrimer </a:t>
            </a:r>
            <a:r>
              <a:rPr lang="en-US" dirty="0"/>
              <a:t>based metal chelates act as </a:t>
            </a:r>
            <a:r>
              <a:rPr lang="en-US" dirty="0" smtClean="0"/>
              <a:t>a magnetic </a:t>
            </a:r>
            <a:r>
              <a:rPr lang="en-US" dirty="0"/>
              <a:t>resonance imaging contrast </a:t>
            </a:r>
            <a:r>
              <a:rPr lang="en-US" dirty="0" smtClean="0"/>
              <a:t>agent.</a:t>
            </a:r>
          </a:p>
          <a:p>
            <a:pPr marL="625475" indent="-274638" algn="l" rtl="0">
              <a:buFontTx/>
              <a:buChar char="-"/>
              <a:tabLst>
                <a:tab pos="625475" algn="l"/>
              </a:tabLst>
            </a:pPr>
            <a:r>
              <a:rPr lang="en-US" dirty="0" smtClean="0"/>
              <a:t>Many </a:t>
            </a:r>
            <a:r>
              <a:rPr lang="en-US" dirty="0"/>
              <a:t>tests carried on </a:t>
            </a:r>
            <a:r>
              <a:rPr lang="en-US" dirty="0" smtClean="0"/>
              <a:t>dendrimers </a:t>
            </a:r>
            <a:r>
              <a:rPr lang="en-US" dirty="0"/>
              <a:t>have shown that dendrimers are </a:t>
            </a:r>
            <a:r>
              <a:rPr lang="en-US" dirty="0" smtClean="0"/>
              <a:t>stronger contrast </a:t>
            </a:r>
            <a:r>
              <a:rPr lang="en-US" dirty="0"/>
              <a:t>agent than conventional ones</a:t>
            </a:r>
            <a:r>
              <a:rPr lang="en-US" dirty="0" smtClean="0"/>
              <a:t>. </a:t>
            </a:r>
          </a:p>
          <a:p>
            <a:pPr marL="625475" indent="-274638" algn="l" rtl="0">
              <a:buFontTx/>
              <a:buChar char="-"/>
              <a:tabLst>
                <a:tab pos="625475" algn="l"/>
              </a:tabLst>
            </a:pPr>
            <a:r>
              <a:rPr lang="en-US" dirty="0" smtClean="0"/>
              <a:t>They can </a:t>
            </a:r>
            <a:r>
              <a:rPr lang="en-US" dirty="0"/>
              <a:t>improve </a:t>
            </a:r>
            <a:r>
              <a:rPr lang="en-US" dirty="0" err="1"/>
              <a:t>visualisation</a:t>
            </a:r>
            <a:r>
              <a:rPr lang="en-US" dirty="0"/>
              <a:t> of vascular </a:t>
            </a:r>
            <a:r>
              <a:rPr lang="en-US" dirty="0" smtClean="0"/>
              <a:t>structure in </a:t>
            </a:r>
            <a:r>
              <a:rPr lang="en-US" dirty="0"/>
              <a:t>magnetic resonance angiography (MRA) </a:t>
            </a:r>
            <a:r>
              <a:rPr lang="en-US" dirty="0" smtClean="0"/>
              <a:t>of the </a:t>
            </a:r>
            <a:r>
              <a:rPr lang="en-US" dirty="0"/>
              <a:t>body.</a:t>
            </a:r>
            <a:endParaRPr lang="en-US" dirty="0" smtClean="0"/>
          </a:p>
          <a:p>
            <a:pPr marL="808038" indent="-457200" algn="l" rtl="0">
              <a:buFontTx/>
              <a:buChar char="-"/>
            </a:pPr>
            <a:endParaRPr lang="en-US" dirty="0" smtClean="0"/>
          </a:p>
          <a:p>
            <a:pPr marL="517525" indent="-166688" algn="l" rtl="0">
              <a:buNone/>
            </a:pPr>
            <a:endParaRPr lang="en-US" dirty="0" smtClean="0"/>
          </a:p>
          <a:p>
            <a:pPr marL="517525" indent="-166688" algn="l" rtl="0">
              <a:buNone/>
            </a:pP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434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marL="625475" indent="-228600" algn="l" rtl="0">
              <a:buFontTx/>
              <a:buChar char="-"/>
            </a:pPr>
            <a:r>
              <a:rPr lang="en-US" dirty="0" smtClean="0"/>
              <a:t>the </a:t>
            </a:r>
            <a:r>
              <a:rPr lang="en-US" dirty="0"/>
              <a:t>sixth </a:t>
            </a:r>
            <a:r>
              <a:rPr lang="en-US" dirty="0" smtClean="0"/>
              <a:t>generation </a:t>
            </a:r>
            <a:r>
              <a:rPr lang="en-US" dirty="0" err="1" smtClean="0"/>
              <a:t>polygadolinium</a:t>
            </a:r>
            <a:r>
              <a:rPr lang="en-US" dirty="0" smtClean="0"/>
              <a:t> </a:t>
            </a:r>
            <a:r>
              <a:rPr lang="en-US" dirty="0"/>
              <a:t>dendrimer displayed </a:t>
            </a:r>
            <a:r>
              <a:rPr lang="en-US" dirty="0" smtClean="0"/>
              <a:t>a prolonged </a:t>
            </a:r>
            <a:r>
              <a:rPr lang="en-US" dirty="0"/>
              <a:t>enhancement with a half-life of </a:t>
            </a:r>
            <a:r>
              <a:rPr lang="en-US" dirty="0" smtClean="0"/>
              <a:t>200 min </a:t>
            </a:r>
            <a:r>
              <a:rPr lang="en-US" dirty="0"/>
              <a:t>compared to 24 min for </a:t>
            </a:r>
            <a:r>
              <a:rPr lang="en-US" dirty="0" smtClean="0"/>
              <a:t>monovalent gadolinium </a:t>
            </a:r>
            <a:r>
              <a:rPr lang="en-US" dirty="0"/>
              <a:t>agent. </a:t>
            </a:r>
            <a:endParaRPr lang="en-US" dirty="0" smtClean="0"/>
          </a:p>
          <a:p>
            <a:pPr marL="625475" indent="-228600" algn="l" rtl="0">
              <a:buFontTx/>
              <a:buChar char="-"/>
            </a:pPr>
            <a:r>
              <a:rPr lang="en-US" dirty="0" smtClean="0"/>
              <a:t>This prolonged enhancement </a:t>
            </a:r>
            <a:r>
              <a:rPr lang="en-US" dirty="0"/>
              <a:t>time is extremely useful </a:t>
            </a:r>
            <a:r>
              <a:rPr lang="en-US" dirty="0" smtClean="0"/>
              <a:t>for3D time-of-flight </a:t>
            </a:r>
            <a:r>
              <a:rPr lang="en-US" dirty="0"/>
              <a:t>MR </a:t>
            </a:r>
            <a:r>
              <a:rPr lang="en-US" dirty="0" smtClean="0"/>
              <a:t>angiography</a:t>
            </a:r>
          </a:p>
          <a:p>
            <a:pPr marL="625475" indent="-228600" algn="l" rtl="0">
              <a:buFontTx/>
              <a:buChar char="-"/>
            </a:pPr>
            <a:endParaRPr lang="ar-EG" dirty="0"/>
          </a:p>
        </p:txBody>
      </p:sp>
      <p:pic>
        <p:nvPicPr>
          <p:cNvPr id="4" name="صورة 3" descr="http://www.mdpi.com/ijms/ijms-14-10591/article_deploy/html/images/ijms-14-10591f2-1024.png"/>
          <p:cNvPicPr/>
          <p:nvPr/>
        </p:nvPicPr>
        <p:blipFill>
          <a:blip r:embed="rId2">
            <a:extLst>
              <a:ext uri="{28A0092B-C50C-407E-A947-70E740481C1C}">
                <a14:useLocalDpi xmlns:a14="http://schemas.microsoft.com/office/drawing/2010/main" val="0"/>
              </a:ext>
            </a:extLst>
          </a:blip>
          <a:srcRect/>
          <a:stretch>
            <a:fillRect/>
          </a:stretch>
        </p:blipFill>
        <p:spPr bwMode="auto">
          <a:xfrm>
            <a:off x="1477005" y="3717032"/>
            <a:ext cx="6239510" cy="2705100"/>
          </a:xfrm>
          <a:prstGeom prst="rect">
            <a:avLst/>
          </a:prstGeom>
          <a:noFill/>
          <a:ln>
            <a:noFill/>
          </a:ln>
        </p:spPr>
      </p:pic>
    </p:spTree>
    <p:extLst>
      <p:ext uri="{BB962C8B-B14F-4D97-AF65-F5344CB8AC3E}">
        <p14:creationId xmlns:p14="http://schemas.microsoft.com/office/powerpoint/2010/main" val="42453774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rmAutofit fontScale="92500"/>
          </a:bodyPr>
          <a:lstStyle/>
          <a:p>
            <a:pPr algn="l" rtl="0"/>
            <a:r>
              <a:rPr lang="en-US" dirty="0">
                <a:effectLst>
                  <a:outerShdw blurRad="38100" dist="38100" dir="2700000" algn="tl">
                    <a:srgbClr val="000000">
                      <a:alpha val="43137"/>
                    </a:srgbClr>
                  </a:outerShdw>
                </a:effectLst>
              </a:rPr>
              <a:t>Dendrimers in </a:t>
            </a:r>
            <a:r>
              <a:rPr lang="en-US" dirty="0" smtClean="0">
                <a:effectLst>
                  <a:outerShdw blurRad="38100" dist="38100" dir="2700000" algn="tl">
                    <a:srgbClr val="000000">
                      <a:alpha val="43137"/>
                    </a:srgbClr>
                  </a:outerShdw>
                </a:effectLst>
              </a:rPr>
              <a:t>Antitumor</a:t>
            </a:r>
          </a:p>
          <a:p>
            <a:pPr marL="625475" indent="-228600" algn="l" rtl="0">
              <a:buFontTx/>
              <a:buChar char="-"/>
            </a:pPr>
            <a:r>
              <a:rPr lang="en-US" dirty="0" smtClean="0"/>
              <a:t>Dendrimers containing </a:t>
            </a:r>
            <a:r>
              <a:rPr lang="en-US" dirty="0" err="1" smtClean="0"/>
              <a:t>photosensitises</a:t>
            </a:r>
            <a:r>
              <a:rPr lang="en-US" dirty="0" smtClean="0"/>
              <a:t> </a:t>
            </a:r>
            <a:r>
              <a:rPr lang="en-US" dirty="0"/>
              <a:t>named 5- </a:t>
            </a:r>
            <a:r>
              <a:rPr lang="en-US" dirty="0" err="1"/>
              <a:t>aminolevulinic</a:t>
            </a:r>
            <a:r>
              <a:rPr lang="en-US" dirty="0"/>
              <a:t> </a:t>
            </a:r>
            <a:r>
              <a:rPr lang="en-US" dirty="0" smtClean="0"/>
              <a:t>acid has </a:t>
            </a:r>
            <a:r>
              <a:rPr lang="en-US" dirty="0"/>
              <a:t>been attached to the surface </a:t>
            </a:r>
            <a:r>
              <a:rPr lang="en-US" dirty="0" smtClean="0"/>
              <a:t>of dendrimers </a:t>
            </a:r>
            <a:r>
              <a:rPr lang="en-US" dirty="0"/>
              <a:t>and studied as an agent </a:t>
            </a:r>
            <a:r>
              <a:rPr lang="en-US" dirty="0" smtClean="0"/>
              <a:t>for photodynamic </a:t>
            </a:r>
            <a:r>
              <a:rPr lang="en-US" dirty="0"/>
              <a:t>therapy (PDT) of </a:t>
            </a:r>
            <a:r>
              <a:rPr lang="en-US" dirty="0" smtClean="0"/>
              <a:t>tumorigenic keratinocytes</a:t>
            </a:r>
          </a:p>
          <a:p>
            <a:pPr marL="625475" indent="-228600" algn="l" rtl="0">
              <a:buFontTx/>
              <a:buChar char="-"/>
            </a:pPr>
            <a:r>
              <a:rPr lang="en-US" dirty="0" smtClean="0"/>
              <a:t>The </a:t>
            </a:r>
            <a:r>
              <a:rPr lang="en-US" dirty="0"/>
              <a:t>administration of a </a:t>
            </a:r>
            <a:r>
              <a:rPr lang="en-US" dirty="0" smtClean="0"/>
              <a:t>light activated </a:t>
            </a:r>
            <a:r>
              <a:rPr lang="en-US" dirty="0"/>
              <a:t>photosensitizing drug that </a:t>
            </a:r>
            <a:r>
              <a:rPr lang="en-US" dirty="0" smtClean="0"/>
              <a:t>selectively concentrates </a:t>
            </a:r>
            <a:r>
              <a:rPr lang="en-US" dirty="0"/>
              <a:t>in diseased tissue were </a:t>
            </a:r>
            <a:r>
              <a:rPr lang="en-US" dirty="0" smtClean="0"/>
              <a:t>involved in </a:t>
            </a:r>
            <a:r>
              <a:rPr lang="en-US" dirty="0"/>
              <a:t>cancer </a:t>
            </a:r>
            <a:r>
              <a:rPr lang="en-US" dirty="0" smtClean="0"/>
              <a:t>treatment.</a:t>
            </a:r>
          </a:p>
          <a:p>
            <a:pPr marL="625475" indent="-228600" algn="l" rtl="0">
              <a:buFontTx/>
              <a:buChar char="-"/>
            </a:pPr>
            <a:r>
              <a:rPr lang="en-US" dirty="0" smtClean="0"/>
              <a:t>The </a:t>
            </a:r>
            <a:r>
              <a:rPr lang="en-US" dirty="0"/>
              <a:t>dendrimers were </a:t>
            </a:r>
            <a:r>
              <a:rPr lang="en-US" dirty="0" smtClean="0"/>
              <a:t>investigated with </a:t>
            </a:r>
            <a:r>
              <a:rPr lang="en-US" dirty="0"/>
              <a:t>the purpose of producing a drug </a:t>
            </a:r>
            <a:r>
              <a:rPr lang="en-US" dirty="0" smtClean="0"/>
              <a:t>that would </a:t>
            </a:r>
            <a:r>
              <a:rPr lang="en-US" dirty="0"/>
              <a:t>interact with carcinoma derived </a:t>
            </a:r>
            <a:r>
              <a:rPr lang="en-US" dirty="0" smtClean="0"/>
              <a:t>T antigen- binding </a:t>
            </a:r>
            <a:r>
              <a:rPr lang="en-US" dirty="0"/>
              <a:t>receptors to interfere </a:t>
            </a:r>
            <a:r>
              <a:rPr lang="en-US" dirty="0" smtClean="0"/>
              <a:t>with carcinoma </a:t>
            </a:r>
            <a:r>
              <a:rPr lang="en-US" dirty="0"/>
              <a:t>growth.</a:t>
            </a:r>
            <a:endParaRPr lang="en-US" dirty="0" smtClean="0"/>
          </a:p>
          <a:p>
            <a:pPr marL="625475" indent="-228600" algn="l" rtl="0">
              <a:buFontTx/>
              <a:buChar char="-"/>
            </a:pPr>
            <a:endParaRPr lang="en-US" dirty="0" smtClean="0"/>
          </a:p>
          <a:p>
            <a:pPr marL="854075" indent="-457200" algn="l" rtl="0">
              <a:buFontTx/>
              <a:buChar char="-"/>
            </a:pP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3650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737824"/>
          </a:xfrm>
        </p:spPr>
        <p:txBody>
          <a:bodyPr/>
          <a:lstStyle/>
          <a:p>
            <a:pPr marL="625475" indent="-228600" algn="l" rtl="0">
              <a:buFontTx/>
              <a:buChar char="-"/>
            </a:pPr>
            <a:endParaRPr lang="en-US" dirty="0" smtClean="0"/>
          </a:p>
          <a:p>
            <a:pPr marL="625475" indent="-228600" algn="l" rtl="0">
              <a:buFontTx/>
              <a:buChar char="-"/>
            </a:pPr>
            <a:endParaRPr lang="en-US" dirty="0"/>
          </a:p>
          <a:p>
            <a:pPr marL="625475" indent="-228600" algn="l" rtl="0">
              <a:buFontTx/>
              <a:buChar char="-"/>
            </a:pPr>
            <a:endParaRPr lang="en-US" dirty="0" smtClean="0"/>
          </a:p>
          <a:p>
            <a:pPr marL="625475" indent="-228600" algn="l" rtl="0">
              <a:buFontTx/>
              <a:buChar char="-"/>
            </a:pPr>
            <a:r>
              <a:rPr lang="en-US" dirty="0" smtClean="0"/>
              <a:t>This </a:t>
            </a:r>
            <a:r>
              <a:rPr lang="en-US" dirty="0"/>
              <a:t>type </a:t>
            </a:r>
            <a:r>
              <a:rPr lang="en-US" dirty="0" smtClean="0"/>
              <a:t>of </a:t>
            </a:r>
            <a:r>
              <a:rPr lang="en-US" dirty="0" err="1" smtClean="0"/>
              <a:t>Glycodendrimer</a:t>
            </a:r>
            <a:r>
              <a:rPr lang="en-US" dirty="0" smtClean="0"/>
              <a:t> </a:t>
            </a:r>
            <a:r>
              <a:rPr lang="en-US" dirty="0"/>
              <a:t>reacted in a </a:t>
            </a:r>
            <a:r>
              <a:rPr lang="en-US" dirty="0" smtClean="0"/>
              <a:t>generation dependent </a:t>
            </a:r>
            <a:r>
              <a:rPr lang="en-US" dirty="0"/>
              <a:t>way with monoclonal </a:t>
            </a:r>
            <a:r>
              <a:rPr lang="en-US" dirty="0" smtClean="0"/>
              <a:t>antibodies against </a:t>
            </a:r>
            <a:r>
              <a:rPr lang="en-US" dirty="0"/>
              <a:t>the T-antigen with higher </a:t>
            </a:r>
            <a:r>
              <a:rPr lang="en-US" dirty="0" smtClean="0"/>
              <a:t>generation </a:t>
            </a:r>
            <a:r>
              <a:rPr lang="en-US" dirty="0"/>
              <a:t>having higher affinities.</a:t>
            </a:r>
            <a:endParaRPr lang="en-US" dirty="0" smtClean="0"/>
          </a:p>
          <a:p>
            <a:pPr marL="625475" indent="-228600" algn="l" rtl="0">
              <a:buFontTx/>
              <a:buChar char="-"/>
            </a:pPr>
            <a:endParaRPr lang="en-US" dirty="0" smtClean="0"/>
          </a:p>
          <a:p>
            <a:pPr marL="625475" indent="-457200" algn="l" rtl="0">
              <a:buFontTx/>
              <a:buChar char="-"/>
            </a:pPr>
            <a:endParaRPr lang="ar-EG" dirty="0"/>
          </a:p>
        </p:txBody>
      </p:sp>
    </p:spTree>
    <p:extLst>
      <p:ext uri="{BB962C8B-B14F-4D97-AF65-F5344CB8AC3E}">
        <p14:creationId xmlns:p14="http://schemas.microsoft.com/office/powerpoint/2010/main" val="11178003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22960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597456" y="5044560"/>
            <a:ext cx="8064896" cy="1477328"/>
          </a:xfrm>
          <a:prstGeom prst="rect">
            <a:avLst/>
          </a:prstGeom>
        </p:spPr>
        <p:txBody>
          <a:bodyPr wrap="square">
            <a:spAutoFit/>
          </a:bodyPr>
          <a:lstStyle/>
          <a:p>
            <a:pPr algn="ctr"/>
            <a:r>
              <a:rPr lang="en-US" dirty="0"/>
              <a:t>Illustration showing the diffusion of dendrimers-based drug delivery systems (yellow) across the tumor’s leaky vasculature</a:t>
            </a:r>
          </a:p>
          <a:p>
            <a:pPr algn="ctr"/>
            <a:r>
              <a:rPr lang="en-US" dirty="0"/>
              <a:t>into the tumor tissue and their retention due to the impaired lymphatic drainage, which is a phenomenon known as the enhanced permeability</a:t>
            </a:r>
          </a:p>
          <a:p>
            <a:pPr algn="ctr"/>
            <a:r>
              <a:rPr lang="en-US" dirty="0"/>
              <a:t>and retention (EPR) effect.</a:t>
            </a:r>
            <a:endParaRPr lang="ar-EG" dirty="0"/>
          </a:p>
        </p:txBody>
      </p:sp>
    </p:spTree>
    <p:extLst>
      <p:ext uri="{BB962C8B-B14F-4D97-AF65-F5344CB8AC3E}">
        <p14:creationId xmlns:p14="http://schemas.microsoft.com/office/powerpoint/2010/main" val="92400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normAutofit/>
          </a:bodyPr>
          <a:lstStyle/>
          <a:p>
            <a:pPr algn="l" rtl="0"/>
            <a:r>
              <a:rPr lang="en-US" dirty="0">
                <a:effectLst>
                  <a:outerShdw blurRad="38100" dist="38100" dir="2700000" algn="tl">
                    <a:srgbClr val="000000">
                      <a:alpha val="43137"/>
                    </a:srgbClr>
                  </a:outerShdw>
                </a:effectLst>
              </a:rPr>
              <a:t>Dendrimers as </a:t>
            </a:r>
            <a:r>
              <a:rPr lang="en-US" dirty="0" smtClean="0">
                <a:effectLst>
                  <a:outerShdw blurRad="38100" dist="38100" dir="2700000" algn="tl">
                    <a:srgbClr val="000000">
                      <a:alpha val="43137"/>
                    </a:srgbClr>
                  </a:outerShdw>
                </a:effectLst>
              </a:rPr>
              <a:t>Gene Transfer</a:t>
            </a:r>
          </a:p>
          <a:p>
            <a:pPr marL="625475" indent="-274638" algn="l" rtl="0">
              <a:buFontTx/>
              <a:buChar char="-"/>
            </a:pPr>
            <a:r>
              <a:rPr lang="en-US" dirty="0" smtClean="0"/>
              <a:t>Dendrimers </a:t>
            </a:r>
            <a:r>
              <a:rPr lang="en-US" dirty="0"/>
              <a:t>can also carry siRNA through surface electrostatic interactions. A generation- 3 </a:t>
            </a:r>
            <a:r>
              <a:rPr lang="en-US" dirty="0" err="1"/>
              <a:t>nanoglobular</a:t>
            </a:r>
            <a:r>
              <a:rPr lang="en-US" dirty="0"/>
              <a:t> dendrimer (poly-l-lysine) </a:t>
            </a:r>
            <a:r>
              <a:rPr lang="en-US" dirty="0" err="1"/>
              <a:t>octa</a:t>
            </a:r>
            <a:r>
              <a:rPr lang="en-US" dirty="0"/>
              <a:t> (3-aminopropyl) </a:t>
            </a:r>
            <a:r>
              <a:rPr lang="en-US" dirty="0" err="1"/>
              <a:t>silsesquioxane</a:t>
            </a:r>
            <a:r>
              <a:rPr lang="en-US" dirty="0"/>
              <a:t>) surface modified with a tumor-targeting peptide, c (RGDFK), has been reported to carry both doxorubicin and siRNA for targeted combination </a:t>
            </a:r>
            <a:r>
              <a:rPr lang="en-US" dirty="0" smtClean="0"/>
              <a:t>therapy.</a:t>
            </a:r>
          </a:p>
          <a:p>
            <a:pPr marL="350838" indent="0" algn="l" rtl="0">
              <a:buNone/>
            </a:pPr>
            <a:r>
              <a:rPr lang="en-US" dirty="0" smtClean="0"/>
              <a:t> </a:t>
            </a:r>
            <a:endParaRPr lang="en-US" dirty="0" smtClean="0">
              <a:effectLst>
                <a:outerShdw blurRad="38100" dist="38100" dir="2700000" algn="tl">
                  <a:srgbClr val="000000">
                    <a:alpha val="43137"/>
                  </a:srgbClr>
                </a:outerShdw>
              </a:effectLst>
            </a:endParaRPr>
          </a:p>
        </p:txBody>
      </p:sp>
      <p:pic>
        <p:nvPicPr>
          <p:cNvPr id="8194" name="Picture 2" descr="C:\Users\hp\Desktop\siRNA-dendrimer conjugate NJC 2.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653136"/>
            <a:ext cx="7272808" cy="202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255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r>
              <a:rPr lang="en-US" dirty="0">
                <a:effectLst>
                  <a:outerShdw blurRad="38100" dist="38100" dir="2700000" algn="tl">
                    <a:srgbClr val="000000">
                      <a:alpha val="43137"/>
                    </a:srgbClr>
                  </a:outerShdw>
                </a:effectLst>
              </a:rPr>
              <a:t>Dendrimers in targeted drug </a:t>
            </a:r>
            <a:r>
              <a:rPr lang="en-US" dirty="0" smtClean="0">
                <a:effectLst>
                  <a:outerShdw blurRad="38100" dist="38100" dir="2700000" algn="tl">
                    <a:srgbClr val="000000">
                      <a:alpha val="43137"/>
                    </a:srgbClr>
                  </a:outerShdw>
                </a:effectLst>
              </a:rPr>
              <a:t>delivery</a:t>
            </a:r>
          </a:p>
          <a:p>
            <a:pPr marL="625475" indent="-228600" algn="l" rtl="0">
              <a:buFontTx/>
              <a:buChar char="-"/>
            </a:pPr>
            <a:r>
              <a:rPr lang="en-US" dirty="0" smtClean="0"/>
              <a:t>The </a:t>
            </a:r>
            <a:r>
              <a:rPr lang="en-US" dirty="0"/>
              <a:t>dendrimers facilitate the passive targeting of drug to solid </a:t>
            </a:r>
            <a:r>
              <a:rPr lang="en-US" dirty="0" smtClean="0"/>
              <a:t>tumors. </a:t>
            </a:r>
            <a:r>
              <a:rPr lang="en-US" dirty="0"/>
              <a:t>This is due to their enhanced solubility and plasma circulation time</a:t>
            </a:r>
            <a:r>
              <a:rPr lang="en-US" dirty="0" smtClean="0"/>
              <a:t>.</a:t>
            </a:r>
          </a:p>
          <a:p>
            <a:pPr marL="625475" indent="-228600" algn="l" rtl="0">
              <a:buFontTx/>
              <a:buChar char="-"/>
            </a:pPr>
            <a:r>
              <a:rPr lang="en-US" dirty="0"/>
              <a:t>EPR (Enhanced Permeation and Retention) in </a:t>
            </a:r>
            <a:r>
              <a:rPr lang="en-US" dirty="0" smtClean="0"/>
              <a:t>tumor </a:t>
            </a:r>
            <a:r>
              <a:rPr lang="en-US" dirty="0"/>
              <a:t>tissues leads to reduce cytotoxicity of anticancer drug and increased uptake by cancer cell lines. Example- </a:t>
            </a:r>
            <a:r>
              <a:rPr lang="en-US" dirty="0" smtClean="0"/>
              <a:t>Doxorubicin</a:t>
            </a:r>
          </a:p>
          <a:p>
            <a:pPr marL="625475" indent="-228600" algn="l" rtl="0">
              <a:buFontTx/>
              <a:buChar char="-"/>
            </a:pPr>
            <a:r>
              <a:rPr lang="en-US" dirty="0"/>
              <a:t>Water soluble dendrimers are capable of binding and </a:t>
            </a:r>
            <a:r>
              <a:rPr lang="en-US" dirty="0" err="1"/>
              <a:t>solubilising</a:t>
            </a:r>
            <a:r>
              <a:rPr lang="en-US" dirty="0"/>
              <a:t> small acidic hydrophobic molecules with antifungal or antibacterial properties. </a:t>
            </a:r>
            <a:r>
              <a:rPr lang="en-US" dirty="0" smtClean="0"/>
              <a:t>  </a:t>
            </a: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89501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r>
              <a:rPr lang="en-US" dirty="0">
                <a:effectLst>
                  <a:outerShdw blurRad="38100" dist="38100" dir="2700000" algn="tl">
                    <a:srgbClr val="000000">
                      <a:alpha val="43137"/>
                    </a:srgbClr>
                  </a:outerShdw>
                </a:effectLst>
              </a:rPr>
              <a:t>Dendrimers in drug </a:t>
            </a:r>
            <a:r>
              <a:rPr lang="en-US" dirty="0" smtClean="0">
                <a:effectLst>
                  <a:outerShdw blurRad="38100" dist="38100" dir="2700000" algn="tl">
                    <a:srgbClr val="000000">
                      <a:alpha val="43137"/>
                    </a:srgbClr>
                  </a:outerShdw>
                </a:effectLst>
              </a:rPr>
              <a:t>delivery</a:t>
            </a:r>
          </a:p>
          <a:p>
            <a:pPr marL="579438" indent="-228600" algn="l" rtl="0">
              <a:buFontTx/>
              <a:buChar char="-"/>
            </a:pPr>
            <a:r>
              <a:rPr lang="en-US" dirty="0" smtClean="0"/>
              <a:t>Tests </a:t>
            </a:r>
            <a:r>
              <a:rPr lang="en-US" dirty="0"/>
              <a:t>showed that the pure drug (Ibuprofen) takes 3 hours to enter the cell membrane whereas the dendrimer-drug complex have taken only 1hour to enter the cell membrane. This conforms that the dendrimers can carry the complex drug efficiently inside the </a:t>
            </a:r>
            <a:r>
              <a:rPr lang="en-US" dirty="0" smtClean="0"/>
              <a:t>cell</a:t>
            </a:r>
          </a:p>
          <a:p>
            <a:pPr marL="579438" indent="-228600" algn="l" rtl="0">
              <a:buFontTx/>
              <a:buChar char="-"/>
            </a:pPr>
            <a:r>
              <a:rPr lang="en-US" dirty="0" smtClean="0"/>
              <a:t>Encapsulation of the well-known anticancer </a:t>
            </a:r>
            <a:r>
              <a:rPr lang="en-US" dirty="0"/>
              <a:t>drug cisplatin within PAMAM dendrimers </a:t>
            </a:r>
            <a:r>
              <a:rPr lang="en-US" dirty="0" smtClean="0"/>
              <a:t>gave conjugates </a:t>
            </a:r>
            <a:r>
              <a:rPr lang="en-US" dirty="0"/>
              <a:t>which can slow down release </a:t>
            </a:r>
            <a:r>
              <a:rPr lang="en-US" dirty="0" smtClean="0"/>
              <a:t>and higher </a:t>
            </a:r>
            <a:r>
              <a:rPr lang="en-US" dirty="0"/>
              <a:t>accumulation in solid </a:t>
            </a:r>
            <a:r>
              <a:rPr lang="en-US" dirty="0" smtClean="0"/>
              <a:t>tumors </a:t>
            </a:r>
            <a:r>
              <a:rPr lang="en-US" dirty="0"/>
              <a:t>and </a:t>
            </a:r>
            <a:r>
              <a:rPr lang="en-US" dirty="0" smtClean="0"/>
              <a:t>it has </a:t>
            </a:r>
            <a:r>
              <a:rPr lang="en-US" dirty="0"/>
              <a:t>low toxicity than free cisplatin</a:t>
            </a:r>
            <a:r>
              <a:rPr lang="en-US" dirty="0" smtClean="0"/>
              <a:t> </a:t>
            </a: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48693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r>
              <a:rPr lang="en-US" dirty="0">
                <a:effectLst>
                  <a:outerShdw blurRad="38100" dist="38100" dir="2700000" algn="tl">
                    <a:srgbClr val="000000">
                      <a:alpha val="43137"/>
                    </a:srgbClr>
                  </a:outerShdw>
                </a:effectLst>
              </a:rPr>
              <a:t>Dendrimers in transdermal </a:t>
            </a:r>
            <a:r>
              <a:rPr lang="en-US" dirty="0" smtClean="0">
                <a:effectLst>
                  <a:outerShdw blurRad="38100" dist="38100" dir="2700000" algn="tl">
                    <a:srgbClr val="000000">
                      <a:alpha val="43137"/>
                    </a:srgbClr>
                  </a:outerShdw>
                </a:effectLst>
              </a:rPr>
              <a:t>drug delivery</a:t>
            </a:r>
          </a:p>
          <a:p>
            <a:pPr marL="520700" indent="-169863" algn="l" rtl="0">
              <a:buNone/>
            </a:pPr>
            <a:r>
              <a:rPr lang="en-US" dirty="0" smtClean="0"/>
              <a:t>-PAMAM </a:t>
            </a:r>
            <a:r>
              <a:rPr lang="en-US" dirty="0"/>
              <a:t>dendrimer </a:t>
            </a:r>
            <a:r>
              <a:rPr lang="en-US" dirty="0" smtClean="0"/>
              <a:t>complex </a:t>
            </a:r>
            <a:r>
              <a:rPr lang="it-IT" dirty="0" smtClean="0"/>
              <a:t>with </a:t>
            </a:r>
            <a:r>
              <a:rPr lang="it-IT" dirty="0"/>
              <a:t>Non Steroidal Anti-inflammatory </a:t>
            </a:r>
            <a:r>
              <a:rPr lang="it-IT" dirty="0" smtClean="0"/>
              <a:t>Drugs </a:t>
            </a:r>
            <a:r>
              <a:rPr lang="en-US" dirty="0" smtClean="0"/>
              <a:t>(e.g</a:t>
            </a:r>
            <a:r>
              <a:rPr lang="en-US" dirty="0"/>
              <a:t>. </a:t>
            </a:r>
            <a:r>
              <a:rPr lang="en-US" dirty="0" err="1"/>
              <a:t>Ketoprofen</a:t>
            </a:r>
            <a:r>
              <a:rPr lang="en-US" dirty="0"/>
              <a:t>, </a:t>
            </a:r>
            <a:r>
              <a:rPr lang="en-US" dirty="0" err="1"/>
              <a:t>Diflunisal</a:t>
            </a:r>
            <a:r>
              <a:rPr lang="en-US" dirty="0"/>
              <a:t>) which are </a:t>
            </a:r>
            <a:r>
              <a:rPr lang="en-US" dirty="0" smtClean="0"/>
              <a:t>very effective </a:t>
            </a:r>
            <a:r>
              <a:rPr lang="en-US" dirty="0"/>
              <a:t>in treatment of acute and </a:t>
            </a:r>
            <a:r>
              <a:rPr lang="en-US" dirty="0" smtClean="0"/>
              <a:t>chronic rheumatoid </a:t>
            </a:r>
            <a:r>
              <a:rPr lang="en-US" dirty="0"/>
              <a:t>and osteoarthritis, could </a:t>
            </a:r>
            <a:r>
              <a:rPr lang="en-US" dirty="0" smtClean="0"/>
              <a:t>be improving </a:t>
            </a:r>
            <a:r>
              <a:rPr lang="en-US" dirty="0"/>
              <a:t>the drug permeation through </a:t>
            </a:r>
            <a:r>
              <a:rPr lang="en-US" dirty="0" smtClean="0"/>
              <a:t>the skin </a:t>
            </a:r>
            <a:r>
              <a:rPr lang="en-US" dirty="0"/>
              <a:t>as penetration </a:t>
            </a:r>
            <a:r>
              <a:rPr lang="en-US" dirty="0" smtClean="0"/>
              <a:t>enhancers</a:t>
            </a:r>
          </a:p>
          <a:p>
            <a:pPr marL="582613" indent="-231775" algn="l" rtl="0">
              <a:buNone/>
            </a:pPr>
            <a:r>
              <a:rPr lang="en-US" dirty="0" smtClean="0">
                <a:effectLst>
                  <a:outerShdw blurRad="38100" dist="38100" dir="2700000" algn="tl">
                    <a:srgbClr val="000000">
                      <a:alpha val="43137"/>
                    </a:srgbClr>
                  </a:outerShdw>
                </a:effectLst>
              </a:rPr>
              <a:t>- </a:t>
            </a:r>
            <a:r>
              <a:rPr lang="en-US" dirty="0"/>
              <a:t>The </a:t>
            </a:r>
            <a:r>
              <a:rPr lang="en-US" dirty="0" smtClean="0"/>
              <a:t>model drugs </a:t>
            </a:r>
            <a:r>
              <a:rPr lang="en-US" dirty="0" err="1"/>
              <a:t>Ketoprofen</a:t>
            </a:r>
            <a:r>
              <a:rPr lang="en-US" dirty="0"/>
              <a:t> and </a:t>
            </a:r>
            <a:r>
              <a:rPr lang="en-US" dirty="0" err="1"/>
              <a:t>Diflunisal</a:t>
            </a:r>
            <a:r>
              <a:rPr lang="en-US" dirty="0"/>
              <a:t> </a:t>
            </a:r>
            <a:r>
              <a:rPr lang="en-US" dirty="0" smtClean="0"/>
              <a:t>were conjugated </a:t>
            </a:r>
            <a:r>
              <a:rPr lang="en-US" dirty="0"/>
              <a:t>with G5 PAMAM dendrimer </a:t>
            </a:r>
            <a:r>
              <a:rPr lang="en-US" dirty="0" smtClean="0"/>
              <a:t>and investigated </a:t>
            </a:r>
            <a:r>
              <a:rPr lang="en-US" dirty="0"/>
              <a:t>for different studies.</a:t>
            </a: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9749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lynk-biotech.com/images/science-tech/pix-transdermal.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568952" cy="5832648"/>
          </a:xfrm>
          <a:prstGeom prst="rect">
            <a:avLst/>
          </a:prstGeom>
          <a:ln>
            <a:noFill/>
          </a:ln>
          <a:effectLst>
            <a:softEdge rad="112500"/>
          </a:effectLst>
          <a:extLst/>
        </p:spPr>
      </p:pic>
    </p:spTree>
    <p:extLst>
      <p:ext uri="{BB962C8B-B14F-4D97-AF65-F5344CB8AC3E}">
        <p14:creationId xmlns:p14="http://schemas.microsoft.com/office/powerpoint/2010/main" val="2250261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normAutofit/>
          </a:bodyPr>
          <a:lstStyle/>
          <a:p>
            <a:pPr algn="ctr"/>
            <a:r>
              <a:rPr lang="en-US" altLang="ar-EG" sz="3600" dirty="0">
                <a:latin typeface="Aharoni" panose="02010803020104030203" pitchFamily="2" charset="-79"/>
                <a:cs typeface="Aharoni" panose="02010803020104030203" pitchFamily="2" charset="-79"/>
              </a:rPr>
              <a:t>STRUCTURE OF DENDRIMERS</a:t>
            </a:r>
            <a:endParaRPr lang="ar-EG" sz="3600" dirty="0">
              <a:latin typeface="Aharoni" panose="02010803020104030203" pitchFamily="2" charset="-79"/>
            </a:endParaRPr>
          </a:p>
        </p:txBody>
      </p:sp>
      <p:sp>
        <p:nvSpPr>
          <p:cNvPr id="3" name="عنصر نائب للمحتوى 2"/>
          <p:cNvSpPr>
            <a:spLocks noGrp="1"/>
          </p:cNvSpPr>
          <p:nvPr>
            <p:ph idx="1"/>
          </p:nvPr>
        </p:nvSpPr>
        <p:spPr>
          <a:xfrm>
            <a:off x="457200" y="1556792"/>
            <a:ext cx="8229600" cy="5017744"/>
          </a:xfrm>
        </p:spPr>
        <p:txBody>
          <a:bodyPr/>
          <a:lstStyle/>
          <a:p>
            <a:pPr algn="l" rtl="0"/>
            <a:r>
              <a:rPr lang="en-US" dirty="0" smtClean="0">
                <a:effectLst>
                  <a:outerShdw blurRad="38100" dist="38100" dir="2700000" algn="tl">
                    <a:srgbClr val="000000">
                      <a:alpha val="43137"/>
                    </a:srgbClr>
                  </a:outerShdw>
                </a:effectLst>
              </a:rPr>
              <a:t>Dendrimers</a:t>
            </a:r>
            <a:r>
              <a:rPr lang="en-US" dirty="0" smtClean="0"/>
              <a:t> </a:t>
            </a:r>
            <a:r>
              <a:rPr lang="en-US" dirty="0"/>
              <a:t>consist of three main components</a:t>
            </a:r>
            <a:r>
              <a:rPr lang="en-US" dirty="0" smtClean="0"/>
              <a:t>…</a:t>
            </a:r>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r>
              <a:rPr lang="en-US" dirty="0"/>
              <a:t>Count branching points as the “</a:t>
            </a:r>
            <a:r>
              <a:rPr lang="en-US" dirty="0">
                <a:effectLst>
                  <a:outerShdw blurRad="38100" dist="38100" dir="2700000" algn="tl">
                    <a:srgbClr val="000000">
                      <a:alpha val="43137"/>
                    </a:srgbClr>
                  </a:outerShdw>
                </a:effectLst>
              </a:rPr>
              <a:t>generation</a:t>
            </a:r>
            <a:r>
              <a:rPr lang="en-US" dirty="0"/>
              <a:t>”  </a:t>
            </a:r>
            <a:endParaRPr lang="ar-EG" dirty="0"/>
          </a:p>
          <a:p>
            <a:pPr algn="l" rtl="0"/>
            <a:endParaRPr lang="en-US" dirty="0"/>
          </a:p>
          <a:p>
            <a:pPr algn="l" rtl="0"/>
            <a:endParaRPr lang="ar-EG"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48" y="2204864"/>
            <a:ext cx="7272337"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013175"/>
            <a:ext cx="6841381" cy="151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6390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r>
              <a:rPr lang="en-US" dirty="0">
                <a:effectLst>
                  <a:outerShdw blurRad="38100" dist="38100" dir="2700000" algn="tl">
                    <a:srgbClr val="000000">
                      <a:alpha val="43137"/>
                    </a:srgbClr>
                  </a:outerShdw>
                </a:effectLst>
              </a:rPr>
              <a:t>Dendrimers in oral drug </a:t>
            </a:r>
            <a:r>
              <a:rPr lang="en-US" dirty="0" smtClean="0">
                <a:effectLst>
                  <a:outerShdw blurRad="38100" dist="38100" dir="2700000" algn="tl">
                    <a:srgbClr val="000000">
                      <a:alpha val="43137"/>
                    </a:srgbClr>
                  </a:outerShdw>
                </a:effectLst>
              </a:rPr>
              <a:t>delivery</a:t>
            </a:r>
          </a:p>
          <a:p>
            <a:pPr marL="625475" indent="-228600" algn="l" rtl="0">
              <a:buFontTx/>
              <a:buChar char="-"/>
            </a:pPr>
            <a:r>
              <a:rPr lang="en-US" dirty="0" smtClean="0"/>
              <a:t>Dendrimers </a:t>
            </a:r>
            <a:r>
              <a:rPr lang="en-US" dirty="0"/>
              <a:t>provide </a:t>
            </a:r>
            <a:r>
              <a:rPr lang="en-US" dirty="0" smtClean="0"/>
              <a:t>unique solutions </a:t>
            </a:r>
            <a:r>
              <a:rPr lang="en-US" dirty="0"/>
              <a:t>to complex delivery problems </a:t>
            </a:r>
            <a:r>
              <a:rPr lang="en-US" dirty="0" smtClean="0"/>
              <a:t>for ocular </a:t>
            </a:r>
            <a:r>
              <a:rPr lang="en-US" dirty="0"/>
              <a:t>drug </a:t>
            </a:r>
            <a:r>
              <a:rPr lang="en-US" dirty="0" smtClean="0"/>
              <a:t>delivery.</a:t>
            </a:r>
          </a:p>
          <a:p>
            <a:pPr marL="625475" indent="-228600" algn="l" rtl="0">
              <a:buFontTx/>
              <a:buChar char="-"/>
            </a:pPr>
            <a:r>
              <a:rPr lang="en-US" dirty="0" smtClean="0"/>
              <a:t>An </a:t>
            </a:r>
            <a:r>
              <a:rPr lang="en-US" dirty="0"/>
              <a:t>ideal ocular </a:t>
            </a:r>
            <a:r>
              <a:rPr lang="en-US" dirty="0" smtClean="0"/>
              <a:t>drug delivery system </a:t>
            </a:r>
            <a:r>
              <a:rPr lang="en-US" dirty="0"/>
              <a:t>should be </a:t>
            </a:r>
            <a:r>
              <a:rPr lang="en-US" dirty="0" smtClean="0"/>
              <a:t>non-irritating, biocompatible</a:t>
            </a:r>
            <a:r>
              <a:rPr lang="en-US" dirty="0"/>
              <a:t>, sterile, isotonic </a:t>
            </a:r>
            <a:r>
              <a:rPr lang="en-US" dirty="0" smtClean="0"/>
              <a:t>and biodegradable</a:t>
            </a:r>
          </a:p>
          <a:p>
            <a:pPr marL="625475" indent="-228600" algn="l" rtl="0">
              <a:buFontTx/>
              <a:buChar char="-"/>
            </a:pPr>
            <a:r>
              <a:rPr lang="en-US" dirty="0" smtClean="0"/>
              <a:t>The </a:t>
            </a:r>
            <a:r>
              <a:rPr lang="en-US" dirty="0"/>
              <a:t>recent problems </a:t>
            </a:r>
            <a:r>
              <a:rPr lang="en-US" dirty="0" smtClean="0"/>
              <a:t>for ocular </a:t>
            </a:r>
            <a:r>
              <a:rPr lang="en-US" dirty="0"/>
              <a:t>drug delivery focus on increasing </a:t>
            </a:r>
            <a:r>
              <a:rPr lang="en-US" dirty="0" smtClean="0"/>
              <a:t>the residence </a:t>
            </a:r>
            <a:r>
              <a:rPr lang="en-US" dirty="0"/>
              <a:t>time of pilocarpine in the eye </a:t>
            </a:r>
            <a:r>
              <a:rPr lang="en-US" dirty="0" smtClean="0"/>
              <a:t>was overcome </a:t>
            </a:r>
            <a:r>
              <a:rPr lang="en-US" dirty="0"/>
              <a:t>by using PAMAM dendrimers </a:t>
            </a:r>
            <a:r>
              <a:rPr lang="en-US" dirty="0" smtClean="0"/>
              <a:t>with carboxylic </a:t>
            </a:r>
            <a:r>
              <a:rPr lang="en-US" dirty="0"/>
              <a:t>or hydroxyl surface groups.</a:t>
            </a: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97218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endParaRPr lang="en-US" dirty="0" smtClean="0">
              <a:effectLst>
                <a:outerShdw blurRad="38100" dist="38100" dir="2700000" algn="tl">
                  <a:srgbClr val="000000">
                    <a:alpha val="43137"/>
                  </a:srgbClr>
                </a:outerShdw>
              </a:effectLst>
            </a:endParaRPr>
          </a:p>
          <a:p>
            <a:pPr algn="l" rtl="0"/>
            <a:r>
              <a:rPr lang="en-US" dirty="0" smtClean="0">
                <a:effectLst>
                  <a:outerShdw blurRad="38100" dist="38100" dir="2700000" algn="tl">
                    <a:srgbClr val="000000">
                      <a:alpha val="43137"/>
                    </a:srgbClr>
                  </a:outerShdw>
                </a:effectLst>
              </a:rPr>
              <a:t>Dendrimers </a:t>
            </a:r>
            <a:r>
              <a:rPr lang="en-US" dirty="0">
                <a:effectLst>
                  <a:outerShdw blurRad="38100" dist="38100" dir="2700000" algn="tl">
                    <a:srgbClr val="000000">
                      <a:alpha val="43137"/>
                    </a:srgbClr>
                  </a:outerShdw>
                </a:effectLst>
              </a:rPr>
              <a:t>in pulmonary </a:t>
            </a:r>
            <a:r>
              <a:rPr lang="en-US" dirty="0" smtClean="0">
                <a:effectLst>
                  <a:outerShdw blurRad="38100" dist="38100" dir="2700000" algn="tl">
                    <a:srgbClr val="000000">
                      <a:alpha val="43137"/>
                    </a:srgbClr>
                  </a:outerShdw>
                </a:effectLst>
              </a:rPr>
              <a:t>drug delivery</a:t>
            </a:r>
          </a:p>
          <a:p>
            <a:pPr marL="685800" indent="-288925" algn="l" rtl="0">
              <a:buFontTx/>
              <a:buChar char="-"/>
            </a:pPr>
            <a:r>
              <a:rPr lang="en-US" dirty="0" smtClean="0"/>
              <a:t>it </a:t>
            </a:r>
            <a:r>
              <a:rPr lang="en-US" dirty="0"/>
              <a:t>was observed that </a:t>
            </a:r>
            <a:r>
              <a:rPr lang="en-US" dirty="0" smtClean="0"/>
              <a:t>G2and G3 </a:t>
            </a:r>
            <a:r>
              <a:rPr lang="en-US" dirty="0"/>
              <a:t>generation positively charged </a:t>
            </a:r>
            <a:r>
              <a:rPr lang="en-US" dirty="0" smtClean="0"/>
              <a:t>PAMAM dendrimers </a:t>
            </a:r>
            <a:r>
              <a:rPr lang="en-US" dirty="0"/>
              <a:t>increased the </a:t>
            </a:r>
            <a:r>
              <a:rPr lang="en-US" dirty="0" smtClean="0"/>
              <a:t>relative bioavailability </a:t>
            </a:r>
            <a:r>
              <a:rPr lang="en-US" dirty="0"/>
              <a:t>of Enoxaparin by 40</a:t>
            </a:r>
            <a:r>
              <a:rPr lang="en-US" dirty="0" smtClean="0"/>
              <a:t>%.</a:t>
            </a:r>
          </a:p>
          <a:p>
            <a:pPr marL="685800" indent="-288925" algn="l" rtl="0">
              <a:buFontTx/>
              <a:buChar char="-"/>
            </a:pPr>
            <a:r>
              <a:rPr lang="en-US" dirty="0" smtClean="0"/>
              <a:t>While  G2.5 </a:t>
            </a:r>
            <a:r>
              <a:rPr lang="en-US" dirty="0"/>
              <a:t>PAMAM half generation </a:t>
            </a:r>
            <a:r>
              <a:rPr lang="en-US" dirty="0" smtClean="0"/>
              <a:t>dendrimers containing </a:t>
            </a:r>
            <a:r>
              <a:rPr lang="en-US" dirty="0"/>
              <a:t>negatively charged </a:t>
            </a:r>
            <a:r>
              <a:rPr lang="en-US" dirty="0" smtClean="0"/>
              <a:t>carboxylic groups </a:t>
            </a:r>
            <a:r>
              <a:rPr lang="en-US" dirty="0"/>
              <a:t>had no effect.</a:t>
            </a:r>
            <a:endParaRPr lang="en-US" dirty="0" smtClean="0"/>
          </a:p>
          <a:p>
            <a:pPr marL="854075" indent="-457200" algn="l" rtl="0">
              <a:buFontTx/>
              <a:buChar char="-"/>
            </a:pP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63553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endParaRPr lang="en-US" dirty="0" smtClean="0">
              <a:effectLst>
                <a:outerShdw blurRad="38100" dist="38100" dir="2700000" algn="tl">
                  <a:srgbClr val="000000">
                    <a:alpha val="43137"/>
                  </a:srgbClr>
                </a:outerShdw>
              </a:effectLst>
            </a:endParaRPr>
          </a:p>
          <a:p>
            <a:pPr algn="l" rtl="0"/>
            <a:r>
              <a:rPr lang="en-US" dirty="0" smtClean="0">
                <a:effectLst>
                  <a:outerShdw blurRad="38100" dist="38100" dir="2700000" algn="tl">
                    <a:srgbClr val="000000">
                      <a:alpha val="43137"/>
                    </a:srgbClr>
                  </a:outerShdw>
                </a:effectLst>
              </a:rPr>
              <a:t>Dendrimers </a:t>
            </a:r>
            <a:r>
              <a:rPr lang="en-US" dirty="0">
                <a:effectLst>
                  <a:outerShdw blurRad="38100" dist="38100" dir="2700000" algn="tl">
                    <a:srgbClr val="000000">
                      <a:alpha val="43137"/>
                    </a:srgbClr>
                  </a:outerShdw>
                </a:effectLst>
              </a:rPr>
              <a:t>used for enhancing </a:t>
            </a:r>
            <a:r>
              <a:rPr lang="en-US" dirty="0" smtClean="0">
                <a:effectLst>
                  <a:outerShdw blurRad="38100" dist="38100" dir="2700000" algn="tl">
                    <a:srgbClr val="000000">
                      <a:alpha val="43137"/>
                    </a:srgbClr>
                  </a:outerShdw>
                </a:effectLst>
              </a:rPr>
              <a:t>the solubility</a:t>
            </a:r>
          </a:p>
          <a:p>
            <a:pPr marL="579438" indent="-228600" algn="l" rtl="0">
              <a:buFontTx/>
              <a:buChar char="-"/>
            </a:pPr>
            <a:r>
              <a:rPr lang="en-US" dirty="0" smtClean="0"/>
              <a:t>Dendrimers </a:t>
            </a:r>
            <a:r>
              <a:rPr lang="en-US" dirty="0"/>
              <a:t>that are soluble in water </a:t>
            </a:r>
            <a:r>
              <a:rPr lang="en-US" dirty="0" smtClean="0"/>
              <a:t>are capable </a:t>
            </a:r>
            <a:r>
              <a:rPr lang="en-US" dirty="0"/>
              <a:t>of binding and </a:t>
            </a:r>
            <a:r>
              <a:rPr lang="en-US" dirty="0" smtClean="0"/>
              <a:t>solubilizing small acidic </a:t>
            </a:r>
            <a:r>
              <a:rPr lang="en-US" dirty="0"/>
              <a:t>hydrophobic molecule with antifungal </a:t>
            </a:r>
            <a:r>
              <a:rPr lang="en-US" dirty="0" smtClean="0"/>
              <a:t>or antibacterial activities.</a:t>
            </a:r>
          </a:p>
          <a:p>
            <a:pPr marL="579438" indent="-228600" algn="l" rtl="0">
              <a:buFontTx/>
              <a:buChar char="-"/>
            </a:pPr>
            <a:r>
              <a:rPr lang="en-US" dirty="0" smtClean="0"/>
              <a:t>dendrimer </a:t>
            </a:r>
            <a:r>
              <a:rPr lang="en-US" dirty="0" err="1"/>
              <a:t>nanocarriers</a:t>
            </a:r>
            <a:r>
              <a:rPr lang="en-US" dirty="0"/>
              <a:t> offer </a:t>
            </a:r>
            <a:r>
              <a:rPr lang="en-US" dirty="0" smtClean="0"/>
              <a:t>the potential </a:t>
            </a:r>
            <a:r>
              <a:rPr lang="en-US" dirty="0"/>
              <a:t>to enhance the bioavailability </a:t>
            </a:r>
            <a:r>
              <a:rPr lang="en-US" dirty="0" smtClean="0"/>
              <a:t>of drugs </a:t>
            </a:r>
            <a:r>
              <a:rPr lang="en-US" dirty="0"/>
              <a:t>that are poorly soluble and/or </a:t>
            </a:r>
            <a:r>
              <a:rPr lang="en-US" dirty="0" smtClean="0"/>
              <a:t>substrates for </a:t>
            </a:r>
            <a:r>
              <a:rPr lang="en-US" dirty="0"/>
              <a:t>efflux transporters</a:t>
            </a:r>
            <a:endParaRPr lang="en-US" dirty="0" smtClean="0"/>
          </a:p>
          <a:p>
            <a:pPr marL="579438" indent="-228600" algn="l" rtl="0">
              <a:buFontTx/>
              <a:buChar char="-"/>
            </a:pPr>
            <a:endParaRPr lang="en-US" dirty="0" smtClean="0"/>
          </a:p>
          <a:p>
            <a:pPr marL="808038" indent="-457200" algn="l" rtl="0">
              <a:buFontTx/>
              <a:buChar char="-"/>
            </a:pP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35477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endParaRPr lang="en-US" dirty="0" smtClean="0">
              <a:effectLst>
                <a:outerShdw blurRad="38100" dist="38100" dir="2700000" algn="tl">
                  <a:srgbClr val="000000">
                    <a:alpha val="43137"/>
                  </a:srgbClr>
                </a:outerShdw>
              </a:effectLst>
            </a:endParaRPr>
          </a:p>
          <a:p>
            <a:pPr algn="l" rtl="0"/>
            <a:r>
              <a:rPr lang="en-US" dirty="0" smtClean="0">
                <a:effectLst>
                  <a:outerShdw blurRad="38100" dist="38100" dir="2700000" algn="tl">
                    <a:srgbClr val="000000">
                      <a:alpha val="43137"/>
                    </a:srgbClr>
                  </a:outerShdw>
                </a:effectLst>
              </a:rPr>
              <a:t>Dendrimers </a:t>
            </a:r>
            <a:r>
              <a:rPr lang="en-US" dirty="0">
                <a:effectLst>
                  <a:outerShdw blurRad="38100" dist="38100" dir="2700000" algn="tl">
                    <a:srgbClr val="000000">
                      <a:alpha val="43137"/>
                    </a:srgbClr>
                  </a:outerShdw>
                </a:effectLst>
              </a:rPr>
              <a:t>as </a:t>
            </a:r>
            <a:r>
              <a:rPr lang="en-US" dirty="0" smtClean="0">
                <a:effectLst>
                  <a:outerShdw blurRad="38100" dist="38100" dir="2700000" algn="tl">
                    <a:srgbClr val="000000">
                      <a:alpha val="43137"/>
                    </a:srgbClr>
                  </a:outerShdw>
                </a:effectLst>
              </a:rPr>
              <a:t>Catalyst</a:t>
            </a:r>
          </a:p>
          <a:p>
            <a:pPr marL="579438" indent="-228600" algn="l" rtl="0">
              <a:buFontTx/>
              <a:buChar char="-"/>
            </a:pPr>
            <a:r>
              <a:rPr lang="en-US" dirty="0" smtClean="0"/>
              <a:t>Dendrimers have multifunctional </a:t>
            </a:r>
            <a:r>
              <a:rPr lang="en-US" dirty="0"/>
              <a:t>surface with active </a:t>
            </a:r>
            <a:r>
              <a:rPr lang="en-US" dirty="0" smtClean="0"/>
              <a:t>catalytic site</a:t>
            </a:r>
            <a:r>
              <a:rPr lang="en-US" dirty="0"/>
              <a:t>. </a:t>
            </a:r>
            <a:endParaRPr lang="en-US" dirty="0" smtClean="0"/>
          </a:p>
          <a:p>
            <a:pPr marL="579438" indent="-228600" algn="l" rtl="0">
              <a:buFontTx/>
              <a:buChar char="-"/>
            </a:pPr>
            <a:r>
              <a:rPr lang="en-US" dirty="0" smtClean="0"/>
              <a:t>Insoluble </a:t>
            </a:r>
            <a:r>
              <a:rPr lang="en-US" dirty="0"/>
              <a:t>materials can be </a:t>
            </a:r>
            <a:r>
              <a:rPr lang="en-US" dirty="0" smtClean="0"/>
              <a:t>encapsulated such </a:t>
            </a:r>
            <a:r>
              <a:rPr lang="en-US" dirty="0"/>
              <a:t>as metals, and transport them into </a:t>
            </a:r>
            <a:r>
              <a:rPr lang="en-US" dirty="0" smtClean="0"/>
              <a:t>a solvent </a:t>
            </a:r>
            <a:r>
              <a:rPr lang="en-US" dirty="0"/>
              <a:t>in interior of </a:t>
            </a:r>
            <a:r>
              <a:rPr lang="en-US" dirty="0" smtClean="0"/>
              <a:t>dendrimer.</a:t>
            </a:r>
          </a:p>
          <a:p>
            <a:pPr marL="579438" indent="-228600" algn="l" rtl="0">
              <a:buFontTx/>
              <a:buChar char="-"/>
            </a:pPr>
            <a:r>
              <a:rPr lang="en-US" dirty="0" smtClean="0"/>
              <a:t>Fluorinated dendrimers </a:t>
            </a:r>
            <a:r>
              <a:rPr lang="en-US" dirty="0"/>
              <a:t>which are soluble in </a:t>
            </a:r>
            <a:r>
              <a:rPr lang="en-US" dirty="0" smtClean="0"/>
              <a:t>supercritical CO2 </a:t>
            </a:r>
            <a:r>
              <a:rPr lang="en-US" dirty="0"/>
              <a:t>and can be used to extract </a:t>
            </a:r>
            <a:r>
              <a:rPr lang="en-US" dirty="0" smtClean="0"/>
              <a:t>strongly hydrophilic </a:t>
            </a:r>
            <a:r>
              <a:rPr lang="en-US" dirty="0"/>
              <a:t>compounds from water into </a:t>
            </a:r>
            <a:r>
              <a:rPr lang="en-US" dirty="0" smtClean="0"/>
              <a:t>liquid CO2</a:t>
            </a:r>
            <a:r>
              <a:rPr lang="en-US" dirty="0"/>
              <a:t>.</a:t>
            </a:r>
            <a:endParaRPr lang="en-US" dirty="0" smtClean="0"/>
          </a:p>
          <a:p>
            <a:pPr marL="579438" indent="-228600" algn="l" rtl="0">
              <a:buFontTx/>
              <a:buChar char="-"/>
            </a:pPr>
            <a:endParaRPr lang="en-US" dirty="0" smtClean="0"/>
          </a:p>
          <a:p>
            <a:pPr marL="579438" indent="-457200" algn="l" rtl="0">
              <a:buFontTx/>
              <a:buChar char="-"/>
            </a:pP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36009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692696"/>
            <a:ext cx="9115425"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3249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r>
              <a:rPr lang="en-US" dirty="0">
                <a:effectLst>
                  <a:outerShdw blurRad="38100" dist="38100" dir="2700000" algn="tl">
                    <a:srgbClr val="000000">
                      <a:alpha val="43137"/>
                    </a:srgbClr>
                  </a:outerShdw>
                </a:effectLst>
              </a:rPr>
              <a:t>Dendrimers as </a:t>
            </a:r>
            <a:r>
              <a:rPr lang="en-US" dirty="0" err="1" smtClean="0">
                <a:effectLst>
                  <a:outerShdw blurRad="38100" dist="38100" dir="2700000" algn="tl">
                    <a:srgbClr val="000000">
                      <a:alpha val="43137"/>
                    </a:srgbClr>
                  </a:outerShdw>
                </a:effectLst>
              </a:rPr>
              <a:t>Biomimics</a:t>
            </a:r>
            <a:endParaRPr lang="en-US" dirty="0">
              <a:effectLst>
                <a:outerShdw blurRad="38100" dist="38100" dir="2700000" algn="tl">
                  <a:srgbClr val="000000">
                    <a:alpha val="43137"/>
                  </a:srgbClr>
                </a:outerShdw>
              </a:effectLst>
            </a:endParaRPr>
          </a:p>
          <a:p>
            <a:pPr marL="520700" indent="-169863" algn="l" rtl="0">
              <a:buNone/>
            </a:pPr>
            <a:r>
              <a:rPr lang="en-US" dirty="0" smtClean="0">
                <a:effectLst>
                  <a:outerShdw blurRad="38100" dist="38100" dir="2700000" algn="tl">
                    <a:srgbClr val="000000">
                      <a:alpha val="43137"/>
                    </a:srgbClr>
                  </a:outerShdw>
                </a:effectLst>
              </a:rPr>
              <a:t>-</a:t>
            </a:r>
            <a:r>
              <a:rPr lang="en-US" dirty="0" smtClean="0"/>
              <a:t>Dendrimers </a:t>
            </a:r>
            <a:r>
              <a:rPr lang="en-US" dirty="0"/>
              <a:t>having their well </a:t>
            </a:r>
            <a:r>
              <a:rPr lang="en-US" dirty="0" smtClean="0"/>
              <a:t>defined macromolecular </a:t>
            </a:r>
            <a:r>
              <a:rPr lang="en-US" dirty="0"/>
              <a:t>dimensions </a:t>
            </a:r>
            <a:r>
              <a:rPr lang="en-US" dirty="0" smtClean="0"/>
              <a:t>and compartmentalized </a:t>
            </a:r>
            <a:r>
              <a:rPr lang="en-US" dirty="0"/>
              <a:t>structure are ideal </a:t>
            </a:r>
            <a:r>
              <a:rPr lang="en-US" dirty="0" smtClean="0"/>
              <a:t>mimics for </a:t>
            </a:r>
            <a:r>
              <a:rPr lang="en-US" dirty="0"/>
              <a:t>a wide variety of </a:t>
            </a:r>
            <a:r>
              <a:rPr lang="en-US" dirty="0" smtClean="0"/>
              <a:t>biomolecules.</a:t>
            </a:r>
          </a:p>
          <a:p>
            <a:pPr marL="520700" indent="-169863" algn="l" rtl="0">
              <a:buNone/>
            </a:pPr>
            <a:r>
              <a:rPr lang="en-US" dirty="0" smtClean="0"/>
              <a:t>- </a:t>
            </a:r>
            <a:r>
              <a:rPr lang="en-US" dirty="0" err="1" smtClean="0"/>
              <a:t>Glycomometics</a:t>
            </a:r>
            <a:r>
              <a:rPr lang="en-US" dirty="0" smtClean="0"/>
              <a:t> are synthesized analogous carbohydrate whose structure has been simplified and modified, and is an active ingredient, which can be used for treatment of chronic inflammatory ailment such as rheumatism ,dermatitis and psoriasis.</a:t>
            </a: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530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30_ARTICLE_VLeiro_66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19150"/>
            <a:ext cx="8382000" cy="563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6761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97940"/>
            <a:ext cx="7416823" cy="579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2071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latin typeface="Aharoni" panose="02010803020104030203" pitchFamily="2" charset="-79"/>
                <a:cs typeface="Aharoni" panose="02010803020104030203" pitchFamily="2" charset="-79"/>
              </a:rPr>
              <a:t>APPLICATIONS OF DENDRIMERS</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Dendrimer based products</a:t>
            </a:r>
            <a:endParaRPr lang="ar-EG" b="1" dirty="0">
              <a:latin typeface="Aharoni" panose="02010803020104030203" pitchFamily="2" charset="-79"/>
            </a:endParaRPr>
          </a:p>
        </p:txBody>
      </p:sp>
      <p:sp>
        <p:nvSpPr>
          <p:cNvPr id="3" name="عنصر نائب للمحتوى 2"/>
          <p:cNvSpPr>
            <a:spLocks noGrp="1"/>
          </p:cNvSpPr>
          <p:nvPr>
            <p:ph idx="1"/>
          </p:nvPr>
        </p:nvSpPr>
        <p:spPr/>
        <p:txBody>
          <a:bodyPr/>
          <a:lstStyle/>
          <a:p>
            <a:pPr algn="l" rtl="0"/>
            <a:endParaRPr lang="en-US" dirty="0" smtClean="0"/>
          </a:p>
          <a:p>
            <a:pPr algn="l" rtl="0"/>
            <a:r>
              <a:rPr lang="en-US" dirty="0" smtClean="0"/>
              <a:t>VIVAGEL </a:t>
            </a:r>
            <a:r>
              <a:rPr lang="en-US" dirty="0"/>
              <a:t>™</a:t>
            </a:r>
            <a:r>
              <a:rPr lang="en-US" dirty="0" smtClean="0"/>
              <a:t> </a:t>
            </a:r>
            <a:r>
              <a:rPr lang="en-US" dirty="0"/>
              <a:t>(</a:t>
            </a:r>
            <a:r>
              <a:rPr lang="en-US" dirty="0" err="1"/>
              <a:t>Starpharma</a:t>
            </a:r>
            <a:r>
              <a:rPr lang="en-US" dirty="0"/>
              <a:t>): In </a:t>
            </a:r>
            <a:r>
              <a:rPr lang="en-US" dirty="0" smtClean="0"/>
              <a:t>clinical phase </a:t>
            </a:r>
            <a:r>
              <a:rPr lang="en-US" dirty="0"/>
              <a:t>II trials, </a:t>
            </a:r>
            <a:r>
              <a:rPr lang="en-US" dirty="0" smtClean="0"/>
              <a:t>its </a:t>
            </a:r>
            <a:r>
              <a:rPr lang="en-US" dirty="0"/>
              <a:t>a topical </a:t>
            </a:r>
            <a:r>
              <a:rPr lang="en-US" dirty="0" smtClean="0"/>
              <a:t>vaginal microbicide</a:t>
            </a:r>
            <a:r>
              <a:rPr lang="en-US" dirty="0"/>
              <a:t>, prevents infection by </a:t>
            </a:r>
            <a:r>
              <a:rPr lang="en-US" dirty="0" smtClean="0"/>
              <a:t>HIV (polyvalent </a:t>
            </a:r>
            <a:r>
              <a:rPr lang="en-US" dirty="0"/>
              <a:t>properties).</a:t>
            </a:r>
          </a:p>
          <a:p>
            <a:pPr algn="l" rtl="0"/>
            <a:r>
              <a:rPr lang="en-US" dirty="0" smtClean="0"/>
              <a:t>Stratus</a:t>
            </a:r>
            <a:r>
              <a:rPr lang="en-US" dirty="0"/>
              <a:t>® CS Acute Care ™</a:t>
            </a:r>
            <a:r>
              <a:rPr lang="en-US" dirty="0" smtClean="0"/>
              <a:t> </a:t>
            </a:r>
            <a:r>
              <a:rPr lang="en-US" dirty="0"/>
              <a:t>(</a:t>
            </a:r>
            <a:r>
              <a:rPr lang="en-US" dirty="0" smtClean="0"/>
              <a:t>Dade Behring</a:t>
            </a:r>
            <a:r>
              <a:rPr lang="en-US" dirty="0"/>
              <a:t>) - for cardiac </a:t>
            </a:r>
            <a:r>
              <a:rPr lang="en-US" dirty="0" smtClean="0"/>
              <a:t>diagnostic testing</a:t>
            </a:r>
          </a:p>
          <a:p>
            <a:pPr algn="l" rtl="0"/>
            <a:r>
              <a:rPr lang="en-US" dirty="0" err="1" smtClean="0"/>
              <a:t>SuperFect</a:t>
            </a:r>
            <a:r>
              <a:rPr lang="en-US" dirty="0" smtClean="0"/>
              <a:t> </a:t>
            </a:r>
            <a:r>
              <a:rPr lang="en-US" dirty="0"/>
              <a:t>™</a:t>
            </a:r>
            <a:r>
              <a:rPr lang="en-US" dirty="0" smtClean="0"/>
              <a:t> </a:t>
            </a:r>
            <a:r>
              <a:rPr lang="en-US" dirty="0"/>
              <a:t>(</a:t>
            </a:r>
            <a:r>
              <a:rPr lang="en-US" dirty="0" err="1"/>
              <a:t>Qiagen</a:t>
            </a:r>
            <a:r>
              <a:rPr lang="en-US" dirty="0"/>
              <a:t>) </a:t>
            </a:r>
            <a:r>
              <a:rPr lang="en-US" dirty="0" smtClean="0"/>
              <a:t>– gene transfection </a:t>
            </a:r>
            <a:r>
              <a:rPr lang="en-US" dirty="0"/>
              <a:t>agent applicable to </a:t>
            </a:r>
            <a:r>
              <a:rPr lang="en-US" dirty="0" smtClean="0"/>
              <a:t>abroad </a:t>
            </a:r>
            <a:r>
              <a:rPr lang="en-US" dirty="0"/>
              <a:t>range of cell lines</a:t>
            </a:r>
            <a:r>
              <a:rPr lang="en-US" dirty="0" smtClean="0"/>
              <a:t>.</a:t>
            </a:r>
          </a:p>
        </p:txBody>
      </p:sp>
    </p:spTree>
    <p:extLst>
      <p:ext uri="{BB962C8B-B14F-4D97-AF65-F5344CB8AC3E}">
        <p14:creationId xmlns:p14="http://schemas.microsoft.com/office/powerpoint/2010/main" val="34508342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lstStyle/>
          <a:p>
            <a:pPr algn="l" rtl="0"/>
            <a:endParaRPr lang="en-US" dirty="0" smtClean="0"/>
          </a:p>
          <a:p>
            <a:pPr algn="l" rtl="0"/>
            <a:r>
              <a:rPr lang="en-US" dirty="0"/>
              <a:t>Alert ticket(US army Laboratory) - anthrax detection</a:t>
            </a:r>
            <a:r>
              <a:rPr lang="en-US" dirty="0" smtClean="0"/>
              <a:t>.</a:t>
            </a:r>
            <a:endParaRPr lang="en-US" dirty="0"/>
          </a:p>
          <a:p>
            <a:pPr algn="l" rtl="0"/>
            <a:endParaRPr lang="en-US" dirty="0" smtClean="0"/>
          </a:p>
          <a:p>
            <a:pPr algn="l" rtl="0"/>
            <a:r>
              <a:rPr lang="en-US" dirty="0" err="1" smtClean="0"/>
              <a:t>Riofect</a:t>
            </a:r>
            <a:r>
              <a:rPr lang="en-US" dirty="0"/>
              <a:t>™, </a:t>
            </a:r>
            <a:r>
              <a:rPr lang="en-US" dirty="0" err="1"/>
              <a:t>Priostar</a:t>
            </a:r>
            <a:r>
              <a:rPr lang="en-US" dirty="0"/>
              <a:t>™ and </a:t>
            </a:r>
            <a:r>
              <a:rPr lang="en-US" dirty="0" smtClean="0"/>
              <a:t>STARBURST  </a:t>
            </a:r>
            <a:r>
              <a:rPr lang="en-US" dirty="0" err="1" smtClean="0"/>
              <a:t>starpharma</a:t>
            </a:r>
            <a:r>
              <a:rPr lang="en-US" dirty="0"/>
              <a:t>) - targeted </a:t>
            </a:r>
            <a:r>
              <a:rPr lang="en-US" dirty="0" smtClean="0"/>
              <a:t>diagnostic, therapeutic </a:t>
            </a:r>
            <a:r>
              <a:rPr lang="en-US" dirty="0"/>
              <a:t>delivery for cancer cells16.</a:t>
            </a:r>
            <a:endParaRPr lang="ar-EG" dirty="0"/>
          </a:p>
        </p:txBody>
      </p:sp>
    </p:spTree>
    <p:extLst>
      <p:ext uri="{BB962C8B-B14F-4D97-AF65-F5344CB8AC3E}">
        <p14:creationId xmlns:p14="http://schemas.microsoft.com/office/powerpoint/2010/main" val="3604314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81840"/>
          </a:xfrm>
        </p:spPr>
        <p:txBody>
          <a:bodyPr/>
          <a:lstStyle/>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ar-EG" dirty="0"/>
          </a:p>
        </p:txBody>
      </p:sp>
      <p:sp>
        <p:nvSpPr>
          <p:cNvPr id="6" name="TextBox 5"/>
          <p:cNvSpPr txBox="1">
            <a:spLocks noChangeArrowheads="1"/>
          </p:cNvSpPr>
          <p:nvPr/>
        </p:nvSpPr>
        <p:spPr bwMode="auto">
          <a:xfrm>
            <a:off x="850836" y="4814093"/>
            <a:ext cx="7286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ar-EG" sz="2600" dirty="0">
                <a:latin typeface="+mn-lt"/>
              </a:rPr>
              <a:t>Higher generation dendrimers form more dense, dimensional shape. </a:t>
            </a:r>
          </a:p>
        </p:txBody>
      </p:sp>
      <p:pic>
        <p:nvPicPr>
          <p:cNvPr id="2050" name="Picture 2" descr="C:\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1276094"/>
            <a:ext cx="5919254" cy="361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273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212341"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0680"/>
            <a:ext cx="912684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14776"/>
            <a:ext cx="9126839" cy="484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7624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212341"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0680"/>
            <a:ext cx="912684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14776"/>
            <a:ext cx="9126840" cy="76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6912"/>
            <a:ext cx="9126840" cy="419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2263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 y="1887292"/>
            <a:ext cx="9138280" cy="56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0" y="656692"/>
            <a:ext cx="8212341"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 y="1016732"/>
            <a:ext cx="912684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7" y="2447925"/>
            <a:ext cx="9084943"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6362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066800"/>
          </a:xfrm>
        </p:spPr>
        <p:txBody>
          <a:bodyPr/>
          <a:lstStyle/>
          <a:p>
            <a:pPr algn="ctr"/>
            <a:r>
              <a:rPr lang="en-US" sz="3600" dirty="0" smtClean="0">
                <a:latin typeface="Aharoni" panose="02010803020104030203" pitchFamily="2" charset="-79"/>
                <a:cs typeface="Aharoni" panose="02010803020104030203" pitchFamily="2" charset="-79"/>
              </a:rPr>
              <a:t>Reference's</a:t>
            </a:r>
            <a:r>
              <a:rPr lang="en-US" dirty="0" smtClean="0"/>
              <a:t> </a:t>
            </a:r>
            <a:endParaRPr lang="ar-EG" dirty="0"/>
          </a:p>
        </p:txBody>
      </p:sp>
      <p:sp>
        <p:nvSpPr>
          <p:cNvPr id="3" name="عنصر نائب للمحتوى 2"/>
          <p:cNvSpPr>
            <a:spLocks noGrp="1"/>
          </p:cNvSpPr>
          <p:nvPr>
            <p:ph idx="1"/>
          </p:nvPr>
        </p:nvSpPr>
        <p:spPr>
          <a:xfrm>
            <a:off x="457200" y="1556792"/>
            <a:ext cx="8229600" cy="5017744"/>
          </a:xfrm>
        </p:spPr>
        <p:txBody>
          <a:bodyPr>
            <a:normAutofit/>
          </a:bodyPr>
          <a:lstStyle/>
          <a:p>
            <a:pPr algn="l" rtl="0"/>
            <a:r>
              <a:rPr lang="en-US" sz="2400" dirty="0" err="1" smtClean="0"/>
              <a:t>H.N.Patel</a:t>
            </a:r>
            <a:r>
              <a:rPr lang="en-US" sz="2400" dirty="0" smtClean="0"/>
              <a:t> &amp; DR</a:t>
            </a:r>
            <a:r>
              <a:rPr lang="en-US" sz="2400" dirty="0"/>
              <a:t>. </a:t>
            </a:r>
            <a:r>
              <a:rPr lang="en-US" sz="2400" dirty="0" err="1" smtClean="0"/>
              <a:t>P.M.Patel</a:t>
            </a:r>
            <a:r>
              <a:rPr lang="en-US" sz="2400" dirty="0" smtClean="0"/>
              <a:t>, </a:t>
            </a:r>
            <a:r>
              <a:rPr lang="en-US" sz="2400" i="1" dirty="0" smtClean="0"/>
              <a:t>DENDRIMER </a:t>
            </a:r>
            <a:r>
              <a:rPr lang="en-US" sz="2400" i="1" dirty="0"/>
              <a:t>APPLICATIONS – A </a:t>
            </a:r>
            <a:r>
              <a:rPr lang="en-US" sz="2400" i="1" dirty="0" smtClean="0"/>
              <a:t>REVIEW</a:t>
            </a:r>
            <a:r>
              <a:rPr lang="en-US" sz="2400" dirty="0" smtClean="0"/>
              <a:t>, </a:t>
            </a:r>
            <a:r>
              <a:rPr lang="en-US" sz="2400" dirty="0" err="1"/>
              <a:t>Int</a:t>
            </a:r>
            <a:r>
              <a:rPr lang="en-US" sz="2400" dirty="0"/>
              <a:t> J Pharm Bio </a:t>
            </a:r>
            <a:r>
              <a:rPr lang="en-US" sz="2400" dirty="0" err="1"/>
              <a:t>Sci</a:t>
            </a:r>
            <a:r>
              <a:rPr lang="en-US" sz="2400" dirty="0"/>
              <a:t> 2013 Apr; 4(2): (P) 454 </a:t>
            </a:r>
            <a:r>
              <a:rPr lang="en-US" sz="2400" dirty="0" smtClean="0"/>
              <a:t>– 463</a:t>
            </a:r>
          </a:p>
          <a:p>
            <a:pPr algn="l" rtl="0"/>
            <a:r>
              <a:rPr lang="en-US" sz="2400" dirty="0" smtClean="0"/>
              <a:t>SWATI Biswas &amp; VLADIMIR P. </a:t>
            </a:r>
            <a:r>
              <a:rPr lang="en-US" sz="2400" dirty="0" err="1" smtClean="0"/>
              <a:t>Torchilin</a:t>
            </a:r>
            <a:r>
              <a:rPr lang="en-US" sz="2400" dirty="0" smtClean="0"/>
              <a:t> , </a:t>
            </a:r>
            <a:r>
              <a:rPr lang="en-US" sz="2400" i="1" dirty="0" smtClean="0"/>
              <a:t>DENDRIMERS FOR SIRNA DELIVERY</a:t>
            </a:r>
            <a:r>
              <a:rPr lang="en-US" sz="2400" dirty="0" smtClean="0"/>
              <a:t>, </a:t>
            </a:r>
            <a:r>
              <a:rPr lang="fr-FR" sz="2400" i="1" dirty="0" smtClean="0"/>
              <a:t>Pharmaceuticals </a:t>
            </a:r>
            <a:r>
              <a:rPr lang="fr-FR" sz="2400" dirty="0"/>
              <a:t>2013, </a:t>
            </a:r>
            <a:r>
              <a:rPr lang="fr-FR" sz="2400" i="1" dirty="0"/>
              <a:t>6</a:t>
            </a:r>
            <a:r>
              <a:rPr lang="fr-FR" sz="2400" dirty="0"/>
              <a:t>, 161-183; </a:t>
            </a:r>
            <a:endParaRPr lang="en-US" sz="2400" dirty="0" smtClean="0"/>
          </a:p>
          <a:p>
            <a:pPr algn="l" rtl="0"/>
            <a:r>
              <a:rPr lang="en-US" sz="2400" dirty="0" err="1" smtClean="0"/>
              <a:t>Priya.P</a:t>
            </a:r>
            <a:r>
              <a:rPr lang="en-US" sz="2400" dirty="0" smtClean="0"/>
              <a:t> , </a:t>
            </a:r>
            <a:r>
              <a:rPr lang="en-US" sz="2400" dirty="0" err="1"/>
              <a:t>Sivabalan</a:t>
            </a:r>
            <a:r>
              <a:rPr lang="en-US" sz="2400" dirty="0" smtClean="0"/>
              <a:t>. </a:t>
            </a:r>
            <a:r>
              <a:rPr lang="en-US" sz="2400" dirty="0" err="1" smtClean="0"/>
              <a:t>Mand</a:t>
            </a:r>
            <a:r>
              <a:rPr lang="en-US" sz="2400" dirty="0" smtClean="0"/>
              <a:t> </a:t>
            </a:r>
            <a:r>
              <a:rPr lang="en-US" sz="2400" dirty="0" err="1" smtClean="0"/>
              <a:t>Jeyapragash.R</a:t>
            </a:r>
            <a:r>
              <a:rPr lang="en-US" sz="2400" dirty="0" smtClean="0"/>
              <a:t>, </a:t>
            </a:r>
            <a:r>
              <a:rPr lang="en-US" sz="2400" dirty="0"/>
              <a:t>DENDRIMER: A NOVEL </a:t>
            </a:r>
            <a:r>
              <a:rPr lang="en-US" sz="2400" dirty="0" smtClean="0"/>
              <a:t>POLYMER, IJRPC </a:t>
            </a:r>
            <a:r>
              <a:rPr lang="en-US" sz="2400" dirty="0"/>
              <a:t>2013, 3(2)</a:t>
            </a:r>
            <a:r>
              <a:rPr lang="en-US" sz="2400" dirty="0" smtClean="0"/>
              <a:t> </a:t>
            </a:r>
          </a:p>
          <a:p>
            <a:pPr algn="l" rtl="0"/>
            <a:r>
              <a:rPr lang="en-US" sz="2400" dirty="0" err="1"/>
              <a:t>Małgorzata</a:t>
            </a:r>
            <a:r>
              <a:rPr lang="en-US" sz="2400" dirty="0"/>
              <a:t> </a:t>
            </a:r>
            <a:r>
              <a:rPr lang="en-US" sz="2400" dirty="0" smtClean="0"/>
              <a:t>Kubiak, </a:t>
            </a:r>
            <a:r>
              <a:rPr lang="en-US" sz="2400" i="1" dirty="0" smtClean="0"/>
              <a:t>DENDRIMERS – FASCINATING NANOPARTICLES IN THE APPLICATION IN MEDICINE, </a:t>
            </a:r>
            <a:r>
              <a:rPr lang="en-US" sz="2400" dirty="0" err="1" smtClean="0"/>
              <a:t>chemik</a:t>
            </a:r>
            <a:r>
              <a:rPr lang="en-US" sz="2400" dirty="0" smtClean="0"/>
              <a:t> </a:t>
            </a:r>
            <a:r>
              <a:rPr lang="ar-EG" sz="2400" dirty="0" smtClean="0"/>
              <a:t>2014</a:t>
            </a:r>
            <a:endParaRPr lang="ar-EG" sz="2400" i="1" dirty="0"/>
          </a:p>
        </p:txBody>
      </p:sp>
    </p:spTree>
    <p:extLst>
      <p:ext uri="{BB962C8B-B14F-4D97-AF65-F5344CB8AC3E}">
        <p14:creationId xmlns:p14="http://schemas.microsoft.com/office/powerpoint/2010/main" val="24014416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a:bodyPr>
          <a:lstStyle/>
          <a:p>
            <a:pPr algn="l" rtl="0"/>
            <a:r>
              <a:rPr lang="en-US" sz="2400" dirty="0" err="1"/>
              <a:t>Anisha</a:t>
            </a:r>
            <a:r>
              <a:rPr lang="en-US" sz="2400" dirty="0"/>
              <a:t> Agrawal, </a:t>
            </a:r>
            <a:r>
              <a:rPr lang="en-US" sz="2400" dirty="0" err="1"/>
              <a:t>Sunisha</a:t>
            </a:r>
            <a:r>
              <a:rPr lang="en-US" sz="2400" dirty="0"/>
              <a:t> </a:t>
            </a:r>
            <a:r>
              <a:rPr lang="en-US" sz="2400" dirty="0" smtClean="0"/>
              <a:t>Kulkarni, </a:t>
            </a:r>
            <a:r>
              <a:rPr lang="en-US" sz="2400" i="1" dirty="0"/>
              <a:t>DENDRIMERS: A NEW GENERATION </a:t>
            </a:r>
            <a:r>
              <a:rPr lang="en-US" sz="2400" i="1" dirty="0" smtClean="0"/>
              <a:t>CARRIER</a:t>
            </a:r>
            <a:r>
              <a:rPr lang="en-US" sz="2400" dirty="0" smtClean="0"/>
              <a:t>, </a:t>
            </a:r>
            <a:r>
              <a:rPr lang="en-US" sz="2400" i="1" dirty="0"/>
              <a:t>International Journal of Research and Development in Pharmacy and Life </a:t>
            </a:r>
            <a:r>
              <a:rPr lang="en-US" sz="2400" i="1" dirty="0" smtClean="0"/>
              <a:t>Sciences, </a:t>
            </a:r>
            <a:r>
              <a:rPr lang="en-US" sz="2400" dirty="0"/>
              <a:t>August - September, 2015, Vol. 4, No.5, pp </a:t>
            </a:r>
            <a:r>
              <a:rPr lang="en-US" sz="2400" dirty="0" smtClean="0"/>
              <a:t>1700-1712</a:t>
            </a:r>
          </a:p>
          <a:p>
            <a:pPr algn="l" rtl="0"/>
            <a:r>
              <a:rPr lang="en-US" sz="2400" dirty="0" err="1"/>
              <a:t>Senthil</a:t>
            </a:r>
            <a:r>
              <a:rPr lang="en-US" sz="2400" dirty="0"/>
              <a:t> </a:t>
            </a:r>
            <a:r>
              <a:rPr lang="en-US" sz="2400" dirty="0" err="1" smtClean="0"/>
              <a:t>kumar.M</a:t>
            </a:r>
            <a:r>
              <a:rPr lang="en-US" sz="2400" dirty="0" smtClean="0"/>
              <a:t>, </a:t>
            </a:r>
            <a:r>
              <a:rPr lang="en-US" sz="2400" dirty="0" err="1"/>
              <a:t>Valarmathi.S</a:t>
            </a:r>
            <a:r>
              <a:rPr lang="en-US" sz="2400" dirty="0"/>
              <a:t>, Priyanka </a:t>
            </a:r>
            <a:r>
              <a:rPr lang="en-US" sz="2400" dirty="0" err="1"/>
              <a:t>Bhima</a:t>
            </a:r>
            <a:r>
              <a:rPr lang="en-US" sz="2400" dirty="0"/>
              <a:t>, </a:t>
            </a:r>
            <a:r>
              <a:rPr lang="en-US" sz="2400" dirty="0" err="1"/>
              <a:t>Prudhvi</a:t>
            </a:r>
            <a:r>
              <a:rPr lang="en-US" sz="2400" dirty="0"/>
              <a:t> </a:t>
            </a:r>
            <a:r>
              <a:rPr lang="en-US" sz="2400" dirty="0" err="1"/>
              <a:t>Devabaktuni.S</a:t>
            </a:r>
            <a:r>
              <a:rPr lang="en-US" sz="2400" dirty="0"/>
              <a:t>, </a:t>
            </a:r>
            <a:r>
              <a:rPr lang="en-US" sz="2400" dirty="0" err="1"/>
              <a:t>Raja.A</a:t>
            </a:r>
            <a:r>
              <a:rPr lang="en-US" sz="2400" dirty="0" smtClean="0"/>
              <a:t>, </a:t>
            </a:r>
            <a:r>
              <a:rPr lang="en-US" sz="2400" i="1" dirty="0"/>
              <a:t>DENDRIMERS: A NOVEL DRUG DELIVERY </a:t>
            </a:r>
            <a:r>
              <a:rPr lang="en-US" sz="2400" i="1" dirty="0" smtClean="0"/>
              <a:t>SYSTEM, </a:t>
            </a:r>
            <a:r>
              <a:rPr lang="en-US" sz="2400" dirty="0"/>
              <a:t>Journal of Pharmaceutical Science and Technology Vol. 4 (7), 2012, 972 </a:t>
            </a:r>
            <a:r>
              <a:rPr lang="en-US" sz="2400" dirty="0" smtClean="0"/>
              <a:t>– 984</a:t>
            </a:r>
            <a:endParaRPr lang="ar-EG" sz="2400" dirty="0"/>
          </a:p>
          <a:p>
            <a:pPr algn="l" rtl="0"/>
            <a:r>
              <a:rPr lang="en-US" sz="2400" dirty="0"/>
              <a:t> A. Stephen </a:t>
            </a:r>
            <a:r>
              <a:rPr lang="en-US" sz="2400" dirty="0" err="1"/>
              <a:t>Prawin</a:t>
            </a:r>
            <a:r>
              <a:rPr lang="en-US" sz="2400" dirty="0"/>
              <a:t> </a:t>
            </a:r>
            <a:r>
              <a:rPr lang="en-US" sz="2400" dirty="0" smtClean="0"/>
              <a:t>Kumar, </a:t>
            </a:r>
            <a:r>
              <a:rPr lang="en-US" sz="2400" dirty="0" err="1" smtClean="0"/>
              <a:t>Dr.S.Latha</a:t>
            </a:r>
            <a:r>
              <a:rPr lang="en-US" sz="2400" dirty="0" smtClean="0"/>
              <a:t>, </a:t>
            </a:r>
            <a:r>
              <a:rPr lang="en-US" sz="2400" dirty="0" err="1" smtClean="0"/>
              <a:t>Dr.P.Selvamani</a:t>
            </a:r>
            <a:r>
              <a:rPr lang="en-US" sz="2400" dirty="0"/>
              <a:t>,</a:t>
            </a:r>
            <a:r>
              <a:rPr lang="en-US" sz="2400" dirty="0" smtClean="0"/>
              <a:t> </a:t>
            </a:r>
            <a:r>
              <a:rPr lang="en-US" sz="2400" i="1" dirty="0"/>
              <a:t>DENDRIMERS: MULTIFUNCTIONAL DRUG DELIVERY </a:t>
            </a:r>
            <a:r>
              <a:rPr lang="en-US" sz="2400" i="1" dirty="0" smtClean="0"/>
              <a:t>CARRIERS</a:t>
            </a:r>
            <a:r>
              <a:rPr lang="en-US" sz="2400" dirty="0" smtClean="0"/>
              <a:t>, </a:t>
            </a:r>
            <a:r>
              <a:rPr lang="en-US" sz="2400" dirty="0"/>
              <a:t>International Journal For Technological Research In Engineering Volume 2, Issue 8, April-2015 </a:t>
            </a:r>
            <a:r>
              <a:rPr lang="en-US" sz="2400" dirty="0" smtClean="0"/>
              <a:t> </a:t>
            </a:r>
            <a:endParaRPr lang="ar-EG" sz="2400" dirty="0"/>
          </a:p>
        </p:txBody>
      </p:sp>
    </p:spTree>
    <p:extLst>
      <p:ext uri="{BB962C8B-B14F-4D97-AF65-F5344CB8AC3E}">
        <p14:creationId xmlns:p14="http://schemas.microsoft.com/office/powerpoint/2010/main" val="14153498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lnSpcReduction="10000"/>
          </a:bodyPr>
          <a:lstStyle/>
          <a:p>
            <a:pPr algn="l" rtl="0"/>
            <a:r>
              <a:rPr lang="en-US" sz="2400" dirty="0"/>
              <a:t>Scott H. Medina and Mohamed E. H. </a:t>
            </a:r>
            <a:r>
              <a:rPr lang="en-US" sz="2400" dirty="0" smtClean="0"/>
              <a:t>El-Sayed, </a:t>
            </a:r>
            <a:r>
              <a:rPr lang="en-US" sz="2400" i="1" dirty="0"/>
              <a:t>Dendrimers as Carriers for Delivery of Chemotherapeutic </a:t>
            </a:r>
            <a:r>
              <a:rPr lang="en-US" sz="2400" i="1" dirty="0" smtClean="0"/>
              <a:t>Agents</a:t>
            </a:r>
            <a:r>
              <a:rPr lang="en-US" sz="2400" dirty="0" smtClean="0"/>
              <a:t>, </a:t>
            </a:r>
            <a:r>
              <a:rPr lang="de-DE" sz="2400" dirty="0"/>
              <a:t>Chem. Rev. 2009, 109, </a:t>
            </a:r>
            <a:r>
              <a:rPr lang="de-DE" sz="2400" dirty="0" smtClean="0"/>
              <a:t>3141–3157</a:t>
            </a:r>
          </a:p>
          <a:p>
            <a:pPr algn="l" rtl="0"/>
            <a:r>
              <a:rPr lang="sv-SE" sz="2400" dirty="0"/>
              <a:t>Anirudha Malik, Sudhir Chaudhary, Garima Garg and Avnika </a:t>
            </a:r>
            <a:r>
              <a:rPr lang="sv-SE" sz="2400" dirty="0" smtClean="0"/>
              <a:t>Tomar, </a:t>
            </a:r>
            <a:r>
              <a:rPr lang="en-US" sz="2400" dirty="0"/>
              <a:t>Dendrimers:</a:t>
            </a:r>
            <a:r>
              <a:rPr lang="en-US" sz="2400" i="1" dirty="0"/>
              <a:t> A Tool for Drug </a:t>
            </a:r>
            <a:r>
              <a:rPr lang="en-US" sz="2400" i="1" dirty="0" smtClean="0"/>
              <a:t>Delivery, </a:t>
            </a:r>
            <a:r>
              <a:rPr lang="en-US" sz="2400" i="1" dirty="0"/>
              <a:t>Advances in Biological </a:t>
            </a:r>
            <a:r>
              <a:rPr lang="en-US" sz="2400" dirty="0"/>
              <a:t>Research 6 (4): 165-169, </a:t>
            </a:r>
            <a:r>
              <a:rPr lang="en-US" sz="2400" dirty="0" smtClean="0"/>
              <a:t>2012</a:t>
            </a:r>
          </a:p>
          <a:p>
            <a:pPr algn="l" rtl="0"/>
            <a:r>
              <a:rPr lang="en-US" sz="2400" dirty="0"/>
              <a:t>Barbara </a:t>
            </a:r>
            <a:r>
              <a:rPr lang="en-US" sz="2400" dirty="0" err="1"/>
              <a:t>Klajnert</a:t>
            </a:r>
            <a:r>
              <a:rPr lang="en-US" sz="2400" dirty="0"/>
              <a:t> and Maria </a:t>
            </a:r>
            <a:r>
              <a:rPr lang="en-US" sz="2400" dirty="0" err="1" smtClean="0"/>
              <a:t>Bryszewska</a:t>
            </a:r>
            <a:r>
              <a:rPr lang="en-US" sz="2400" dirty="0" smtClean="0"/>
              <a:t>,</a:t>
            </a:r>
            <a:r>
              <a:rPr lang="en-US" sz="2400" dirty="0"/>
              <a:t> </a:t>
            </a:r>
            <a:r>
              <a:rPr lang="en-US" sz="2400" i="1" dirty="0" smtClean="0"/>
              <a:t>DENDRIMERS: PROPERTIES AND APPLICATIONS</a:t>
            </a:r>
            <a:r>
              <a:rPr lang="en-US" sz="2400" dirty="0" smtClean="0"/>
              <a:t>, </a:t>
            </a:r>
            <a:r>
              <a:rPr lang="en-US" sz="2400" dirty="0" err="1" smtClean="0"/>
              <a:t>Acta</a:t>
            </a:r>
            <a:r>
              <a:rPr lang="en-US" sz="2400" dirty="0" smtClean="0"/>
              <a:t> </a:t>
            </a:r>
            <a:r>
              <a:rPr lang="en-US" sz="2400" dirty="0" err="1" smtClean="0"/>
              <a:t>Biochemica</a:t>
            </a:r>
            <a:r>
              <a:rPr lang="en-US" sz="2400" dirty="0" smtClean="0"/>
              <a:t> </a:t>
            </a:r>
            <a:r>
              <a:rPr lang="en-US" sz="2400" dirty="0" err="1" smtClean="0"/>
              <a:t>Polinica</a:t>
            </a:r>
            <a:r>
              <a:rPr lang="en-US" sz="2400" dirty="0" smtClean="0"/>
              <a:t> </a:t>
            </a:r>
            <a:r>
              <a:rPr lang="en-US" sz="2400" dirty="0"/>
              <a:t>Vol. 48 No. </a:t>
            </a:r>
            <a:r>
              <a:rPr lang="en-US" sz="2400" dirty="0" smtClean="0"/>
              <a:t>1/2001</a:t>
            </a:r>
          </a:p>
          <a:p>
            <a:pPr algn="l" rtl="0"/>
            <a:r>
              <a:rPr lang="en-US" sz="2400" dirty="0" err="1"/>
              <a:t>Elham</a:t>
            </a:r>
            <a:r>
              <a:rPr lang="en-US" sz="2400" dirty="0"/>
              <a:t> Abbasi1, </a:t>
            </a:r>
            <a:r>
              <a:rPr lang="en-US" sz="2400" dirty="0" err="1"/>
              <a:t>Sedigheh</a:t>
            </a:r>
            <a:r>
              <a:rPr lang="en-US" sz="2400" dirty="0"/>
              <a:t> </a:t>
            </a:r>
            <a:r>
              <a:rPr lang="en-US" sz="2400" dirty="0" err="1"/>
              <a:t>Fekri</a:t>
            </a:r>
            <a:r>
              <a:rPr lang="en-US" sz="2400" dirty="0"/>
              <a:t> Aval1, </a:t>
            </a:r>
            <a:r>
              <a:rPr lang="en-US" sz="2400" dirty="0" err="1"/>
              <a:t>Abolfazl</a:t>
            </a:r>
            <a:r>
              <a:rPr lang="en-US" sz="2400" dirty="0"/>
              <a:t> </a:t>
            </a:r>
            <a:r>
              <a:rPr lang="en-US" sz="2400" dirty="0" err="1"/>
              <a:t>Akbarzadeh</a:t>
            </a:r>
            <a:r>
              <a:rPr lang="en-US" sz="2400" dirty="0"/>
              <a:t>, </a:t>
            </a:r>
            <a:r>
              <a:rPr lang="en-US" sz="2400" dirty="0" err="1"/>
              <a:t>Morteza</a:t>
            </a:r>
            <a:r>
              <a:rPr lang="en-US" sz="2400" dirty="0"/>
              <a:t> Milani1, Hamid </a:t>
            </a:r>
            <a:r>
              <a:rPr lang="en-US" sz="2400" dirty="0" err="1"/>
              <a:t>Tayefi</a:t>
            </a:r>
            <a:r>
              <a:rPr lang="en-US" sz="2400" dirty="0"/>
              <a:t> </a:t>
            </a:r>
            <a:r>
              <a:rPr lang="en-US" sz="2400" dirty="0" err="1"/>
              <a:t>Nasrabadi</a:t>
            </a:r>
            <a:r>
              <a:rPr lang="en-US" sz="2400" dirty="0"/>
              <a:t>, Sang Woo, </a:t>
            </a:r>
            <a:r>
              <a:rPr lang="en-US" sz="2400" dirty="0" err="1"/>
              <a:t>Younes</a:t>
            </a:r>
            <a:r>
              <a:rPr lang="en-US" sz="2400" dirty="0"/>
              <a:t> </a:t>
            </a:r>
            <a:r>
              <a:rPr lang="en-US" sz="2400" dirty="0" err="1"/>
              <a:t>Hanifehpour</a:t>
            </a:r>
            <a:r>
              <a:rPr lang="en-US" sz="2400" dirty="0"/>
              <a:t>, </a:t>
            </a:r>
            <a:r>
              <a:rPr lang="en-US" sz="2400" dirty="0" err="1"/>
              <a:t>Kazem</a:t>
            </a:r>
            <a:r>
              <a:rPr lang="en-US" sz="2400" dirty="0"/>
              <a:t> </a:t>
            </a:r>
            <a:r>
              <a:rPr lang="en-US" sz="2400" dirty="0" err="1"/>
              <a:t>Nejati-Koshki</a:t>
            </a:r>
            <a:r>
              <a:rPr lang="en-US" sz="2400" dirty="0"/>
              <a:t>, and </a:t>
            </a:r>
            <a:r>
              <a:rPr lang="en-US" sz="2400" dirty="0" err="1"/>
              <a:t>Roghiyeh</a:t>
            </a:r>
            <a:r>
              <a:rPr lang="en-US" sz="2400" dirty="0"/>
              <a:t> </a:t>
            </a:r>
            <a:r>
              <a:rPr lang="en-US" sz="2400" dirty="0" err="1"/>
              <a:t>Pashaei-Asl</a:t>
            </a:r>
            <a:r>
              <a:rPr lang="en-US" sz="2400" dirty="0"/>
              <a:t>, </a:t>
            </a:r>
            <a:r>
              <a:rPr lang="en-US" sz="2400" i="1" dirty="0"/>
              <a:t>DENDRIMERS: SYNTHESIS, APPLICATIONS, AND PROPERTIES,</a:t>
            </a:r>
            <a:r>
              <a:rPr lang="en-US" sz="2400" dirty="0"/>
              <a:t> Nanoscale Research Letters 2014, 9:247</a:t>
            </a:r>
            <a:endParaRPr lang="ar-EG" sz="2400" dirty="0"/>
          </a:p>
          <a:p>
            <a:pPr algn="l" rtl="0"/>
            <a:endParaRPr lang="ar-EG" sz="2400" dirty="0"/>
          </a:p>
        </p:txBody>
      </p:sp>
    </p:spTree>
    <p:extLst>
      <p:ext uri="{BB962C8B-B14F-4D97-AF65-F5344CB8AC3E}">
        <p14:creationId xmlns:p14="http://schemas.microsoft.com/office/powerpoint/2010/main" val="14777044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809832"/>
          </a:xfrm>
        </p:spPr>
        <p:txBody>
          <a:bodyPr>
            <a:normAutofit/>
          </a:bodyPr>
          <a:lstStyle/>
          <a:p>
            <a:pPr marL="109728" indent="0" algn="ctr" rtl="0">
              <a:buNone/>
            </a:pPr>
            <a:endParaRPr lang="en-US" sz="10000" dirty="0" smtClean="0"/>
          </a:p>
          <a:p>
            <a:pPr marL="109728" indent="0" algn="ctr" rtl="0">
              <a:buNone/>
            </a:pPr>
            <a:r>
              <a:rPr lang="en-US" sz="10000" dirty="0" err="1" smtClean="0">
                <a:solidFill>
                  <a:schemeClr val="tx2"/>
                </a:solidFill>
              </a:rPr>
              <a:t>Thank’s</a:t>
            </a:r>
            <a:endParaRPr lang="ar-EG" sz="10000" dirty="0">
              <a:solidFill>
                <a:schemeClr val="tx2"/>
              </a:solidFill>
            </a:endParaRPr>
          </a:p>
        </p:txBody>
      </p:sp>
    </p:spTree>
    <p:extLst>
      <p:ext uri="{BB962C8B-B14F-4D97-AF65-F5344CB8AC3E}">
        <p14:creationId xmlns:p14="http://schemas.microsoft.com/office/powerpoint/2010/main" val="664320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1333</TotalTime>
  <Words>3861</Words>
  <Application>Microsoft Office PowerPoint</Application>
  <PresentationFormat>On-screen Show (4:3)</PresentationFormat>
  <Paragraphs>339</Paragraphs>
  <Slides>96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Aharoni</vt:lpstr>
      <vt:lpstr>Arial</vt:lpstr>
      <vt:lpstr>Arial Rounded MT Bold</vt:lpstr>
      <vt:lpstr>Georgia</vt:lpstr>
      <vt:lpstr>Tahoma</vt:lpstr>
      <vt:lpstr>Trebuchet MS</vt:lpstr>
      <vt:lpstr>Wingdings 2</vt:lpstr>
      <vt:lpstr>حضري</vt:lpstr>
      <vt:lpstr>DENDRIMERS</vt:lpstr>
      <vt:lpstr>INTRODUCTION</vt:lpstr>
      <vt:lpstr>PowerPoint Presentation</vt:lpstr>
      <vt:lpstr>PowerPoint Presentation</vt:lpstr>
      <vt:lpstr>PowerPoint Presentation</vt:lpstr>
      <vt:lpstr>PowerPoint Presentation</vt:lpstr>
      <vt:lpstr>HISTORY</vt:lpstr>
      <vt:lpstr>STRUCTURE OF DENDRIMERS</vt:lpstr>
      <vt:lpstr>PowerPoint Presentation</vt:lpstr>
      <vt:lpstr>PowerPoint Presentation</vt:lpstr>
      <vt:lpstr>PowerPoint Presentation</vt:lpstr>
      <vt:lpstr>UNIQUENESS OF DENDRIMERS</vt:lpstr>
      <vt:lpstr>PowerPoint Presentation</vt:lpstr>
      <vt:lpstr>PowerPoint Presentation</vt:lpstr>
      <vt:lpstr>PowerPoint Presentation</vt:lpstr>
      <vt:lpstr>PowerPoint Presentation</vt:lpstr>
      <vt:lpstr>PowerPoint Presentation</vt:lpstr>
      <vt:lpstr>Ideal Properties of Dendrimers</vt:lpstr>
      <vt:lpstr>PHYSICOCHEMICAL PROPERTIES OF DENDRIMERS</vt:lpstr>
      <vt:lpstr>PowerPoint Presentation</vt:lpstr>
      <vt:lpstr>PowerPoint Presentation</vt:lpstr>
      <vt:lpstr>PowerPoint Presentation</vt:lpstr>
      <vt:lpstr>PowerPoint Presentation</vt:lpstr>
      <vt:lpstr>ADVANTAGES OF DENDRIMERS </vt:lpstr>
      <vt:lpstr>PowerPoint Presentation</vt:lpstr>
      <vt:lpstr>PowerPoint Presentation</vt:lpstr>
      <vt:lpstr>PowerPoint Presentation</vt:lpstr>
      <vt:lpstr>PowerPoint Presentation</vt:lpstr>
      <vt:lpstr>PowerPoint Presentation</vt:lpstr>
      <vt:lpstr>PowerPoint Presentation</vt:lpstr>
      <vt:lpstr>TYPES OF DENDRIMERS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SYNTHESIS OF DENDRIMERS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CHARACTERIZATION OF DENDREMIRS</vt:lpstr>
      <vt:lpstr>PowerPoint Presentation</vt:lpstr>
      <vt:lpstr>PowerPoint Presentation</vt:lpstr>
      <vt:lpstr>PowerPoint Presentation</vt:lpstr>
      <vt:lpstr>PowerPoint Presentation</vt:lpstr>
      <vt:lpstr>MECHANISMS OF DRUG LOADING</vt:lpstr>
      <vt:lpstr>PowerPoint Presentation</vt:lpstr>
      <vt:lpstr>PowerPoint Presentation</vt:lpstr>
      <vt:lpstr>PowerPoint Presentation</vt:lpstr>
      <vt:lpstr>PowerPoint Presentation</vt:lpstr>
      <vt:lpstr>PowerPoint Presentation</vt:lpstr>
      <vt:lpstr>MECHANISM OF DRUG DELIVERY THROUGH DENDRIMERS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 OF DENDRIMERS Dendrimer based products</vt:lpstr>
      <vt:lpstr>PowerPoint Presentation</vt:lpstr>
      <vt:lpstr>PowerPoint Presentation</vt:lpstr>
      <vt:lpstr>PowerPoint Presentation</vt:lpstr>
      <vt:lpstr>PowerPoint Presentation</vt:lpstr>
      <vt:lpstr>Reference's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DENDRIMERS</dc:title>
  <dc:creator>BADIE ZOMLUT</dc:creator>
  <cp:lastModifiedBy>User</cp:lastModifiedBy>
  <cp:revision>63</cp:revision>
  <dcterms:created xsi:type="dcterms:W3CDTF">2015-12-06T15:10:15Z</dcterms:created>
  <dcterms:modified xsi:type="dcterms:W3CDTF">2020-04-15T16:34:38Z</dcterms:modified>
</cp:coreProperties>
</file>